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14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s/slide139.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13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44"/>
  </p:notesMasterIdLst>
  <p:sldIdLst>
    <p:sldId id="257" r:id="rId2"/>
    <p:sldId id="437" r:id="rId3"/>
    <p:sldId id="256"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82" r:id="rId18"/>
    <p:sldId id="272" r:id="rId19"/>
    <p:sldId id="273" r:id="rId20"/>
    <p:sldId id="274" r:id="rId21"/>
    <p:sldId id="275" r:id="rId22"/>
    <p:sldId id="277" r:id="rId23"/>
    <p:sldId id="278" r:id="rId24"/>
    <p:sldId id="276" r:id="rId25"/>
    <p:sldId id="279" r:id="rId26"/>
    <p:sldId id="280" r:id="rId27"/>
    <p:sldId id="281" r:id="rId28"/>
    <p:sldId id="285" r:id="rId29"/>
    <p:sldId id="284" r:id="rId30"/>
    <p:sldId id="290" r:id="rId31"/>
    <p:sldId id="445" r:id="rId32"/>
    <p:sldId id="446" r:id="rId33"/>
    <p:sldId id="286" r:id="rId34"/>
    <p:sldId id="287" r:id="rId35"/>
    <p:sldId id="289"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31" r:id="rId62"/>
    <p:sldId id="332" r:id="rId63"/>
    <p:sldId id="333" r:id="rId64"/>
    <p:sldId id="334" r:id="rId65"/>
    <p:sldId id="335" r:id="rId66"/>
    <p:sldId id="336" r:id="rId67"/>
    <p:sldId id="337" r:id="rId68"/>
    <p:sldId id="338" r:id="rId69"/>
    <p:sldId id="339" r:id="rId70"/>
    <p:sldId id="340" r:id="rId71"/>
    <p:sldId id="326" r:id="rId72"/>
    <p:sldId id="341" r:id="rId73"/>
    <p:sldId id="342" r:id="rId74"/>
    <p:sldId id="343" r:id="rId75"/>
    <p:sldId id="344" r:id="rId76"/>
    <p:sldId id="330" r:id="rId77"/>
    <p:sldId id="345" r:id="rId78"/>
    <p:sldId id="346" r:id="rId79"/>
    <p:sldId id="393" r:id="rId80"/>
    <p:sldId id="363" r:id="rId81"/>
    <p:sldId id="364" r:id="rId82"/>
    <p:sldId id="365" r:id="rId83"/>
    <p:sldId id="366" r:id="rId84"/>
    <p:sldId id="367" r:id="rId85"/>
    <p:sldId id="368" r:id="rId86"/>
    <p:sldId id="369" r:id="rId87"/>
    <p:sldId id="370" r:id="rId88"/>
    <p:sldId id="357" r:id="rId89"/>
    <p:sldId id="371" r:id="rId90"/>
    <p:sldId id="372" r:id="rId91"/>
    <p:sldId id="362" r:id="rId92"/>
    <p:sldId id="373" r:id="rId93"/>
    <p:sldId id="374" r:id="rId94"/>
    <p:sldId id="392" r:id="rId95"/>
    <p:sldId id="375" r:id="rId96"/>
    <p:sldId id="394" r:id="rId97"/>
    <p:sldId id="395" r:id="rId98"/>
    <p:sldId id="396" r:id="rId99"/>
    <p:sldId id="397" r:id="rId100"/>
    <p:sldId id="398" r:id="rId101"/>
    <p:sldId id="399" r:id="rId102"/>
    <p:sldId id="400" r:id="rId103"/>
    <p:sldId id="401" r:id="rId104"/>
    <p:sldId id="402" r:id="rId105"/>
    <p:sldId id="403" r:id="rId106"/>
    <p:sldId id="404" r:id="rId107"/>
    <p:sldId id="405" r:id="rId108"/>
    <p:sldId id="406" r:id="rId109"/>
    <p:sldId id="391" r:id="rId110"/>
    <p:sldId id="407" r:id="rId111"/>
    <p:sldId id="409" r:id="rId112"/>
    <p:sldId id="424" r:id="rId113"/>
    <p:sldId id="425" r:id="rId114"/>
    <p:sldId id="426" r:id="rId115"/>
    <p:sldId id="427" r:id="rId116"/>
    <p:sldId id="428" r:id="rId117"/>
    <p:sldId id="429" r:id="rId118"/>
    <p:sldId id="430" r:id="rId119"/>
    <p:sldId id="431" r:id="rId120"/>
    <p:sldId id="432" r:id="rId121"/>
    <p:sldId id="433" r:id="rId122"/>
    <p:sldId id="419" r:id="rId123"/>
    <p:sldId id="434" r:id="rId124"/>
    <p:sldId id="435" r:id="rId125"/>
    <p:sldId id="436" r:id="rId126"/>
    <p:sldId id="423" r:id="rId127"/>
    <p:sldId id="438" r:id="rId128"/>
    <p:sldId id="439" r:id="rId129"/>
    <p:sldId id="440" r:id="rId130"/>
    <p:sldId id="443" r:id="rId131"/>
    <p:sldId id="441" r:id="rId132"/>
    <p:sldId id="442" r:id="rId133"/>
    <p:sldId id="258" r:id="rId134"/>
    <p:sldId id="447" r:id="rId135"/>
    <p:sldId id="448" r:id="rId136"/>
    <p:sldId id="449" r:id="rId137"/>
    <p:sldId id="450" r:id="rId138"/>
    <p:sldId id="451" r:id="rId139"/>
    <p:sldId id="452" r:id="rId140"/>
    <p:sldId id="453" r:id="rId141"/>
    <p:sldId id="454" r:id="rId142"/>
    <p:sldId id="455" r:id="rId1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FAFF"/>
    <a:srgbClr val="34B0F0"/>
    <a:srgbClr val="000000"/>
    <a:srgbClr val="FF0000"/>
    <a:srgbClr val="F0AD00"/>
    <a:srgbClr val="F7978D"/>
    <a:srgbClr val="F9ADA5"/>
    <a:srgbClr val="CE9D6C"/>
    <a:srgbClr val="FFAA00"/>
    <a:srgbClr val="BB9065"/>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18" autoAdjust="0"/>
    <p:restoredTop sz="94660"/>
  </p:normalViewPr>
  <p:slideViewPr>
    <p:cSldViewPr>
      <p:cViewPr varScale="1">
        <p:scale>
          <a:sx n="100" d="100"/>
          <a:sy n="100" d="100"/>
        </p:scale>
        <p:origin x="-660" y="-8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DCAEBC-C7BD-4B8F-8EA7-3A195966D25C}" type="datetimeFigureOut">
              <a:rPr lang="en-US" smtClean="0"/>
              <a:pPr/>
              <a:t>4/7/2010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D7A4C4-E556-4F22-8DAF-5F4A395DF3E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6172200"/>
          </a:xfrm>
          <a:prstGeom prst="rect">
            <a:avLst/>
          </a:prstGeom>
          <a:gradFill flip="none" rotWithShape="1">
            <a:gsLst>
              <a:gs pos="0">
                <a:schemeClr val="bg1"/>
              </a:gs>
              <a:gs pos="27000">
                <a:schemeClr val="bg2">
                  <a:lumMod val="50000"/>
                </a:schemeClr>
              </a:gs>
              <a:gs pos="100000">
                <a:schemeClr val="bg2">
                  <a:lumMod val="75000"/>
                </a:schemeClr>
              </a:gs>
            </a:gsLst>
            <a:lin ang="16200000" scaled="1"/>
            <a:tileRect/>
          </a:gra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scene3d>
            <a:sp3d extrusionH="57150" prstMaterial="metal">
              <a:bevelT w="50800" h="10160"/>
            </a:sp3d>
          </a:bodyPr>
          <a:lstStyle>
            <a:lvl1pPr algn="l">
              <a:defRPr sz="4700" b="1">
                <a:solidFill>
                  <a:srgbClr val="008EC0"/>
                </a:solidFill>
                <a:latin typeface="Georgia" pitchFamily="18" charset="0"/>
              </a:defRPr>
            </a:lvl1pPr>
            <a:extLst/>
          </a:lstStyle>
          <a:p>
            <a:r>
              <a:rPr kumimoji="0" lang="en-US" dirty="0" smtClean="0"/>
              <a:t>Click to edit Master title style</a:t>
            </a:r>
            <a:endParaRPr kumimoji="0" lang="en-US" dirty="0"/>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97E4FF"/>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dirty="0" smtClean="0"/>
              <a:t>Click to edit Master subtitle style</a:t>
            </a:r>
            <a:endParaRPr kumimoji="0" lang="en-US" dirty="0"/>
          </a:p>
        </p:txBody>
      </p:sp>
      <p:sp>
        <p:nvSpPr>
          <p:cNvPr id="10" name="Rectangle 9"/>
          <p:cNvSpPr/>
          <p:nvPr/>
        </p:nvSpPr>
        <p:spPr bwMode="invGray">
          <a:xfrm>
            <a:off x="0" y="6159309"/>
            <a:ext cx="9144000" cy="45720"/>
          </a:xfrm>
          <a:prstGeom prst="rect">
            <a:avLst/>
          </a:prstGeom>
          <a:solidFill>
            <a:srgbClr val="FFFFFF"/>
          </a:solidFill>
          <a:ln w="48000" cap="flat" cmpd="thickThin" algn="ctr">
            <a:noFill/>
            <a:prstDash val="solid"/>
          </a:ln>
          <a:effectLst>
            <a:outerShdw blurRad="88900" dist="38100" dir="5400000" algn="t" rotWithShape="0">
              <a:prstClr val="black">
                <a:alpha val="65000"/>
              </a:prst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1" name="TextBox 10"/>
          <p:cNvSpPr txBox="1"/>
          <p:nvPr userDrawn="1"/>
        </p:nvSpPr>
        <p:spPr>
          <a:xfrm>
            <a:off x="129985" y="6252880"/>
            <a:ext cx="5105400" cy="523220"/>
          </a:xfrm>
          <a:prstGeom prst="rect">
            <a:avLst/>
          </a:prstGeom>
          <a:noFill/>
        </p:spPr>
        <p:txBody>
          <a:bodyPr wrap="square" rtlCol="0">
            <a:spAutoFit/>
          </a:bodyPr>
          <a:lstStyle/>
          <a:p>
            <a:r>
              <a:rPr lang="en-US" sz="2800" b="1" dirty="0" smtClean="0">
                <a:effectLst>
                  <a:outerShdw blurRad="76200" dist="63500" dir="2700000" algn="tl" rotWithShape="0">
                    <a:prstClr val="black"/>
                  </a:outerShdw>
                </a:effectLst>
              </a:rPr>
              <a:t>Turning Talent into Performance</a:t>
            </a:r>
            <a:endParaRPr lang="en-US" sz="2800" b="1" dirty="0">
              <a:effectLst>
                <a:outerShdw blurRad="76200" dist="63500" dir="2700000" algn="tl" rotWithShape="0">
                  <a:prstClr val="black"/>
                </a:outerShdw>
              </a:effectLst>
            </a:endParaRPr>
          </a:p>
        </p:txBody>
      </p:sp>
      <p:pic>
        <p:nvPicPr>
          <p:cNvPr id="1027" name="Picture 3" descr="Y:\11gen\Logos\CSS logo pkg 26 Mar 10\CSS Name_white_black#F8B2\CSS_name_h_reverse.png"/>
          <p:cNvPicPr>
            <a:picLocks noChangeAspect="1" noChangeArrowheads="1"/>
          </p:cNvPicPr>
          <p:nvPr userDrawn="1"/>
        </p:nvPicPr>
        <p:blipFill>
          <a:blip r:embed="rId2" cstate="print"/>
          <a:srcRect/>
          <a:stretch>
            <a:fillRect/>
          </a:stretch>
        </p:blipFill>
        <p:spPr bwMode="auto">
          <a:xfrm>
            <a:off x="7315200" y="6369425"/>
            <a:ext cx="1637731" cy="304800"/>
          </a:xfrm>
          <a:prstGeom prst="rect">
            <a:avLst/>
          </a:prstGeom>
          <a:noFill/>
        </p:spPr>
      </p:pic>
      <p:pic>
        <p:nvPicPr>
          <p:cNvPr id="1028" name="Picture 4" descr="Y:\11gen\Logos\CSS logo pkg 26 Mar 10\Icon Color\CSS_Icon_cmyk.png"/>
          <p:cNvPicPr>
            <a:picLocks noChangeAspect="1" noChangeArrowheads="1"/>
          </p:cNvPicPr>
          <p:nvPr userDrawn="1"/>
        </p:nvPicPr>
        <p:blipFill>
          <a:blip r:embed="rId3" cstate="print"/>
          <a:srcRect/>
          <a:stretch>
            <a:fillRect/>
          </a:stretch>
        </p:blipFill>
        <p:spPr bwMode="auto">
          <a:xfrm>
            <a:off x="6674225" y="6241825"/>
            <a:ext cx="609600" cy="589280"/>
          </a:xfrm>
          <a:prstGeom prst="rect">
            <a:avLst/>
          </a:prstGeom>
          <a:noFill/>
        </p:spPr>
      </p:pic>
      <p:sp>
        <p:nvSpPr>
          <p:cNvPr id="13" name="Content Placeholder 2"/>
          <p:cNvSpPr>
            <a:spLocks noGrp="1"/>
          </p:cNvSpPr>
          <p:nvPr>
            <p:ph idx="13"/>
          </p:nvPr>
        </p:nvSpPr>
        <p:spPr>
          <a:xfrm>
            <a:off x="457200" y="228600"/>
            <a:ext cx="8229600" cy="4625609"/>
          </a:xfrm>
        </p:spPr>
        <p:txBody>
          <a:bodyPr/>
          <a:lstStyle>
            <a:lvl1pPr>
              <a:defRPr>
                <a:latin typeface="Georgia" pitchFamily="18" charset="0"/>
              </a:defRPr>
            </a:lvl1pPr>
            <a:lvl2pPr>
              <a:defRPr>
                <a:latin typeface="Georgia" pitchFamily="18" charset="0"/>
              </a:defRPr>
            </a:lvl2pPr>
            <a:lvl3pPr>
              <a:defRPr>
                <a:latin typeface="Georgia" pitchFamily="18" charset="0"/>
              </a:defRPr>
            </a:lvl3pPr>
            <a:lvl4pPr>
              <a:defRPr>
                <a:latin typeface="Georgia" pitchFamily="18" charset="0"/>
              </a:defRPr>
            </a:lvl4pPr>
            <a:lvl5pPr>
              <a:defRPr>
                <a:latin typeface="Georgia" pitchFamily="18" charset="0"/>
              </a:defRPr>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14" name="TextBox 13"/>
          <p:cNvSpPr txBox="1"/>
          <p:nvPr userDrawn="1"/>
        </p:nvSpPr>
        <p:spPr>
          <a:xfrm>
            <a:off x="8639175" y="5913085"/>
            <a:ext cx="457200" cy="215444"/>
          </a:xfrm>
          <a:prstGeom prst="rect">
            <a:avLst/>
          </a:prstGeom>
          <a:noFill/>
        </p:spPr>
        <p:txBody>
          <a:bodyPr wrap="square" rtlCol="0">
            <a:spAutoFit/>
          </a:bodyPr>
          <a:lstStyle/>
          <a:p>
            <a:pPr algn="ctr"/>
            <a:fld id="{08D5615E-1464-4612-ADE3-A88F36E951F8}" type="slidenum">
              <a:rPr lang="en-US" sz="800" smtClean="0">
                <a:solidFill>
                  <a:srgbClr val="396D7F"/>
                </a:solidFill>
                <a:latin typeface="Georgia" pitchFamily="18" charset="0"/>
              </a:rPr>
              <a:pPr algn="ctr"/>
              <a:t>‹#›</a:t>
            </a:fld>
            <a:endParaRPr lang="en-US" sz="800" dirty="0" smtClean="0">
              <a:solidFill>
                <a:srgbClr val="396D7F"/>
              </a:solidFill>
              <a:latin typeface="Georgia" pitchFamily="18" charset="0"/>
            </a:endParaRPr>
          </a:p>
        </p:txBody>
      </p:sp>
      <p:sp>
        <p:nvSpPr>
          <p:cNvPr id="15" name="TextBox 14"/>
          <p:cNvSpPr txBox="1"/>
          <p:nvPr userDrawn="1"/>
        </p:nvSpPr>
        <p:spPr>
          <a:xfrm>
            <a:off x="124407" y="5913085"/>
            <a:ext cx="4343400" cy="215444"/>
          </a:xfrm>
          <a:prstGeom prst="rect">
            <a:avLst/>
          </a:prstGeom>
          <a:noFill/>
        </p:spPr>
        <p:txBody>
          <a:bodyPr wrap="square" rtlCol="0">
            <a:spAutoFit/>
          </a:bodyPr>
          <a:lstStyle/>
          <a:p>
            <a:r>
              <a:rPr lang="en-US" sz="800" dirty="0" smtClean="0">
                <a:solidFill>
                  <a:srgbClr val="396D7F"/>
                </a:solidFill>
                <a:latin typeface="Georgia" pitchFamily="18" charset="0"/>
              </a:rPr>
              <a:t>©  2004, 2010  The Center for Sales Strategy, Inc.  www.CSScenter.com.  All rights reserved.</a:t>
            </a: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7295CBF-3BF1-4570-857F-AD75F39E77FE}" type="datetimeFigureOut">
              <a:rPr lang="en-US" smtClean="0"/>
              <a:pPr/>
              <a:t>4/7/2010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6669D-7E74-4133-9E08-EC73439C49B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7295CBF-3BF1-4570-857F-AD75F39E77FE}" type="datetimeFigureOut">
              <a:rPr lang="en-US" smtClean="0"/>
              <a:pPr/>
              <a:t>4/7/2010</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42D6669D-7E74-4133-9E08-EC73439C49B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lvl1pPr>
              <a:defRPr>
                <a:latin typeface="Georgia" pitchFamily="18" charset="0"/>
              </a:defRPr>
            </a:lvl1pPr>
            <a:lvl2pPr>
              <a:defRPr>
                <a:latin typeface="Georgia" pitchFamily="18" charset="0"/>
              </a:defRPr>
            </a:lvl2pPr>
            <a:lvl3pPr>
              <a:defRPr>
                <a:latin typeface="Georgia" pitchFamily="18" charset="0"/>
              </a:defRPr>
            </a:lvl3pPr>
            <a:lvl4pPr>
              <a:defRPr>
                <a:latin typeface="Georgia" pitchFamily="18" charset="0"/>
              </a:defRPr>
            </a:lvl4pPr>
            <a:lvl5pPr>
              <a:defRPr>
                <a:latin typeface="Georgia" pitchFamily="18" charset="0"/>
              </a:defRPr>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p:txBody>
          <a:bodyPr/>
          <a:lstStyle/>
          <a:p>
            <a:fld id="{97295CBF-3BF1-4570-857F-AD75F39E77FE}" type="datetimeFigureOut">
              <a:rPr lang="en-US" smtClean="0"/>
              <a:pPr/>
              <a:t>4/7/2010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6669D-7E74-4133-9E08-EC73439C49B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97295CBF-3BF1-4570-857F-AD75F39E77FE}" type="datetimeFigureOut">
              <a:rPr lang="en-US" smtClean="0"/>
              <a:pPr/>
              <a:t>4/7/2010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6669D-7E74-4133-9E08-EC73439C49BF}"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atin typeface="Georgia" pitchFamily="18" charset="0"/>
              </a:defRPr>
            </a:lvl1pPr>
            <a:lvl2pPr>
              <a:defRPr sz="2400">
                <a:latin typeface="Georgia" pitchFamily="18" charset="0"/>
              </a:defRPr>
            </a:lvl2pPr>
            <a:lvl3pPr>
              <a:defRPr sz="2000">
                <a:latin typeface="Georgia" pitchFamily="18" charset="0"/>
              </a:defRPr>
            </a:lvl3pPr>
            <a:lvl4pPr>
              <a:defRPr sz="1800">
                <a:latin typeface="Georgia" pitchFamily="18" charset="0"/>
              </a:defRPr>
            </a:lvl4pPr>
            <a:lvl5pPr>
              <a:defRPr sz="1800">
                <a:latin typeface="Georgia" pitchFamily="18" charset="0"/>
              </a:defRPr>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7295CBF-3BF1-4570-857F-AD75F39E77FE}" type="datetimeFigureOut">
              <a:rPr lang="en-US" smtClean="0"/>
              <a:pPr/>
              <a:t>4/7/2010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D6669D-7E74-4133-9E08-EC73439C49B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atin typeface="Georgia"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atin typeface="Georgia" pitchFamily="18" charset="0"/>
              </a:defRPr>
            </a:lvl1pPr>
            <a:lvl2pPr>
              <a:defRPr sz="2000">
                <a:latin typeface="Georgia" pitchFamily="18" charset="0"/>
              </a:defRPr>
            </a:lvl2pPr>
            <a:lvl3pPr>
              <a:defRPr sz="1800">
                <a:latin typeface="Georgia" pitchFamily="18" charset="0"/>
              </a:defRPr>
            </a:lvl3pPr>
            <a:lvl4pPr>
              <a:defRPr sz="1600">
                <a:latin typeface="Georgia" pitchFamily="18" charset="0"/>
              </a:defRPr>
            </a:lvl4pPr>
            <a:lvl5pPr>
              <a:defRPr sz="1600">
                <a:latin typeface="Georgia" pitchFamily="18" charset="0"/>
              </a:defRPr>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atin typeface="Georgia"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atin typeface="Georgia" pitchFamily="18" charset="0"/>
              </a:defRPr>
            </a:lvl1pPr>
            <a:lvl2pPr>
              <a:defRPr sz="2000">
                <a:latin typeface="Georgia" pitchFamily="18" charset="0"/>
              </a:defRPr>
            </a:lvl2pPr>
            <a:lvl3pPr>
              <a:defRPr sz="1800">
                <a:latin typeface="Georgia" pitchFamily="18" charset="0"/>
              </a:defRPr>
            </a:lvl3pPr>
            <a:lvl4pPr>
              <a:defRPr sz="1600">
                <a:latin typeface="Georgia" pitchFamily="18" charset="0"/>
              </a:defRPr>
            </a:lvl4pPr>
            <a:lvl5pPr>
              <a:defRPr sz="1600">
                <a:latin typeface="Georgia" pitchFamily="18" charset="0"/>
              </a:defRPr>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lvl1pPr>
              <a:defRPr>
                <a:latin typeface="Georgia" pitchFamily="18" charset="0"/>
              </a:defRPr>
            </a:lvl1pPr>
          </a:lstStyle>
          <a:p>
            <a:fld id="{97295CBF-3BF1-4570-857F-AD75F39E77FE}" type="datetimeFigureOut">
              <a:rPr lang="en-US" smtClean="0"/>
              <a:pPr/>
              <a:t>4/7/2010</a:t>
            </a:fld>
            <a:endParaRPr lang="en-US"/>
          </a:p>
        </p:txBody>
      </p:sp>
      <p:sp>
        <p:nvSpPr>
          <p:cNvPr id="8" name="Footer Placeholder 7"/>
          <p:cNvSpPr>
            <a:spLocks noGrp="1"/>
          </p:cNvSpPr>
          <p:nvPr>
            <p:ph type="ftr" sz="quarter" idx="11"/>
          </p:nvPr>
        </p:nvSpPr>
        <p:spPr/>
        <p:txBody>
          <a:bodyPr/>
          <a:lstStyle>
            <a:lvl1pPr>
              <a:defRPr>
                <a:latin typeface="Georgia" pitchFamily="18" charset="0"/>
              </a:defRPr>
            </a:lvl1pPr>
          </a:lstStyle>
          <a:p>
            <a:endParaRPr lang="en-US"/>
          </a:p>
        </p:txBody>
      </p:sp>
      <p:sp>
        <p:nvSpPr>
          <p:cNvPr id="9" name="Slide Number Placeholder 8"/>
          <p:cNvSpPr>
            <a:spLocks noGrp="1"/>
          </p:cNvSpPr>
          <p:nvPr>
            <p:ph type="sldNum" sz="quarter" idx="12"/>
          </p:nvPr>
        </p:nvSpPr>
        <p:spPr/>
        <p:txBody>
          <a:bodyPr/>
          <a:lstStyle>
            <a:lvl1pPr>
              <a:defRPr>
                <a:latin typeface="Georgia" pitchFamily="18" charset="0"/>
              </a:defRPr>
            </a:lvl1pPr>
          </a:lstStyle>
          <a:p>
            <a:fld id="{42D6669D-7E74-4133-9E08-EC73439C49B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97295CBF-3BF1-4570-857F-AD75F39E77FE}" type="datetimeFigureOut">
              <a:rPr lang="en-US" smtClean="0"/>
              <a:pPr/>
              <a:t>4/7/2010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D6669D-7E74-4133-9E08-EC73439C49B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295CBF-3BF1-4570-857F-AD75F39E77FE}" type="datetimeFigureOut">
              <a:rPr lang="en-US" smtClean="0"/>
              <a:pPr/>
              <a:t>4/7/2010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D6669D-7E74-4133-9E08-EC73439C49B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atin typeface="Georgia" pitchFamily="18" charset="0"/>
              </a:defRPr>
            </a:lvl1pPr>
            <a:lvl2pPr>
              <a:defRPr sz="2800">
                <a:latin typeface="Georgia" pitchFamily="18" charset="0"/>
              </a:defRPr>
            </a:lvl2pPr>
            <a:lvl3pPr>
              <a:defRPr sz="2400">
                <a:latin typeface="Georgia" pitchFamily="18" charset="0"/>
              </a:defRPr>
            </a:lvl3pPr>
            <a:lvl4pPr>
              <a:defRPr sz="2000">
                <a:latin typeface="Georgia" pitchFamily="18" charset="0"/>
              </a:defRPr>
            </a:lvl4pPr>
            <a:lvl5pPr>
              <a:defRPr sz="2000">
                <a:latin typeface="Georgia" pitchFamily="18" charset="0"/>
              </a:defRPr>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atin typeface="Georgia"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lvl1pPr>
              <a:defRPr>
                <a:latin typeface="Georgia" pitchFamily="18" charset="0"/>
              </a:defRPr>
            </a:lvl1pPr>
          </a:lstStyle>
          <a:p>
            <a:fld id="{97295CBF-3BF1-4570-857F-AD75F39E77FE}" type="datetimeFigureOut">
              <a:rPr lang="en-US" smtClean="0"/>
              <a:pPr/>
              <a:t>4/7/2010</a:t>
            </a:fld>
            <a:endParaRPr lang="en-US"/>
          </a:p>
        </p:txBody>
      </p:sp>
      <p:sp>
        <p:nvSpPr>
          <p:cNvPr id="6" name="Footer Placeholder 5"/>
          <p:cNvSpPr>
            <a:spLocks noGrp="1"/>
          </p:cNvSpPr>
          <p:nvPr>
            <p:ph type="ftr" sz="quarter" idx="11"/>
          </p:nvPr>
        </p:nvSpPr>
        <p:spPr/>
        <p:txBody>
          <a:bodyPr/>
          <a:lstStyle>
            <a:lvl1pPr>
              <a:defRPr>
                <a:latin typeface="Georgia" pitchFamily="18" charset="0"/>
              </a:defRPr>
            </a:lvl1pPr>
          </a:lstStyle>
          <a:p>
            <a:endParaRPr lang="en-US"/>
          </a:p>
        </p:txBody>
      </p:sp>
      <p:sp>
        <p:nvSpPr>
          <p:cNvPr id="7" name="Slide Number Placeholder 6"/>
          <p:cNvSpPr>
            <a:spLocks noGrp="1"/>
          </p:cNvSpPr>
          <p:nvPr>
            <p:ph type="sldNum" sz="quarter" idx="12"/>
          </p:nvPr>
        </p:nvSpPr>
        <p:spPr/>
        <p:txBody>
          <a:bodyPr/>
          <a:lstStyle>
            <a:lvl1pPr>
              <a:defRPr>
                <a:latin typeface="Georgia" pitchFamily="18" charset="0"/>
              </a:defRPr>
            </a:lvl1pPr>
          </a:lstStyle>
          <a:p>
            <a:fld id="{42D6669D-7E74-4133-9E08-EC73439C49BF}"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97295CBF-3BF1-4570-857F-AD75F39E77FE}" type="datetimeFigureOut">
              <a:rPr lang="en-US" smtClean="0"/>
              <a:pPr/>
              <a:t>4/7/2010</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42D6669D-7E74-4133-9E08-EC73439C49B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latin typeface="Georgia" pitchFamily="18" charset="0"/>
            </a:endParaRPr>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latin typeface="Georgia" pitchFamily="18" charset="0"/>
            </a:endParaRPr>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latin typeface="Georgia" pitchFamily="18" charset="0"/>
              </a:defRPr>
            </a:lvl1pPr>
            <a:extLst/>
          </a:lstStyle>
          <a:p>
            <a:fld id="{97295CBF-3BF1-4570-857F-AD75F39E77FE}" type="datetimeFigureOut">
              <a:rPr lang="en-US" smtClean="0"/>
              <a:pPr/>
              <a:t>4/7/2010</a:t>
            </a:fld>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latin typeface="Georgia" pitchFamily="18" charset="0"/>
              </a:defRPr>
            </a:lvl1pPr>
            <a:extLst/>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latin typeface="Georgia" pitchFamily="18" charset="0"/>
              </a:defRPr>
            </a:lvl1pPr>
            <a:extLst/>
          </a:lstStyle>
          <a:p>
            <a:fld id="{42D6669D-7E74-4133-9E08-EC73439C49B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500" b="1" kern="1200">
          <a:solidFill>
            <a:schemeClr val="accent1">
              <a:satMod val="150000"/>
            </a:schemeClr>
          </a:solidFill>
          <a:effectLst/>
          <a:latin typeface="Georgia" pitchFamily="18" charset="0"/>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Georgia" pitchFamily="18" charset="0"/>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Georgia" pitchFamily="18" charset="0"/>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Georgia" pitchFamily="18" charset="0"/>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Georgia" pitchFamily="18" charset="0"/>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Georgia" pitchFamily="18" charset="0"/>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1.xml"/><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26.jpeg"/><Relationship Id="rId9" Type="http://schemas.openxmlformats.org/officeDocument/2006/relationships/image" Target="../media/image31.jpeg"/></Relationships>
</file>

<file path=ppt/slides/_rels/slide1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wm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 Id="rId5" Type="http://schemas.openxmlformats.org/officeDocument/2006/relationships/image" Target="../media/image22.wmf"/><Relationship Id="rId4" Type="http://schemas.openxmlformats.org/officeDocument/2006/relationships/image" Target="../media/image21.jpeg"/></Relationships>
</file>

<file path=ppt/slides/_rels/slide3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1.xml"/><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26.jpeg"/><Relationship Id="rId9" Type="http://schemas.openxmlformats.org/officeDocument/2006/relationships/image" Target="../media/image31.jpeg"/></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1.xml"/><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26.jpeg"/><Relationship Id="rId9" Type="http://schemas.openxmlformats.org/officeDocument/2006/relationships/image" Target="../media/image31.jpeg"/></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3.jpe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7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3.jpe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3.jpe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8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3.jpe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8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3.jpe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8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3.jpe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8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3.jpe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8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3.jpe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8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3.jpe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8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3.jpe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8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jpeg"/><Relationship Id="rId1" Type="http://schemas.openxmlformats.org/officeDocument/2006/relationships/slideLayout" Target="../slideLayouts/slideLayout1.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hyperlink" Target="http://en.wikipedia.org/wiki/File:Jordan_Lipofsky.jpg"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Y:\11gen\Logos\CSS logo pkg 26 Mar 10\Icon Color\CSS_Icon_cmyk.png"/>
          <p:cNvPicPr>
            <a:picLocks noChangeAspect="1" noChangeArrowheads="1"/>
          </p:cNvPicPr>
          <p:nvPr/>
        </p:nvPicPr>
        <p:blipFill>
          <a:blip r:embed="rId2" cstate="print"/>
          <a:srcRect/>
          <a:stretch>
            <a:fillRect/>
          </a:stretch>
        </p:blipFill>
        <p:spPr bwMode="auto">
          <a:xfrm>
            <a:off x="3238500" y="742950"/>
            <a:ext cx="2590800" cy="2504440"/>
          </a:xfrm>
          <a:prstGeom prst="rect">
            <a:avLst/>
          </a:prstGeom>
          <a:noFill/>
        </p:spPr>
      </p:pic>
      <p:pic>
        <p:nvPicPr>
          <p:cNvPr id="2" name="Picture 2" descr="\\192.168.10.7\g\Staff Folders\smarx\11gen\Logos\CSS logo pkg 26 Mar 10\CSS Name_white_black#F8B2\CSS_name_h_reverse.png"/>
          <p:cNvPicPr>
            <a:picLocks noChangeAspect="1" noChangeArrowheads="1"/>
          </p:cNvPicPr>
          <p:nvPr/>
        </p:nvPicPr>
        <p:blipFill>
          <a:blip r:embed="rId3" cstate="print"/>
          <a:srcRect/>
          <a:stretch>
            <a:fillRect/>
          </a:stretch>
        </p:blipFill>
        <p:spPr bwMode="auto">
          <a:xfrm>
            <a:off x="2057400" y="3409950"/>
            <a:ext cx="4953000" cy="921808"/>
          </a:xfrm>
          <a:prstGeom prst="rect">
            <a:avLst/>
          </a:prstGeom>
          <a:noFill/>
        </p:spPr>
      </p:pic>
    </p:spTree>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descr="050722_armstrong"/>
          <p:cNvPicPr>
            <a:picLocks noChangeAspect="1" noChangeArrowheads="1"/>
          </p:cNvPicPr>
          <p:nvPr/>
        </p:nvPicPr>
        <p:blipFill>
          <a:blip r:embed="rId2" cstate="print"/>
          <a:srcRect/>
          <a:stretch>
            <a:fillRect/>
          </a:stretch>
        </p:blipFill>
        <p:spPr bwMode="auto">
          <a:xfrm>
            <a:off x="914400" y="1447800"/>
            <a:ext cx="1819275" cy="2566988"/>
          </a:xfrm>
          <a:prstGeom prst="rect">
            <a:avLst/>
          </a:prstGeom>
          <a:noFill/>
          <a:ln w="9525">
            <a:noFill/>
            <a:miter lim="800000"/>
            <a:headEnd/>
            <a:tailEnd/>
          </a:ln>
        </p:spPr>
      </p:pic>
      <p:grpSp>
        <p:nvGrpSpPr>
          <p:cNvPr id="2" name="Group 18"/>
          <p:cNvGrpSpPr/>
          <p:nvPr/>
        </p:nvGrpSpPr>
        <p:grpSpPr>
          <a:xfrm>
            <a:off x="3200400" y="1333500"/>
            <a:ext cx="5181600" cy="2126516"/>
            <a:chOff x="3200400" y="1333500"/>
            <a:chExt cx="5181600" cy="2126516"/>
          </a:xfrm>
        </p:grpSpPr>
        <p:sp>
          <p:nvSpPr>
            <p:cNvPr id="15" name="TextBox 14"/>
            <p:cNvSpPr txBox="1"/>
            <p:nvPr/>
          </p:nvSpPr>
          <p:spPr>
            <a:xfrm>
              <a:off x="3200400" y="1333500"/>
              <a:ext cx="2514600" cy="523220"/>
            </a:xfrm>
            <a:prstGeom prst="rect">
              <a:avLst/>
            </a:prstGeom>
            <a:noFill/>
          </p:spPr>
          <p:txBody>
            <a:bodyPr wrap="square" rtlCol="0">
              <a:spAutoFit/>
            </a:bodyPr>
            <a:lstStyle/>
            <a:p>
              <a:r>
                <a:rPr lang="en-US" sz="2800" b="1" dirty="0" smtClean="0">
                  <a:solidFill>
                    <a:srgbClr val="00BBC4"/>
                  </a:solidFill>
                  <a:effectLst>
                    <a:outerShdw blurRad="63500" dist="50800" dir="2700000" algn="tl" rotWithShape="0">
                      <a:prstClr val="black"/>
                    </a:outerShdw>
                  </a:effectLst>
                  <a:latin typeface="Georgia" pitchFamily="18" charset="0"/>
                  <a:ea typeface="+mj-ea"/>
                  <a:cs typeface="+mj-cs"/>
                </a:rPr>
                <a:t>Nature:</a:t>
              </a:r>
              <a:endParaRPr lang="en-US" sz="2800" b="1" dirty="0">
                <a:solidFill>
                  <a:srgbClr val="00BBC4"/>
                </a:solidFill>
                <a:effectLst>
                  <a:outerShdw blurRad="63500" dist="50800" dir="2700000" algn="tl" rotWithShape="0">
                    <a:prstClr val="black"/>
                  </a:outerShdw>
                </a:effectLst>
                <a:latin typeface="Georgia" pitchFamily="18" charset="0"/>
                <a:ea typeface="+mj-ea"/>
                <a:cs typeface="+mj-cs"/>
              </a:endParaRPr>
            </a:p>
          </p:txBody>
        </p:sp>
        <p:sp>
          <p:nvSpPr>
            <p:cNvPr id="17" name="TextBox 16"/>
            <p:cNvSpPr txBox="1"/>
            <p:nvPr/>
          </p:nvSpPr>
          <p:spPr>
            <a:xfrm>
              <a:off x="3276600" y="1828800"/>
              <a:ext cx="5105400" cy="1631216"/>
            </a:xfrm>
            <a:prstGeom prst="rect">
              <a:avLst/>
            </a:prstGeom>
            <a:noFill/>
          </p:spPr>
          <p:txBody>
            <a:bodyPr wrap="square" rtlCol="0">
              <a:spAutoFit/>
            </a:bodyPr>
            <a:lstStyle/>
            <a:p>
              <a:pPr marL="228600" indent="-228600">
                <a:buFont typeface="Arial" pitchFamily="34" charset="0"/>
                <a:buChar char="•"/>
              </a:pPr>
              <a:r>
                <a:rPr lang="en-US" sz="2000" dirty="0" smtClean="0">
                  <a:solidFill>
                    <a:srgbClr val="97FAFF"/>
                  </a:solidFill>
                  <a:latin typeface="Georgia" pitchFamily="18" charset="0"/>
                </a:rPr>
                <a:t>Heart rate 200 beats/minute.</a:t>
              </a:r>
            </a:p>
            <a:p>
              <a:pPr marL="228600" indent="-228600">
                <a:buFont typeface="Arial" pitchFamily="34" charset="0"/>
                <a:buChar char="•"/>
              </a:pPr>
              <a:r>
                <a:rPr lang="en-US" sz="2000" dirty="0" smtClean="0">
                  <a:solidFill>
                    <a:srgbClr val="97FAFF"/>
                  </a:solidFill>
                  <a:latin typeface="Georgia" pitchFamily="18" charset="0"/>
                </a:rPr>
                <a:t>VO</a:t>
              </a:r>
              <a:r>
                <a:rPr lang="en-US" sz="2000" baseline="-25000" dirty="0" smtClean="0">
                  <a:solidFill>
                    <a:srgbClr val="97FAFF"/>
                  </a:solidFill>
                  <a:latin typeface="Georgia" pitchFamily="18" charset="0"/>
                </a:rPr>
                <a:t>2</a:t>
              </a:r>
              <a:r>
                <a:rPr lang="en-US" sz="2000" dirty="0" smtClean="0">
                  <a:solidFill>
                    <a:srgbClr val="97FAFF"/>
                  </a:solidFill>
                  <a:latin typeface="Georgia" pitchFamily="18" charset="0"/>
                </a:rPr>
                <a:t> rate off the charts.</a:t>
              </a:r>
            </a:p>
            <a:p>
              <a:pPr marL="228600" indent="-228600">
                <a:buFont typeface="Arial" pitchFamily="34" charset="0"/>
                <a:buChar char="•"/>
              </a:pPr>
              <a:r>
                <a:rPr lang="en-US" sz="2000" dirty="0" smtClean="0">
                  <a:solidFill>
                    <a:srgbClr val="97FAFF"/>
                  </a:solidFill>
                  <a:latin typeface="Georgia" pitchFamily="18" charset="0"/>
                </a:rPr>
                <a:t>Lowest level of lactic acid in muscles ever recorded in a human being.</a:t>
              </a:r>
            </a:p>
            <a:p>
              <a:pPr marL="228600" indent="-228600">
                <a:buFont typeface="Arial" pitchFamily="34" charset="0"/>
                <a:buChar char="•"/>
              </a:pPr>
              <a:r>
                <a:rPr lang="en-US" sz="2000" dirty="0" smtClean="0">
                  <a:solidFill>
                    <a:srgbClr val="97FAFF"/>
                  </a:solidFill>
                  <a:latin typeface="Georgia" pitchFamily="18" charset="0"/>
                </a:rPr>
                <a:t>Cancer-conquering drive.</a:t>
              </a:r>
            </a:p>
          </p:txBody>
        </p:sp>
      </p:grpSp>
      <p:grpSp>
        <p:nvGrpSpPr>
          <p:cNvPr id="3" name="Group 19"/>
          <p:cNvGrpSpPr/>
          <p:nvPr/>
        </p:nvGrpSpPr>
        <p:grpSpPr>
          <a:xfrm>
            <a:off x="3200400" y="3552825"/>
            <a:ext cx="5181600" cy="1809214"/>
            <a:chOff x="3200400" y="3552825"/>
            <a:chExt cx="5181600" cy="1809214"/>
          </a:xfrm>
        </p:grpSpPr>
        <p:sp>
          <p:nvSpPr>
            <p:cNvPr id="16" name="TextBox 15"/>
            <p:cNvSpPr txBox="1"/>
            <p:nvPr/>
          </p:nvSpPr>
          <p:spPr>
            <a:xfrm>
              <a:off x="3200400" y="3552825"/>
              <a:ext cx="2514600" cy="523220"/>
            </a:xfrm>
            <a:prstGeom prst="rect">
              <a:avLst/>
            </a:prstGeom>
            <a:noFill/>
          </p:spPr>
          <p:txBody>
            <a:bodyPr wrap="square" rtlCol="0">
              <a:spAutoFit/>
            </a:bodyPr>
            <a:lstStyle/>
            <a:p>
              <a:r>
                <a:rPr lang="en-US" sz="2800" b="1" dirty="0" smtClean="0">
                  <a:solidFill>
                    <a:srgbClr val="00BBC4"/>
                  </a:solidFill>
                  <a:effectLst>
                    <a:outerShdw blurRad="63500" dist="50800" dir="2700000" algn="tl" rotWithShape="0">
                      <a:prstClr val="black"/>
                    </a:outerShdw>
                  </a:effectLst>
                  <a:latin typeface="Georgia" pitchFamily="18" charset="0"/>
                  <a:ea typeface="+mj-ea"/>
                  <a:cs typeface="+mj-cs"/>
                </a:rPr>
                <a:t>Nurture:</a:t>
              </a:r>
              <a:endParaRPr lang="en-US" sz="2800" b="1" dirty="0">
                <a:solidFill>
                  <a:srgbClr val="00BBC4"/>
                </a:solidFill>
                <a:effectLst>
                  <a:outerShdw blurRad="63500" dist="50800" dir="2700000" algn="tl" rotWithShape="0">
                    <a:prstClr val="black"/>
                  </a:outerShdw>
                </a:effectLst>
                <a:latin typeface="Georgia" pitchFamily="18" charset="0"/>
                <a:ea typeface="+mj-ea"/>
                <a:cs typeface="+mj-cs"/>
              </a:endParaRPr>
            </a:p>
          </p:txBody>
        </p:sp>
        <p:sp>
          <p:nvSpPr>
            <p:cNvPr id="18" name="TextBox 17"/>
            <p:cNvSpPr txBox="1"/>
            <p:nvPr/>
          </p:nvSpPr>
          <p:spPr>
            <a:xfrm>
              <a:off x="3276600" y="4038600"/>
              <a:ext cx="5105400" cy="1323439"/>
            </a:xfrm>
            <a:prstGeom prst="rect">
              <a:avLst/>
            </a:prstGeom>
            <a:noFill/>
          </p:spPr>
          <p:txBody>
            <a:bodyPr wrap="square" rtlCol="0">
              <a:spAutoFit/>
            </a:bodyPr>
            <a:lstStyle/>
            <a:p>
              <a:pPr marL="228600" indent="-228600">
                <a:buFont typeface="Arial" pitchFamily="34" charset="0"/>
                <a:buChar char="•"/>
              </a:pPr>
              <a:r>
                <a:rPr lang="en-US" sz="2000" dirty="0" smtClean="0">
                  <a:solidFill>
                    <a:srgbClr val="97FAFF"/>
                  </a:solidFill>
                  <a:latin typeface="Georgia" pitchFamily="18" charset="0"/>
                </a:rPr>
                <a:t>Increased is muscle efficiency by 8%,</a:t>
              </a:r>
              <a:br>
                <a:rPr lang="en-US" sz="2000" dirty="0" smtClean="0">
                  <a:solidFill>
                    <a:srgbClr val="97FAFF"/>
                  </a:solidFill>
                  <a:latin typeface="Georgia" pitchFamily="18" charset="0"/>
                </a:rPr>
              </a:br>
              <a:r>
                <a:rPr lang="en-US" sz="2000" dirty="0" smtClean="0">
                  <a:solidFill>
                    <a:srgbClr val="97FAFF"/>
                  </a:solidFill>
                  <a:latin typeface="Georgia" pitchFamily="18" charset="0"/>
                </a:rPr>
                <a:t>a feat never seen before.</a:t>
              </a:r>
            </a:p>
            <a:p>
              <a:pPr marL="228600" indent="-228600">
                <a:buFont typeface="Arial" pitchFamily="34" charset="0"/>
                <a:buChar char="•"/>
              </a:pPr>
              <a:r>
                <a:rPr lang="en-US" sz="2000" dirty="0" smtClean="0">
                  <a:solidFill>
                    <a:srgbClr val="97FAFF"/>
                  </a:solidFill>
                  <a:latin typeface="Georgia" pitchFamily="18" charset="0"/>
                </a:rPr>
                <a:t>Increased his pedal rate from 85 to 105 revolutions per minute.</a:t>
              </a:r>
            </a:p>
          </p:txBody>
        </p:sp>
      </p:grpSp>
      <p:sp>
        <p:nvSpPr>
          <p:cNvPr id="10" name="Rectangle 2"/>
          <p:cNvSpPr txBox="1">
            <a:spLocks noChangeArrowheads="1"/>
          </p:cNvSpPr>
          <p:nvPr/>
        </p:nvSpPr>
        <p:spPr>
          <a:xfrm>
            <a:off x="457200" y="533400"/>
            <a:ext cx="8229600" cy="792163"/>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97FAFF"/>
                </a:solidFill>
                <a:effectLst>
                  <a:outerShdw blurRad="63500" dist="50800" dir="2700000" algn="tl" rotWithShape="0">
                    <a:prstClr val="black"/>
                  </a:outerShdw>
                </a:effectLst>
                <a:uLnTx/>
                <a:uFillTx/>
                <a:latin typeface="Georgia" pitchFamily="18" charset="0"/>
                <a:ea typeface="+mj-ea"/>
                <a:cs typeface="+mj-cs"/>
              </a:rPr>
              <a:t>Lance was </a:t>
            </a:r>
            <a:r>
              <a:rPr kumimoji="0" lang="en-US" sz="3200" b="1" i="0" u="none" strike="noStrike" kern="1200" cap="none" spc="0" normalizeH="0" baseline="0" noProof="0" dirty="0" smtClean="0">
                <a:ln>
                  <a:noFill/>
                </a:ln>
                <a:solidFill>
                  <a:schemeClr val="accent1">
                    <a:lumMod val="60000"/>
                    <a:lumOff val="40000"/>
                  </a:schemeClr>
                </a:solidFill>
                <a:effectLst>
                  <a:outerShdw blurRad="63500" dist="50800" dir="2700000" algn="tl" rotWithShape="0">
                    <a:prstClr val="black"/>
                  </a:outerShdw>
                </a:effectLst>
                <a:uLnTx/>
                <a:uFillTx/>
                <a:latin typeface="Georgia" pitchFamily="18" charset="0"/>
                <a:ea typeface="+mj-ea"/>
                <a:cs typeface="+mj-cs"/>
              </a:rPr>
              <a:t>born </a:t>
            </a:r>
            <a:r>
              <a:rPr kumimoji="0" lang="en-US" sz="3200" b="1" i="0" u="none" strike="noStrike" kern="1200" cap="none" spc="0" normalizeH="0" baseline="0" noProof="0" dirty="0" smtClean="0">
                <a:ln>
                  <a:noFill/>
                </a:ln>
                <a:solidFill>
                  <a:srgbClr val="97FAFF"/>
                </a:solidFill>
                <a:effectLst>
                  <a:outerShdw blurRad="63500" dist="50800" dir="2700000" algn="tl" rotWithShape="0">
                    <a:prstClr val="black"/>
                  </a:outerShdw>
                </a:effectLst>
                <a:uLnTx/>
                <a:uFillTx/>
                <a:latin typeface="Georgia" pitchFamily="18" charset="0"/>
                <a:ea typeface="+mj-ea"/>
                <a:cs typeface="+mj-cs"/>
              </a:rPr>
              <a:t>different...</a:t>
            </a:r>
          </a:p>
        </p:txBody>
      </p:sp>
    </p:spTree>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descr="Y:\11gen\Vignette 4 graph.jpg"/>
          <p:cNvPicPr>
            <a:picLocks noChangeAspect="1" noChangeArrowheads="1"/>
          </p:cNvPicPr>
          <p:nvPr/>
        </p:nvPicPr>
        <p:blipFill>
          <a:blip r:embed="rId2" cstate="print"/>
          <a:srcRect/>
          <a:stretch>
            <a:fillRect/>
          </a:stretch>
        </p:blipFill>
        <p:spPr bwMode="auto">
          <a:xfrm>
            <a:off x="504825" y="714375"/>
            <a:ext cx="8046720" cy="4805680"/>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Sonia has to work with.  Anything else is wishful thinking.</a:t>
            </a:r>
          </a:p>
        </p:txBody>
      </p:sp>
      <p:grpSp>
        <p:nvGrpSpPr>
          <p:cNvPr id="2" name="Group 20"/>
          <p:cNvGrpSpPr>
            <a:grpSpLocks noChangeAspect="1"/>
          </p:cNvGrpSpPr>
          <p:nvPr/>
        </p:nvGrpSpPr>
        <p:grpSpPr>
          <a:xfrm>
            <a:off x="695325" y="3543300"/>
            <a:ext cx="1143339" cy="1811166"/>
            <a:chOff x="3657600" y="4114800"/>
            <a:chExt cx="1335024" cy="2114816"/>
          </a:xfrm>
          <a:effectLst>
            <a:glow rad="101600">
              <a:srgbClr val="396D7F">
                <a:alpha val="60000"/>
              </a:srgbClr>
            </a:glow>
          </a:effectLst>
        </p:grpSpPr>
        <p:pic>
          <p:nvPicPr>
            <p:cNvPr id="9" name="Picture 4" descr="X:\Staff Folders\smarx\11gen\Vignette 4 - seller Jeremy - alt.jpg"/>
            <p:cNvPicPr>
              <a:picLocks noChangeAspect="1" noChangeArrowheads="1"/>
            </p:cNvPicPr>
            <p:nvPr/>
          </p:nvPicPr>
          <p:blipFill>
            <a:blip r:embed="rId3" cstate="print"/>
            <a:srcRect/>
            <a:stretch>
              <a:fillRect/>
            </a:stretch>
          </p:blipFill>
          <p:spPr bwMode="auto">
            <a:xfrm>
              <a:off x="3657600" y="4114800"/>
              <a:ext cx="1335024" cy="1773436"/>
            </a:xfrm>
            <a:prstGeom prst="rect">
              <a:avLst/>
            </a:prstGeom>
            <a:noFill/>
          </p:spPr>
        </p:pic>
        <p:grpSp>
          <p:nvGrpSpPr>
            <p:cNvPr id="3" name="Group 113"/>
            <p:cNvGrpSpPr/>
            <p:nvPr/>
          </p:nvGrpSpPr>
          <p:grpSpPr>
            <a:xfrm>
              <a:off x="3660176" y="5906177"/>
              <a:ext cx="1330773" cy="323439"/>
              <a:chOff x="3660176" y="5906177"/>
              <a:chExt cx="1330773" cy="323439"/>
            </a:xfrm>
          </p:grpSpPr>
          <p:sp>
            <p:nvSpPr>
              <p:cNvPr id="15" name="TextBox 14"/>
              <p:cNvSpPr txBox="1"/>
              <p:nvPr/>
            </p:nvSpPr>
            <p:spPr>
              <a:xfrm>
                <a:off x="3985108" y="5906177"/>
                <a:ext cx="1005841"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Jeremy</a:t>
                </a:r>
              </a:p>
            </p:txBody>
          </p:sp>
          <p:sp>
            <p:nvSpPr>
              <p:cNvPr id="16" name="TextBox 15"/>
              <p:cNvSpPr txBox="1"/>
              <p:nvPr/>
            </p:nvSpPr>
            <p:spPr>
              <a:xfrm>
                <a:off x="3660176" y="5906177"/>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grpSp>
      <p:sp>
        <p:nvSpPr>
          <p:cNvPr id="17" name="TextBox 16"/>
          <p:cNvSpPr txBox="1"/>
          <p:nvPr/>
        </p:nvSpPr>
        <p:spPr>
          <a:xfrm>
            <a:off x="4781550" y="52197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46</a:t>
            </a:r>
          </a:p>
        </p:txBody>
      </p:sp>
      <p:sp>
        <p:nvSpPr>
          <p:cNvPr id="10" name="Oval 9"/>
          <p:cNvSpPr/>
          <p:nvPr/>
        </p:nvSpPr>
        <p:spPr>
          <a:xfrm>
            <a:off x="4752975" y="1095375"/>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04800" y="2952750"/>
            <a:ext cx="85344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Optimistic/enthusiastic, must feel good about relationship before taking next step.</a:t>
            </a:r>
          </a:p>
        </p:txBody>
      </p:sp>
    </p:spTree>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descr="Y:\11gen\Vignette 4 graph.jpg"/>
          <p:cNvPicPr>
            <a:picLocks noChangeAspect="1" noChangeArrowheads="1"/>
          </p:cNvPicPr>
          <p:nvPr/>
        </p:nvPicPr>
        <p:blipFill>
          <a:blip r:embed="rId2" cstate="print"/>
          <a:srcRect/>
          <a:stretch>
            <a:fillRect/>
          </a:stretch>
        </p:blipFill>
        <p:spPr bwMode="auto">
          <a:xfrm>
            <a:off x="504825" y="714375"/>
            <a:ext cx="8046720" cy="4805680"/>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Sonia has to work with.  Anything else is wishful thinking.</a:t>
            </a:r>
          </a:p>
        </p:txBody>
      </p:sp>
      <p:grpSp>
        <p:nvGrpSpPr>
          <p:cNvPr id="2" name="Group 20"/>
          <p:cNvGrpSpPr>
            <a:grpSpLocks noChangeAspect="1"/>
          </p:cNvGrpSpPr>
          <p:nvPr/>
        </p:nvGrpSpPr>
        <p:grpSpPr>
          <a:xfrm>
            <a:off x="695325" y="3543300"/>
            <a:ext cx="1143339" cy="1811166"/>
            <a:chOff x="3657600" y="4114800"/>
            <a:chExt cx="1335024" cy="2114816"/>
          </a:xfrm>
          <a:effectLst>
            <a:glow rad="101600">
              <a:srgbClr val="396D7F">
                <a:alpha val="60000"/>
              </a:srgbClr>
            </a:glow>
          </a:effectLst>
        </p:grpSpPr>
        <p:pic>
          <p:nvPicPr>
            <p:cNvPr id="9" name="Picture 4" descr="X:\Staff Folders\smarx\11gen\Vignette 4 - seller Jeremy - alt.jpg"/>
            <p:cNvPicPr>
              <a:picLocks noChangeAspect="1" noChangeArrowheads="1"/>
            </p:cNvPicPr>
            <p:nvPr/>
          </p:nvPicPr>
          <p:blipFill>
            <a:blip r:embed="rId3" cstate="print"/>
            <a:srcRect/>
            <a:stretch>
              <a:fillRect/>
            </a:stretch>
          </p:blipFill>
          <p:spPr bwMode="auto">
            <a:xfrm>
              <a:off x="3657600" y="4114800"/>
              <a:ext cx="1335024" cy="1773436"/>
            </a:xfrm>
            <a:prstGeom prst="rect">
              <a:avLst/>
            </a:prstGeom>
            <a:noFill/>
          </p:spPr>
        </p:pic>
        <p:grpSp>
          <p:nvGrpSpPr>
            <p:cNvPr id="3" name="Group 113"/>
            <p:cNvGrpSpPr/>
            <p:nvPr/>
          </p:nvGrpSpPr>
          <p:grpSpPr>
            <a:xfrm>
              <a:off x="3660176" y="5906177"/>
              <a:ext cx="1330773" cy="323439"/>
              <a:chOff x="3660176" y="5906177"/>
              <a:chExt cx="1330773" cy="323439"/>
            </a:xfrm>
          </p:grpSpPr>
          <p:sp>
            <p:nvSpPr>
              <p:cNvPr id="15" name="TextBox 14"/>
              <p:cNvSpPr txBox="1"/>
              <p:nvPr/>
            </p:nvSpPr>
            <p:spPr>
              <a:xfrm>
                <a:off x="3985108" y="5906177"/>
                <a:ext cx="1005841"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Jeremy</a:t>
                </a:r>
              </a:p>
            </p:txBody>
          </p:sp>
          <p:sp>
            <p:nvSpPr>
              <p:cNvPr id="16" name="TextBox 15"/>
              <p:cNvSpPr txBox="1"/>
              <p:nvPr/>
            </p:nvSpPr>
            <p:spPr>
              <a:xfrm>
                <a:off x="3660176" y="5906177"/>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grpSp>
      <p:sp>
        <p:nvSpPr>
          <p:cNvPr id="17" name="TextBox 16"/>
          <p:cNvSpPr txBox="1"/>
          <p:nvPr/>
        </p:nvSpPr>
        <p:spPr>
          <a:xfrm>
            <a:off x="4781550" y="52197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46</a:t>
            </a:r>
          </a:p>
        </p:txBody>
      </p:sp>
      <p:sp>
        <p:nvSpPr>
          <p:cNvPr id="10" name="Oval 9"/>
          <p:cNvSpPr/>
          <p:nvPr/>
        </p:nvSpPr>
        <p:spPr>
          <a:xfrm>
            <a:off x="5695950" y="1466850"/>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81000" y="2952750"/>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Relationship-driven, team-oriented, needs to feel heard and understood.</a:t>
            </a:r>
          </a:p>
        </p:txBody>
      </p:sp>
    </p:spTree>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descr="Y:\11gen\Vignette 4 graph.jpg"/>
          <p:cNvPicPr>
            <a:picLocks noChangeAspect="1" noChangeArrowheads="1"/>
          </p:cNvPicPr>
          <p:nvPr/>
        </p:nvPicPr>
        <p:blipFill>
          <a:blip r:embed="rId2" cstate="print"/>
          <a:srcRect/>
          <a:stretch>
            <a:fillRect/>
          </a:stretch>
        </p:blipFill>
        <p:spPr bwMode="auto">
          <a:xfrm>
            <a:off x="504825" y="714375"/>
            <a:ext cx="8046720" cy="4805680"/>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Sonia has to work with.  Anything else is wishful thinking.</a:t>
            </a:r>
          </a:p>
        </p:txBody>
      </p:sp>
      <p:grpSp>
        <p:nvGrpSpPr>
          <p:cNvPr id="2" name="Group 20"/>
          <p:cNvGrpSpPr>
            <a:grpSpLocks noChangeAspect="1"/>
          </p:cNvGrpSpPr>
          <p:nvPr/>
        </p:nvGrpSpPr>
        <p:grpSpPr>
          <a:xfrm>
            <a:off x="695325" y="3543300"/>
            <a:ext cx="1143339" cy="1811166"/>
            <a:chOff x="3657600" y="4114800"/>
            <a:chExt cx="1335024" cy="2114816"/>
          </a:xfrm>
          <a:effectLst>
            <a:glow rad="101600">
              <a:srgbClr val="396D7F">
                <a:alpha val="60000"/>
              </a:srgbClr>
            </a:glow>
          </a:effectLst>
        </p:grpSpPr>
        <p:pic>
          <p:nvPicPr>
            <p:cNvPr id="9" name="Picture 4" descr="X:\Staff Folders\smarx\11gen\Vignette 4 - seller Jeremy - alt.jpg"/>
            <p:cNvPicPr>
              <a:picLocks noChangeAspect="1" noChangeArrowheads="1"/>
            </p:cNvPicPr>
            <p:nvPr/>
          </p:nvPicPr>
          <p:blipFill>
            <a:blip r:embed="rId3" cstate="print"/>
            <a:srcRect/>
            <a:stretch>
              <a:fillRect/>
            </a:stretch>
          </p:blipFill>
          <p:spPr bwMode="auto">
            <a:xfrm>
              <a:off x="3657600" y="4114800"/>
              <a:ext cx="1335024" cy="1773436"/>
            </a:xfrm>
            <a:prstGeom prst="rect">
              <a:avLst/>
            </a:prstGeom>
            <a:noFill/>
          </p:spPr>
        </p:pic>
        <p:grpSp>
          <p:nvGrpSpPr>
            <p:cNvPr id="3" name="Group 113"/>
            <p:cNvGrpSpPr/>
            <p:nvPr/>
          </p:nvGrpSpPr>
          <p:grpSpPr>
            <a:xfrm>
              <a:off x="3660176" y="5906177"/>
              <a:ext cx="1330773" cy="323439"/>
              <a:chOff x="3660176" y="5906177"/>
              <a:chExt cx="1330773" cy="323439"/>
            </a:xfrm>
          </p:grpSpPr>
          <p:sp>
            <p:nvSpPr>
              <p:cNvPr id="15" name="TextBox 14"/>
              <p:cNvSpPr txBox="1"/>
              <p:nvPr/>
            </p:nvSpPr>
            <p:spPr>
              <a:xfrm>
                <a:off x="3985108" y="5906177"/>
                <a:ext cx="1005841"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Jeremy</a:t>
                </a:r>
              </a:p>
            </p:txBody>
          </p:sp>
          <p:sp>
            <p:nvSpPr>
              <p:cNvPr id="16" name="TextBox 15"/>
              <p:cNvSpPr txBox="1"/>
              <p:nvPr/>
            </p:nvSpPr>
            <p:spPr>
              <a:xfrm>
                <a:off x="3660176" y="5906177"/>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grpSp>
      <p:sp>
        <p:nvSpPr>
          <p:cNvPr id="17" name="TextBox 16"/>
          <p:cNvSpPr txBox="1"/>
          <p:nvPr/>
        </p:nvSpPr>
        <p:spPr>
          <a:xfrm>
            <a:off x="4781550" y="52197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46</a:t>
            </a:r>
          </a:p>
        </p:txBody>
      </p:sp>
      <p:sp>
        <p:nvSpPr>
          <p:cNvPr id="10" name="Oval 9"/>
          <p:cNvSpPr/>
          <p:nvPr/>
        </p:nvSpPr>
        <p:spPr>
          <a:xfrm>
            <a:off x="6629400" y="1819275"/>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81000" y="2952750"/>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Calls on smaller accounts, has trouble asking for </a:t>
            </a:r>
            <a:r>
              <a:rPr lang="en-US" dirty="0">
                <a:latin typeface="Georgia" pitchFamily="18" charset="0"/>
              </a:rPr>
              <a:t>b</a:t>
            </a:r>
            <a:r>
              <a:rPr lang="en-US" dirty="0" smtClean="0">
                <a:latin typeface="Georgia" pitchFamily="18" charset="0"/>
              </a:rPr>
              <a:t>ig dollars.</a:t>
            </a:r>
          </a:p>
        </p:txBody>
      </p:sp>
    </p:spTree>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descr="Y:\11gen\Vignette 4 graph.jpg"/>
          <p:cNvPicPr>
            <a:picLocks noChangeAspect="1" noChangeArrowheads="1"/>
          </p:cNvPicPr>
          <p:nvPr/>
        </p:nvPicPr>
        <p:blipFill>
          <a:blip r:embed="rId2" cstate="print"/>
          <a:srcRect/>
          <a:stretch>
            <a:fillRect/>
          </a:stretch>
        </p:blipFill>
        <p:spPr bwMode="auto">
          <a:xfrm>
            <a:off x="504825" y="714375"/>
            <a:ext cx="8046720" cy="4805680"/>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Sonia has to work with.  Anything else is wishful thinking.</a:t>
            </a:r>
          </a:p>
        </p:txBody>
      </p:sp>
      <p:grpSp>
        <p:nvGrpSpPr>
          <p:cNvPr id="2" name="Group 20"/>
          <p:cNvGrpSpPr>
            <a:grpSpLocks noChangeAspect="1"/>
          </p:cNvGrpSpPr>
          <p:nvPr/>
        </p:nvGrpSpPr>
        <p:grpSpPr>
          <a:xfrm>
            <a:off x="695325" y="3543300"/>
            <a:ext cx="1143339" cy="1811166"/>
            <a:chOff x="3657600" y="4114800"/>
            <a:chExt cx="1335024" cy="2114816"/>
          </a:xfrm>
          <a:effectLst>
            <a:glow rad="101600">
              <a:srgbClr val="396D7F">
                <a:alpha val="60000"/>
              </a:srgbClr>
            </a:glow>
          </a:effectLst>
        </p:grpSpPr>
        <p:pic>
          <p:nvPicPr>
            <p:cNvPr id="9" name="Picture 4" descr="X:\Staff Folders\smarx\11gen\Vignette 4 - seller Jeremy - alt.jpg"/>
            <p:cNvPicPr>
              <a:picLocks noChangeAspect="1" noChangeArrowheads="1"/>
            </p:cNvPicPr>
            <p:nvPr/>
          </p:nvPicPr>
          <p:blipFill>
            <a:blip r:embed="rId3" cstate="print"/>
            <a:srcRect/>
            <a:stretch>
              <a:fillRect/>
            </a:stretch>
          </p:blipFill>
          <p:spPr bwMode="auto">
            <a:xfrm>
              <a:off x="3657600" y="4114800"/>
              <a:ext cx="1335024" cy="1773436"/>
            </a:xfrm>
            <a:prstGeom prst="rect">
              <a:avLst/>
            </a:prstGeom>
            <a:noFill/>
          </p:spPr>
        </p:pic>
        <p:grpSp>
          <p:nvGrpSpPr>
            <p:cNvPr id="3" name="Group 113"/>
            <p:cNvGrpSpPr/>
            <p:nvPr/>
          </p:nvGrpSpPr>
          <p:grpSpPr>
            <a:xfrm>
              <a:off x="3660176" y="5906177"/>
              <a:ext cx="1330773" cy="323439"/>
              <a:chOff x="3660176" y="5906177"/>
              <a:chExt cx="1330773" cy="323439"/>
            </a:xfrm>
          </p:grpSpPr>
          <p:sp>
            <p:nvSpPr>
              <p:cNvPr id="15" name="TextBox 14"/>
              <p:cNvSpPr txBox="1"/>
              <p:nvPr/>
            </p:nvSpPr>
            <p:spPr>
              <a:xfrm>
                <a:off x="3985108" y="5906177"/>
                <a:ext cx="1005841"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Jeremy</a:t>
                </a:r>
              </a:p>
            </p:txBody>
          </p:sp>
          <p:sp>
            <p:nvSpPr>
              <p:cNvPr id="16" name="TextBox 15"/>
              <p:cNvSpPr txBox="1"/>
              <p:nvPr/>
            </p:nvSpPr>
            <p:spPr>
              <a:xfrm>
                <a:off x="3660176" y="5906177"/>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grpSp>
      <p:sp>
        <p:nvSpPr>
          <p:cNvPr id="17" name="TextBox 16"/>
          <p:cNvSpPr txBox="1"/>
          <p:nvPr/>
        </p:nvSpPr>
        <p:spPr>
          <a:xfrm>
            <a:off x="4781550" y="52197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46</a:t>
            </a:r>
          </a:p>
        </p:txBody>
      </p:sp>
      <p:sp>
        <p:nvSpPr>
          <p:cNvPr id="10" name="Oval 9"/>
          <p:cNvSpPr/>
          <p:nvPr/>
        </p:nvSpPr>
        <p:spPr>
          <a:xfrm>
            <a:off x="7562850" y="1457325"/>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81000" y="2952750"/>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Goal-directed, wants to win, wants team to win.</a:t>
            </a:r>
          </a:p>
        </p:txBody>
      </p:sp>
    </p:spTree>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descr="Y:\11gen\Vignette 4 graph.jpg"/>
          <p:cNvPicPr>
            <a:picLocks noChangeAspect="1" noChangeArrowheads="1"/>
          </p:cNvPicPr>
          <p:nvPr/>
        </p:nvPicPr>
        <p:blipFill>
          <a:blip r:embed="rId2" cstate="print"/>
          <a:srcRect/>
          <a:stretch>
            <a:fillRect/>
          </a:stretch>
        </p:blipFill>
        <p:spPr bwMode="auto">
          <a:xfrm>
            <a:off x="504825" y="714375"/>
            <a:ext cx="8046720" cy="4805680"/>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rgbClr val="97FAFF"/>
                </a:solidFill>
                <a:effectLst>
                  <a:outerShdw blurRad="63500" dist="38100" dir="2700000" algn="tl" rotWithShape="0">
                    <a:prstClr val="black"/>
                  </a:outerShdw>
                </a:effectLst>
                <a:latin typeface="Georgia" pitchFamily="18" charset="0"/>
              </a:rPr>
              <a:t>Jeremy’s powerful relationship talents cause as much trouble as benefit.</a:t>
            </a:r>
          </a:p>
        </p:txBody>
      </p:sp>
      <p:grpSp>
        <p:nvGrpSpPr>
          <p:cNvPr id="2" name="Group 20"/>
          <p:cNvGrpSpPr>
            <a:grpSpLocks noChangeAspect="1"/>
          </p:cNvGrpSpPr>
          <p:nvPr/>
        </p:nvGrpSpPr>
        <p:grpSpPr>
          <a:xfrm>
            <a:off x="695325" y="3543300"/>
            <a:ext cx="1143339" cy="1811166"/>
            <a:chOff x="3657600" y="4114800"/>
            <a:chExt cx="1335024" cy="2114816"/>
          </a:xfrm>
          <a:effectLst>
            <a:glow rad="101600">
              <a:srgbClr val="396D7F">
                <a:alpha val="60000"/>
              </a:srgbClr>
            </a:glow>
          </a:effectLst>
        </p:grpSpPr>
        <p:pic>
          <p:nvPicPr>
            <p:cNvPr id="9" name="Picture 4" descr="X:\Staff Folders\smarx\11gen\Vignette 4 - seller Jeremy - alt.jpg"/>
            <p:cNvPicPr>
              <a:picLocks noChangeAspect="1" noChangeArrowheads="1"/>
            </p:cNvPicPr>
            <p:nvPr/>
          </p:nvPicPr>
          <p:blipFill>
            <a:blip r:embed="rId3" cstate="print"/>
            <a:srcRect/>
            <a:stretch>
              <a:fillRect/>
            </a:stretch>
          </p:blipFill>
          <p:spPr bwMode="auto">
            <a:xfrm>
              <a:off x="3657600" y="4114800"/>
              <a:ext cx="1335024" cy="1773436"/>
            </a:xfrm>
            <a:prstGeom prst="rect">
              <a:avLst/>
            </a:prstGeom>
            <a:noFill/>
          </p:spPr>
        </p:pic>
        <p:grpSp>
          <p:nvGrpSpPr>
            <p:cNvPr id="3" name="Group 113"/>
            <p:cNvGrpSpPr/>
            <p:nvPr/>
          </p:nvGrpSpPr>
          <p:grpSpPr>
            <a:xfrm>
              <a:off x="3660176" y="5906177"/>
              <a:ext cx="1330773" cy="323439"/>
              <a:chOff x="3660176" y="5906177"/>
              <a:chExt cx="1330773" cy="323439"/>
            </a:xfrm>
          </p:grpSpPr>
          <p:sp>
            <p:nvSpPr>
              <p:cNvPr id="15" name="TextBox 14"/>
              <p:cNvSpPr txBox="1"/>
              <p:nvPr/>
            </p:nvSpPr>
            <p:spPr>
              <a:xfrm>
                <a:off x="3985108" y="5906177"/>
                <a:ext cx="1005841"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Jeremy</a:t>
                </a:r>
              </a:p>
            </p:txBody>
          </p:sp>
          <p:sp>
            <p:nvSpPr>
              <p:cNvPr id="16" name="TextBox 15"/>
              <p:cNvSpPr txBox="1"/>
              <p:nvPr/>
            </p:nvSpPr>
            <p:spPr>
              <a:xfrm>
                <a:off x="3660176" y="5906177"/>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grpSp>
      <p:sp>
        <p:nvSpPr>
          <p:cNvPr id="17" name="TextBox 16"/>
          <p:cNvSpPr txBox="1"/>
          <p:nvPr/>
        </p:nvSpPr>
        <p:spPr>
          <a:xfrm>
            <a:off x="4781550" y="52197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46</a:t>
            </a:r>
          </a:p>
        </p:txBody>
      </p:sp>
      <p:sp>
        <p:nvSpPr>
          <p:cNvPr id="12" name="Oval 11"/>
          <p:cNvSpPr/>
          <p:nvPr/>
        </p:nvSpPr>
        <p:spPr>
          <a:xfrm>
            <a:off x="4762500" y="1104900"/>
            <a:ext cx="685800" cy="685800"/>
          </a:xfrm>
          <a:prstGeom prst="ellipse">
            <a:avLst/>
          </a:prstGeom>
          <a:solidFill>
            <a:srgbClr val="FF0000">
              <a:alpha val="30196"/>
            </a:srgbClr>
          </a:solidFill>
          <a:ln w="57150" cmpd="sng">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14" name="Oval 13"/>
          <p:cNvSpPr/>
          <p:nvPr/>
        </p:nvSpPr>
        <p:spPr>
          <a:xfrm>
            <a:off x="5705475" y="1466850"/>
            <a:ext cx="685800" cy="685800"/>
          </a:xfrm>
          <a:prstGeom prst="ellipse">
            <a:avLst/>
          </a:prstGeom>
          <a:solidFill>
            <a:srgbClr val="FF0000">
              <a:alpha val="30196"/>
            </a:srgbClr>
          </a:solidFill>
          <a:ln w="57150" cmpd="sng">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18" name="TextBox 17"/>
          <p:cNvSpPr txBox="1"/>
          <p:nvPr/>
        </p:nvSpPr>
        <p:spPr>
          <a:xfrm>
            <a:off x="2000250" y="3552825"/>
            <a:ext cx="6705600" cy="1785104"/>
          </a:xfrm>
          <a:prstGeom prst="rect">
            <a:avLst/>
          </a:prstGeom>
          <a:solidFill>
            <a:srgbClr val="000000">
              <a:alpha val="69804"/>
            </a:srgbClr>
          </a:solidFill>
        </p:spPr>
        <p:txBody>
          <a:bodyPr wrap="square" rtlCol="0">
            <a:spAutoFit/>
          </a:bodyPr>
          <a:lstStyle/>
          <a:p>
            <a:pPr marL="228600" indent="-228600">
              <a:spcBef>
                <a:spcPts val="600"/>
              </a:spcBef>
            </a:pPr>
            <a:r>
              <a:rPr lang="en-US" dirty="0" smtClean="0">
                <a:latin typeface="Georgia" pitchFamily="18" charset="0"/>
              </a:rPr>
              <a:t>In the field, Sonia sees the same problems over and over…</a:t>
            </a:r>
          </a:p>
          <a:p>
            <a:pPr marL="228600" indent="-228600">
              <a:spcBef>
                <a:spcPts val="600"/>
              </a:spcBef>
              <a:buFont typeface="Arial" pitchFamily="34" charset="0"/>
              <a:buChar char="•"/>
            </a:pPr>
            <a:r>
              <a:rPr lang="en-US" dirty="0" smtClean="0">
                <a:latin typeface="Georgia" pitchFamily="18" charset="0"/>
              </a:rPr>
              <a:t>So focused on relationship, too often he can’t move forward.</a:t>
            </a:r>
          </a:p>
          <a:p>
            <a:pPr marL="228600" indent="-228600">
              <a:spcBef>
                <a:spcPts val="600"/>
              </a:spcBef>
              <a:buFont typeface="Arial" pitchFamily="34" charset="0"/>
              <a:buChar char="•"/>
            </a:pPr>
            <a:r>
              <a:rPr lang="en-US" dirty="0" smtClean="0">
                <a:latin typeface="Georgia" pitchFamily="18" charset="0"/>
              </a:rPr>
              <a:t>Super-optimistic, he bounces back, not stopping to consider...</a:t>
            </a:r>
          </a:p>
          <a:p>
            <a:pPr marL="228600" indent="-228600">
              <a:spcBef>
                <a:spcPts val="600"/>
              </a:spcBef>
              <a:buFont typeface="Arial" pitchFamily="34" charset="0"/>
              <a:buChar char="•"/>
            </a:pPr>
            <a:r>
              <a:rPr lang="en-US" dirty="0" smtClean="0">
                <a:latin typeface="Georgia" pitchFamily="18" charset="0"/>
              </a:rPr>
              <a:t>Avoids confrontation, unwilling to risk any relationship.</a:t>
            </a:r>
          </a:p>
          <a:p>
            <a:pPr marL="228600" indent="-228600">
              <a:spcBef>
                <a:spcPts val="600"/>
              </a:spcBef>
              <a:buFont typeface="Arial" pitchFamily="34" charset="0"/>
              <a:buChar char="•"/>
            </a:pPr>
            <a:r>
              <a:rPr lang="en-US" dirty="0" smtClean="0">
                <a:latin typeface="Georgia" pitchFamily="18" charset="0"/>
              </a:rPr>
              <a:t>Wastes time—disorganized, puts relationship over potential.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a:grpSpLocks noChangeAspect="1"/>
          </p:cNvGrpSpPr>
          <p:nvPr/>
        </p:nvGrpSpPr>
        <p:grpSpPr>
          <a:xfrm rot="21600000">
            <a:off x="457200" y="457200"/>
            <a:ext cx="1162694" cy="1827551"/>
            <a:chOff x="3577742" y="1694690"/>
            <a:chExt cx="1357624" cy="2133949"/>
          </a:xfrm>
          <a:effectLst>
            <a:glow rad="101600">
              <a:schemeClr val="accent1">
                <a:lumMod val="50000"/>
                <a:alpha val="60000"/>
              </a:schemeClr>
            </a:glow>
          </a:effectLst>
        </p:grpSpPr>
        <p:pic>
          <p:nvPicPr>
            <p:cNvPr id="11" name="Picture 3" descr="X:\Staff Folders\smarx\11gen\Vignette 4 - mgr Sonia - alt.jpg"/>
            <p:cNvPicPr>
              <a:picLocks noChangeAspect="1" noChangeArrowheads="1"/>
            </p:cNvPicPr>
            <p:nvPr/>
          </p:nvPicPr>
          <p:blipFill>
            <a:blip r:embed="rId2" cstate="print"/>
            <a:srcRect/>
            <a:stretch>
              <a:fillRect/>
            </a:stretch>
          </p:blipFill>
          <p:spPr bwMode="auto">
            <a:xfrm>
              <a:off x="3577742" y="1694690"/>
              <a:ext cx="1344168" cy="1792224"/>
            </a:xfrm>
            <a:prstGeom prst="rect">
              <a:avLst/>
            </a:prstGeom>
            <a:noFill/>
          </p:spPr>
        </p:pic>
        <p:sp>
          <p:nvSpPr>
            <p:cNvPr id="12" name="TextBox 11"/>
            <p:cNvSpPr txBox="1"/>
            <p:nvPr/>
          </p:nvSpPr>
          <p:spPr>
            <a:xfrm>
              <a:off x="3929526" y="3505200"/>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Sonia</a:t>
              </a:r>
            </a:p>
          </p:txBody>
        </p:sp>
        <p:sp>
          <p:nvSpPr>
            <p:cNvPr id="14" name="TextBox 13"/>
            <p:cNvSpPr txBox="1"/>
            <p:nvPr/>
          </p:nvSpPr>
          <p:spPr>
            <a:xfrm>
              <a:off x="3581400" y="3505200"/>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grpSp>
      <p:sp>
        <p:nvSpPr>
          <p:cNvPr id="13" name="TextBox 12"/>
          <p:cNvSpPr txBox="1"/>
          <p:nvPr/>
        </p:nvSpPr>
        <p:spPr>
          <a:xfrm>
            <a:off x="1781174" y="361950"/>
            <a:ext cx="6619875" cy="4431983"/>
          </a:xfrm>
          <a:prstGeom prst="rect">
            <a:avLst/>
          </a:prstGeom>
          <a:noFill/>
        </p:spPr>
        <p:txBody>
          <a:bodyPr wrap="square" rtlCol="0">
            <a:spAutoFit/>
          </a:bodyPr>
          <a:lstStyle/>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Without nurturing and mentoring, Jeremy’s strong Positivity and Interpersonal were causing more problems than advantages.</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Interpersonal is not usually a motivation theme, for Jeremy it is his #1 reason not to act.  Sonia’s plan is to turn that around and make it his #1 reason to act.</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Many salespeople are not team-oriented, but Jeremy very much is.  Sonia shows Jeremy how his failure to move prospects and clients forward results in him letting his teammates down.  She does this consistently—because it works!</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Sonia has shown Jeremy that, when he calls on accounts worth only $500, he is earning only $7 an hour.  Doing so is letting down both his young family and his teammates.</a:t>
            </a:r>
          </a:p>
        </p:txBody>
      </p:sp>
    </p:spTree>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a:grpSpLocks noChangeAspect="1"/>
          </p:cNvGrpSpPr>
          <p:nvPr/>
        </p:nvGrpSpPr>
        <p:grpSpPr>
          <a:xfrm rot="21600000">
            <a:off x="457200" y="457200"/>
            <a:ext cx="1162694" cy="1827551"/>
            <a:chOff x="3577742" y="1694690"/>
            <a:chExt cx="1357624" cy="2133949"/>
          </a:xfrm>
          <a:effectLst>
            <a:glow rad="101600">
              <a:schemeClr val="accent1">
                <a:lumMod val="50000"/>
                <a:alpha val="60000"/>
              </a:schemeClr>
            </a:glow>
          </a:effectLst>
        </p:grpSpPr>
        <p:pic>
          <p:nvPicPr>
            <p:cNvPr id="11" name="Picture 3" descr="X:\Staff Folders\smarx\11gen\Vignette 4 - mgr Sonia - alt.jpg"/>
            <p:cNvPicPr>
              <a:picLocks noChangeAspect="1" noChangeArrowheads="1"/>
            </p:cNvPicPr>
            <p:nvPr/>
          </p:nvPicPr>
          <p:blipFill>
            <a:blip r:embed="rId2" cstate="print"/>
            <a:srcRect/>
            <a:stretch>
              <a:fillRect/>
            </a:stretch>
          </p:blipFill>
          <p:spPr bwMode="auto">
            <a:xfrm>
              <a:off x="3577742" y="1694690"/>
              <a:ext cx="1344168" cy="1792224"/>
            </a:xfrm>
            <a:prstGeom prst="rect">
              <a:avLst/>
            </a:prstGeom>
            <a:noFill/>
          </p:spPr>
        </p:pic>
        <p:sp>
          <p:nvSpPr>
            <p:cNvPr id="12" name="TextBox 11"/>
            <p:cNvSpPr txBox="1"/>
            <p:nvPr/>
          </p:nvSpPr>
          <p:spPr>
            <a:xfrm>
              <a:off x="3929526" y="3505200"/>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Sonia</a:t>
              </a:r>
            </a:p>
          </p:txBody>
        </p:sp>
        <p:sp>
          <p:nvSpPr>
            <p:cNvPr id="14" name="TextBox 13"/>
            <p:cNvSpPr txBox="1"/>
            <p:nvPr/>
          </p:nvSpPr>
          <p:spPr>
            <a:xfrm>
              <a:off x="3581400" y="3505200"/>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grpSp>
      <p:sp>
        <p:nvSpPr>
          <p:cNvPr id="13" name="TextBox 12"/>
          <p:cNvSpPr txBox="1"/>
          <p:nvPr/>
        </p:nvSpPr>
        <p:spPr>
          <a:xfrm>
            <a:off x="1781174" y="361950"/>
            <a:ext cx="6619875" cy="2616101"/>
          </a:xfrm>
          <a:prstGeom prst="rect">
            <a:avLst/>
          </a:prstGeom>
          <a:noFill/>
        </p:spPr>
        <p:txBody>
          <a:bodyPr wrap="square" rtlCol="0">
            <a:spAutoFit/>
          </a:bodyPr>
          <a:lstStyle/>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Sonia also taps into Jeremy’s very strong Work Intensity… as an additional method to overcome his reluctance to ask people to take action.</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Sonia works with Jeremy to determine specific action steps to move business forward and then challenges him to accomplish them by a specific date.</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working because Jeremy likes feeling productive and likes pleasing Sonia.</a:t>
            </a:r>
          </a:p>
        </p:txBody>
      </p:sp>
    </p:spTree>
  </p:cSld>
  <p:clrMapOvr>
    <a:masterClrMapping/>
  </p:clrMapOvr>
  <p:transition>
    <p:push dir="u"/>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a:grpSpLocks noChangeAspect="1"/>
          </p:cNvGrpSpPr>
          <p:nvPr/>
        </p:nvGrpSpPr>
        <p:grpSpPr>
          <a:xfrm rot="21600000">
            <a:off x="457200" y="457200"/>
            <a:ext cx="1162694" cy="1827551"/>
            <a:chOff x="3577742" y="1694690"/>
            <a:chExt cx="1357624" cy="2133949"/>
          </a:xfrm>
          <a:effectLst>
            <a:glow rad="101600">
              <a:schemeClr val="accent1">
                <a:lumMod val="50000"/>
                <a:alpha val="60000"/>
              </a:schemeClr>
            </a:glow>
          </a:effectLst>
        </p:grpSpPr>
        <p:pic>
          <p:nvPicPr>
            <p:cNvPr id="11" name="Picture 3" descr="X:\Staff Folders\smarx\11gen\Vignette 4 - mgr Sonia - alt.jpg"/>
            <p:cNvPicPr>
              <a:picLocks noChangeAspect="1" noChangeArrowheads="1"/>
            </p:cNvPicPr>
            <p:nvPr/>
          </p:nvPicPr>
          <p:blipFill>
            <a:blip r:embed="rId2" cstate="print"/>
            <a:srcRect/>
            <a:stretch>
              <a:fillRect/>
            </a:stretch>
          </p:blipFill>
          <p:spPr bwMode="auto">
            <a:xfrm>
              <a:off x="3577742" y="1694690"/>
              <a:ext cx="1344168" cy="1792224"/>
            </a:xfrm>
            <a:prstGeom prst="rect">
              <a:avLst/>
            </a:prstGeom>
            <a:noFill/>
          </p:spPr>
        </p:pic>
        <p:sp>
          <p:nvSpPr>
            <p:cNvPr id="12" name="TextBox 11"/>
            <p:cNvSpPr txBox="1"/>
            <p:nvPr/>
          </p:nvSpPr>
          <p:spPr>
            <a:xfrm>
              <a:off x="3929526" y="3505200"/>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Sonia</a:t>
              </a:r>
            </a:p>
          </p:txBody>
        </p:sp>
        <p:sp>
          <p:nvSpPr>
            <p:cNvPr id="14" name="TextBox 13"/>
            <p:cNvSpPr txBox="1"/>
            <p:nvPr/>
          </p:nvSpPr>
          <p:spPr>
            <a:xfrm>
              <a:off x="3581400" y="3505200"/>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grpSp>
      <p:sp>
        <p:nvSpPr>
          <p:cNvPr id="13" name="TextBox 12"/>
          <p:cNvSpPr txBox="1"/>
          <p:nvPr/>
        </p:nvSpPr>
        <p:spPr>
          <a:xfrm>
            <a:off x="1781174" y="361950"/>
            <a:ext cx="6619875" cy="3170099"/>
          </a:xfrm>
          <a:prstGeom prst="rect">
            <a:avLst/>
          </a:prstGeom>
          <a:noFill/>
        </p:spPr>
        <p:txBody>
          <a:bodyPr wrap="square" rtlCol="0">
            <a:spAutoFit/>
          </a:bodyPr>
          <a:lstStyle/>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People with softer Discipline often maintain low standards—about how they spend their time, which prospects they target, and their overall productivity.</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Sonia rarely misses her weekly 1-on-1 with Jeremy… where they review his weekly work plan, make sure the priorities are right, and create specific next steps for every important piece of business.</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Sonia knows this is a weekly commitment—and that Jeremy is not likely to get much better at this—but it’s an hour very well invested for the return she’s getting.</a:t>
            </a:r>
          </a:p>
        </p:txBody>
      </p:sp>
    </p:spTree>
  </p:cSld>
  <p:clrMapOvr>
    <a:masterClrMapping/>
  </p:clrMapOvr>
  <p:transition>
    <p:push dir="u"/>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a:grpSpLocks noChangeAspect="1"/>
          </p:cNvGrpSpPr>
          <p:nvPr/>
        </p:nvGrpSpPr>
        <p:grpSpPr>
          <a:xfrm rot="21600000">
            <a:off x="457200" y="457200"/>
            <a:ext cx="1162694" cy="1827551"/>
            <a:chOff x="3577742" y="1694690"/>
            <a:chExt cx="1357624" cy="2133949"/>
          </a:xfrm>
          <a:effectLst>
            <a:glow rad="101600">
              <a:schemeClr val="accent1">
                <a:lumMod val="50000"/>
                <a:alpha val="60000"/>
              </a:schemeClr>
            </a:glow>
          </a:effectLst>
        </p:grpSpPr>
        <p:pic>
          <p:nvPicPr>
            <p:cNvPr id="11" name="Picture 3" descr="X:\Staff Folders\smarx\11gen\Vignette 4 - mgr Sonia - alt.jpg"/>
            <p:cNvPicPr>
              <a:picLocks noChangeAspect="1" noChangeArrowheads="1"/>
            </p:cNvPicPr>
            <p:nvPr/>
          </p:nvPicPr>
          <p:blipFill>
            <a:blip r:embed="rId2" cstate="print"/>
            <a:srcRect/>
            <a:stretch>
              <a:fillRect/>
            </a:stretch>
          </p:blipFill>
          <p:spPr bwMode="auto">
            <a:xfrm>
              <a:off x="3577742" y="1694690"/>
              <a:ext cx="1344168" cy="1792224"/>
            </a:xfrm>
            <a:prstGeom prst="rect">
              <a:avLst/>
            </a:prstGeom>
            <a:noFill/>
          </p:spPr>
        </p:pic>
        <p:sp>
          <p:nvSpPr>
            <p:cNvPr id="12" name="TextBox 11"/>
            <p:cNvSpPr txBox="1"/>
            <p:nvPr/>
          </p:nvSpPr>
          <p:spPr>
            <a:xfrm>
              <a:off x="3929526" y="3505200"/>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Sonia</a:t>
              </a:r>
            </a:p>
          </p:txBody>
        </p:sp>
        <p:sp>
          <p:nvSpPr>
            <p:cNvPr id="14" name="TextBox 13"/>
            <p:cNvSpPr txBox="1"/>
            <p:nvPr/>
          </p:nvSpPr>
          <p:spPr>
            <a:xfrm>
              <a:off x="3581400" y="3505200"/>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grpSp>
      <p:sp>
        <p:nvSpPr>
          <p:cNvPr id="13" name="TextBox 12"/>
          <p:cNvSpPr txBox="1"/>
          <p:nvPr/>
        </p:nvSpPr>
        <p:spPr>
          <a:xfrm>
            <a:off x="1781174" y="361950"/>
            <a:ext cx="6619875" cy="2893100"/>
          </a:xfrm>
          <a:prstGeom prst="rect">
            <a:avLst/>
          </a:prstGeom>
          <a:noFill/>
        </p:spPr>
        <p:txBody>
          <a:bodyPr wrap="square" rtlCol="0">
            <a:spAutoFit/>
          </a:bodyPr>
          <a:lstStyle/>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Jeremy’s Problem Solver talent is a notable strength… but Sonia sees that it needs honing.</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Further, Jeremy’s never-ending optimism causes him to grow too fond of the first idea he develops for a client—and as a result, too many of his proposals are dead on arrival.</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Sonia taps his powerful Interpersonal theme to show him how to partner and collaborate with prospects… so that poor ideas are eliminated early and promising ones are perfected with the prospect’s help.</a:t>
            </a:r>
          </a:p>
        </p:txBody>
      </p:sp>
    </p:spTree>
  </p:cSld>
  <p:clrMapOvr>
    <a:masterClrMapping/>
  </p:clrMapOvr>
  <p:transition>
    <p:push dir="u"/>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20"/>
          <p:cNvGrpSpPr>
            <a:grpSpLocks noChangeAspect="1"/>
          </p:cNvGrpSpPr>
          <p:nvPr/>
        </p:nvGrpSpPr>
        <p:grpSpPr>
          <a:xfrm>
            <a:off x="457200" y="457200"/>
            <a:ext cx="1143339" cy="1811166"/>
            <a:chOff x="3657600" y="4114800"/>
            <a:chExt cx="1335024" cy="2114816"/>
          </a:xfrm>
          <a:effectLst>
            <a:glow rad="101600">
              <a:srgbClr val="396D7F">
                <a:alpha val="60000"/>
              </a:srgbClr>
            </a:glow>
          </a:effectLst>
        </p:grpSpPr>
        <p:pic>
          <p:nvPicPr>
            <p:cNvPr id="24" name="Picture 4" descr="X:\Staff Folders\smarx\11gen\Vignette 4 - seller Jeremy - alt.jpg"/>
            <p:cNvPicPr>
              <a:picLocks noChangeAspect="1" noChangeArrowheads="1"/>
            </p:cNvPicPr>
            <p:nvPr/>
          </p:nvPicPr>
          <p:blipFill>
            <a:blip r:embed="rId2" cstate="print"/>
            <a:srcRect/>
            <a:stretch>
              <a:fillRect/>
            </a:stretch>
          </p:blipFill>
          <p:spPr bwMode="auto">
            <a:xfrm>
              <a:off x="3657600" y="4114800"/>
              <a:ext cx="1335024" cy="1773436"/>
            </a:xfrm>
            <a:prstGeom prst="rect">
              <a:avLst/>
            </a:prstGeom>
            <a:noFill/>
          </p:spPr>
        </p:pic>
        <p:grpSp>
          <p:nvGrpSpPr>
            <p:cNvPr id="25" name="Group 113"/>
            <p:cNvGrpSpPr/>
            <p:nvPr/>
          </p:nvGrpSpPr>
          <p:grpSpPr>
            <a:xfrm>
              <a:off x="3660176" y="5906177"/>
              <a:ext cx="1330773" cy="323439"/>
              <a:chOff x="3660176" y="5906177"/>
              <a:chExt cx="1330773" cy="323439"/>
            </a:xfrm>
          </p:grpSpPr>
          <p:sp>
            <p:nvSpPr>
              <p:cNvPr id="26" name="TextBox 25"/>
              <p:cNvSpPr txBox="1"/>
              <p:nvPr/>
            </p:nvSpPr>
            <p:spPr>
              <a:xfrm>
                <a:off x="3985108" y="5906177"/>
                <a:ext cx="1005841"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Jeremy</a:t>
                </a:r>
              </a:p>
            </p:txBody>
          </p:sp>
          <p:sp>
            <p:nvSpPr>
              <p:cNvPr id="27" name="TextBox 26"/>
              <p:cNvSpPr txBox="1"/>
              <p:nvPr/>
            </p:nvSpPr>
            <p:spPr>
              <a:xfrm>
                <a:off x="3660176" y="5906177"/>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grpSp>
      <p:grpSp>
        <p:nvGrpSpPr>
          <p:cNvPr id="12" name="Group 16"/>
          <p:cNvGrpSpPr>
            <a:grpSpLocks noChangeAspect="1"/>
          </p:cNvGrpSpPr>
          <p:nvPr/>
        </p:nvGrpSpPr>
        <p:grpSpPr>
          <a:xfrm rot="21600000">
            <a:off x="7467600" y="457200"/>
            <a:ext cx="1162694" cy="1827551"/>
            <a:chOff x="3577742" y="1694690"/>
            <a:chExt cx="1357624" cy="2133949"/>
          </a:xfrm>
          <a:effectLst>
            <a:glow rad="101600">
              <a:schemeClr val="accent1">
                <a:lumMod val="50000"/>
                <a:alpha val="60000"/>
              </a:schemeClr>
            </a:glow>
          </a:effectLst>
        </p:grpSpPr>
        <p:pic>
          <p:nvPicPr>
            <p:cNvPr id="16" name="Picture 3" descr="X:\Staff Folders\smarx\11gen\Vignette 4 - mgr Sonia - alt.jpg"/>
            <p:cNvPicPr>
              <a:picLocks noChangeAspect="1" noChangeArrowheads="1"/>
            </p:cNvPicPr>
            <p:nvPr/>
          </p:nvPicPr>
          <p:blipFill>
            <a:blip r:embed="rId3" cstate="print"/>
            <a:srcRect/>
            <a:stretch>
              <a:fillRect/>
            </a:stretch>
          </p:blipFill>
          <p:spPr bwMode="auto">
            <a:xfrm>
              <a:off x="3577742" y="1694690"/>
              <a:ext cx="1344168" cy="1792224"/>
            </a:xfrm>
            <a:prstGeom prst="rect">
              <a:avLst/>
            </a:prstGeom>
            <a:noFill/>
          </p:spPr>
        </p:pic>
        <p:sp>
          <p:nvSpPr>
            <p:cNvPr id="17" name="TextBox 16"/>
            <p:cNvSpPr txBox="1"/>
            <p:nvPr/>
          </p:nvSpPr>
          <p:spPr>
            <a:xfrm>
              <a:off x="3929526" y="3505200"/>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Sonia</a:t>
              </a:r>
            </a:p>
          </p:txBody>
        </p:sp>
        <p:sp>
          <p:nvSpPr>
            <p:cNvPr id="18" name="TextBox 17"/>
            <p:cNvSpPr txBox="1"/>
            <p:nvPr/>
          </p:nvSpPr>
          <p:spPr>
            <a:xfrm>
              <a:off x="3581400" y="3505200"/>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grpSp>
      <p:sp>
        <p:nvSpPr>
          <p:cNvPr id="13" name="TextBox 12"/>
          <p:cNvSpPr txBox="1"/>
          <p:nvPr/>
        </p:nvSpPr>
        <p:spPr>
          <a:xfrm>
            <a:off x="1781175" y="933450"/>
            <a:ext cx="5381626" cy="3170099"/>
          </a:xfrm>
          <a:prstGeom prst="rect">
            <a:avLst/>
          </a:prstGeom>
          <a:noFill/>
        </p:spPr>
        <p:txBody>
          <a:bodyPr wrap="square" rtlCol="0">
            <a:spAutoFit/>
          </a:bodyPr>
          <a:lstStyle/>
          <a:p>
            <a:pPr marL="342900" indent="-342900">
              <a:spcBef>
                <a:spcPts val="1200"/>
              </a:spcBef>
              <a:buFont typeface="Wingdings" pitchFamily="2" charset="2"/>
              <a:buChar char="Ø"/>
            </a:pPr>
            <a:r>
              <a:rPr lang="en-US" dirty="0" smtClean="0">
                <a:solidFill>
                  <a:srgbClr val="97FAFF"/>
                </a:solidFill>
                <a:effectLst>
                  <a:outerShdw blurRad="63500" dist="38100" dir="2700000" algn="tl" rotWithShape="0">
                    <a:prstClr val="black"/>
                  </a:outerShdw>
                </a:effectLst>
                <a:latin typeface="Georgia" pitchFamily="18" charset="0"/>
              </a:rPr>
              <a:t>In the six months prior to Sonia’s coaching intervention, Jeremy developed </a:t>
            </a:r>
            <a:r>
              <a:rPr lang="en-US" b="1" dirty="0" smtClean="0">
                <a:solidFill>
                  <a:srgbClr val="97FAFF"/>
                </a:solidFill>
                <a:effectLst>
                  <a:outerShdw blurRad="63500" dist="38100" dir="2700000" algn="tl" rotWithShape="0">
                    <a:prstClr val="black"/>
                  </a:outerShdw>
                </a:effectLst>
                <a:latin typeface="Georgia" pitchFamily="18" charset="0"/>
              </a:rPr>
              <a:t>zero</a:t>
            </a:r>
            <a:r>
              <a:rPr lang="en-US" dirty="0" smtClean="0">
                <a:solidFill>
                  <a:srgbClr val="97FAFF"/>
                </a:solidFill>
                <a:effectLst>
                  <a:outerShdw blurRad="63500" dist="38100" dir="2700000" algn="tl" rotWithShape="0">
                    <a:prstClr val="black"/>
                  </a:outerShdw>
                </a:effectLst>
                <a:latin typeface="Georgia" pitchFamily="18" charset="0"/>
              </a:rPr>
              <a:t> new Key Accounts.  In the six months following, he developed </a:t>
            </a:r>
            <a:r>
              <a:rPr lang="en-US" b="1" dirty="0" smtClean="0">
                <a:solidFill>
                  <a:srgbClr val="97FAFF"/>
                </a:solidFill>
                <a:effectLst>
                  <a:outerShdw blurRad="63500" dist="38100" dir="2700000" algn="tl" rotWithShape="0">
                    <a:prstClr val="black"/>
                  </a:outerShdw>
                </a:effectLst>
                <a:latin typeface="Georgia" pitchFamily="18" charset="0"/>
              </a:rPr>
              <a:t>six!</a:t>
            </a:r>
          </a:p>
          <a:p>
            <a:pPr marL="342900" indent="-342900">
              <a:spcBef>
                <a:spcPts val="1200"/>
              </a:spcBef>
              <a:buFont typeface="Wingdings" pitchFamily="2" charset="2"/>
              <a:buChar char="Ø"/>
            </a:pPr>
            <a:r>
              <a:rPr lang="en-US" dirty="0" smtClean="0">
                <a:solidFill>
                  <a:srgbClr val="97FAFF"/>
                </a:solidFill>
                <a:effectLst>
                  <a:outerShdw blurRad="63500" dist="38100" dir="2700000" algn="tl" rotWithShape="0">
                    <a:prstClr val="black"/>
                  </a:outerShdw>
                </a:effectLst>
                <a:latin typeface="Georgia" pitchFamily="18" charset="0"/>
              </a:rPr>
              <a:t>Jeremy’s Q1 2010 revenue was 50% higher than Q1 2009.  And Q2 is pacing 20% ahead.</a:t>
            </a:r>
          </a:p>
          <a:p>
            <a:pPr marL="342900" indent="-342900">
              <a:spcBef>
                <a:spcPts val="1200"/>
              </a:spcBef>
              <a:buFont typeface="Wingdings" pitchFamily="2" charset="2"/>
              <a:buChar char="Ø"/>
            </a:pPr>
            <a:r>
              <a:rPr lang="en-US" b="1" dirty="0" smtClean="0">
                <a:solidFill>
                  <a:srgbClr val="97FAFF"/>
                </a:solidFill>
                <a:effectLst>
                  <a:outerShdw blurRad="63500" dist="38100" dir="2700000" algn="tl" rotWithShape="0">
                    <a:prstClr val="black"/>
                  </a:outerShdw>
                </a:effectLst>
                <a:latin typeface="Georgia" pitchFamily="18" charset="0"/>
              </a:rPr>
              <a:t>Jeremy is currently leading the team that is working with a local hospital on a $400,000 proposal… something that would have been impossible a year ago.</a:t>
            </a:r>
          </a:p>
        </p:txBody>
      </p:sp>
      <p:sp>
        <p:nvSpPr>
          <p:cNvPr id="11" name="TextBox 10"/>
          <p:cNvSpPr txBox="1"/>
          <p:nvPr/>
        </p:nvSpPr>
        <p:spPr>
          <a:xfrm>
            <a:off x="1781175" y="333375"/>
            <a:ext cx="5381626" cy="523220"/>
          </a:xfrm>
          <a:prstGeom prst="rect">
            <a:avLst/>
          </a:prstGeom>
          <a:noFill/>
        </p:spPr>
        <p:txBody>
          <a:bodyPr wrap="square" rtlCol="0">
            <a:spAutoFit/>
          </a:bodyPr>
          <a:lstStyle/>
          <a:p>
            <a:pPr marL="228600" indent="-228600">
              <a:spcBef>
                <a:spcPts val="1200"/>
              </a:spcBef>
            </a:pPr>
            <a:r>
              <a:rPr lang="en-US" sz="2800" b="1" dirty="0" smtClean="0">
                <a:solidFill>
                  <a:srgbClr val="97FAFF"/>
                </a:solidFill>
                <a:effectLst>
                  <a:outerShdw blurRad="63500" dist="38100" dir="2700000" algn="tl" rotWithShape="0">
                    <a:prstClr val="black"/>
                  </a:outerShdw>
                </a:effectLst>
                <a:latin typeface="Georgia" pitchFamily="18" charset="0"/>
              </a:rPr>
              <a:t>Performance turnaround!</a:t>
            </a:r>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descr="050722_armstrong"/>
          <p:cNvPicPr>
            <a:picLocks noChangeAspect="1" noChangeArrowheads="1"/>
          </p:cNvPicPr>
          <p:nvPr/>
        </p:nvPicPr>
        <p:blipFill>
          <a:blip r:embed="rId2" cstate="print"/>
          <a:srcRect/>
          <a:stretch>
            <a:fillRect/>
          </a:stretch>
        </p:blipFill>
        <p:spPr bwMode="auto">
          <a:xfrm>
            <a:off x="914400" y="1447800"/>
            <a:ext cx="1819275" cy="2566988"/>
          </a:xfrm>
          <a:prstGeom prst="rect">
            <a:avLst/>
          </a:prstGeom>
          <a:noFill/>
          <a:ln w="9525">
            <a:noFill/>
            <a:miter lim="800000"/>
            <a:headEnd/>
            <a:tailEnd/>
          </a:ln>
        </p:spPr>
      </p:pic>
      <p:grpSp>
        <p:nvGrpSpPr>
          <p:cNvPr id="2" name="Group 18"/>
          <p:cNvGrpSpPr/>
          <p:nvPr/>
        </p:nvGrpSpPr>
        <p:grpSpPr>
          <a:xfrm>
            <a:off x="3200400" y="1333500"/>
            <a:ext cx="5181600" cy="2126516"/>
            <a:chOff x="3200400" y="1333500"/>
            <a:chExt cx="5181600" cy="2126516"/>
          </a:xfrm>
        </p:grpSpPr>
        <p:sp>
          <p:nvSpPr>
            <p:cNvPr id="15" name="TextBox 14"/>
            <p:cNvSpPr txBox="1"/>
            <p:nvPr/>
          </p:nvSpPr>
          <p:spPr>
            <a:xfrm>
              <a:off x="3200400" y="1333500"/>
              <a:ext cx="2514600" cy="523220"/>
            </a:xfrm>
            <a:prstGeom prst="rect">
              <a:avLst/>
            </a:prstGeom>
            <a:noFill/>
          </p:spPr>
          <p:txBody>
            <a:bodyPr wrap="square" rtlCol="0">
              <a:spAutoFit/>
            </a:bodyPr>
            <a:lstStyle/>
            <a:p>
              <a:r>
                <a:rPr lang="en-US" sz="2800" b="1" dirty="0" smtClean="0">
                  <a:effectLst>
                    <a:outerShdw blurRad="63500" dist="50800" dir="2700000" algn="tl" rotWithShape="0">
                      <a:prstClr val="black"/>
                    </a:outerShdw>
                  </a:effectLst>
                  <a:latin typeface="Georgia" pitchFamily="18" charset="0"/>
                  <a:ea typeface="+mj-ea"/>
                  <a:cs typeface="+mj-cs"/>
                </a:rPr>
                <a:t>Talent:</a:t>
              </a:r>
              <a:endParaRPr lang="en-US" sz="2800" b="1" dirty="0">
                <a:effectLst>
                  <a:outerShdw blurRad="63500" dist="50800" dir="2700000" algn="tl" rotWithShape="0">
                    <a:prstClr val="black"/>
                  </a:outerShdw>
                </a:effectLst>
                <a:latin typeface="Georgia" pitchFamily="18" charset="0"/>
                <a:ea typeface="+mj-ea"/>
                <a:cs typeface="+mj-cs"/>
              </a:endParaRPr>
            </a:p>
          </p:txBody>
        </p:sp>
        <p:sp>
          <p:nvSpPr>
            <p:cNvPr id="17" name="TextBox 16"/>
            <p:cNvSpPr txBox="1"/>
            <p:nvPr/>
          </p:nvSpPr>
          <p:spPr>
            <a:xfrm>
              <a:off x="3276600" y="1828800"/>
              <a:ext cx="5105400" cy="1631216"/>
            </a:xfrm>
            <a:prstGeom prst="rect">
              <a:avLst/>
            </a:prstGeom>
            <a:noFill/>
          </p:spPr>
          <p:txBody>
            <a:bodyPr wrap="square" rtlCol="0">
              <a:spAutoFit/>
            </a:bodyPr>
            <a:lstStyle/>
            <a:p>
              <a:pPr marL="228600" indent="-228600">
                <a:buFont typeface="Arial" pitchFamily="34" charset="0"/>
                <a:buChar char="•"/>
              </a:pPr>
              <a:r>
                <a:rPr lang="en-US" sz="2000" dirty="0" smtClean="0">
                  <a:solidFill>
                    <a:srgbClr val="97FAFF"/>
                  </a:solidFill>
                  <a:latin typeface="Georgia" pitchFamily="18" charset="0"/>
                </a:rPr>
                <a:t>Heart rate 200 beats/minute.</a:t>
              </a:r>
            </a:p>
            <a:p>
              <a:pPr marL="228600" indent="-228600">
                <a:buFont typeface="Arial" pitchFamily="34" charset="0"/>
                <a:buChar char="•"/>
              </a:pPr>
              <a:r>
                <a:rPr lang="en-US" sz="2000" dirty="0" smtClean="0">
                  <a:solidFill>
                    <a:srgbClr val="97FAFF"/>
                  </a:solidFill>
                  <a:latin typeface="Georgia" pitchFamily="18" charset="0"/>
                </a:rPr>
                <a:t>VO</a:t>
              </a:r>
              <a:r>
                <a:rPr lang="en-US" sz="2000" baseline="-25000" dirty="0" smtClean="0">
                  <a:solidFill>
                    <a:srgbClr val="97FAFF"/>
                  </a:solidFill>
                  <a:latin typeface="Georgia" pitchFamily="18" charset="0"/>
                </a:rPr>
                <a:t>2</a:t>
              </a:r>
              <a:r>
                <a:rPr lang="en-US" sz="2000" dirty="0" smtClean="0">
                  <a:solidFill>
                    <a:srgbClr val="97FAFF"/>
                  </a:solidFill>
                  <a:latin typeface="Georgia" pitchFamily="18" charset="0"/>
                </a:rPr>
                <a:t> rate off the charts.</a:t>
              </a:r>
            </a:p>
            <a:p>
              <a:pPr marL="228600" indent="-228600">
                <a:buFont typeface="Arial" pitchFamily="34" charset="0"/>
                <a:buChar char="•"/>
              </a:pPr>
              <a:r>
                <a:rPr lang="en-US" sz="2000" dirty="0" smtClean="0">
                  <a:solidFill>
                    <a:srgbClr val="97FAFF"/>
                  </a:solidFill>
                  <a:latin typeface="Georgia" pitchFamily="18" charset="0"/>
                </a:rPr>
                <a:t>Lowest level of lactic acid in muscles ever recorded in a human being.</a:t>
              </a:r>
            </a:p>
            <a:p>
              <a:pPr marL="228600" indent="-228600">
                <a:buFont typeface="Arial" pitchFamily="34" charset="0"/>
                <a:buChar char="•"/>
              </a:pPr>
              <a:r>
                <a:rPr lang="en-US" sz="2000" dirty="0" smtClean="0">
                  <a:solidFill>
                    <a:srgbClr val="97FAFF"/>
                  </a:solidFill>
                  <a:latin typeface="Georgia" pitchFamily="18" charset="0"/>
                </a:rPr>
                <a:t>Cancer-conquering drive.</a:t>
              </a:r>
            </a:p>
          </p:txBody>
        </p:sp>
      </p:grpSp>
      <p:grpSp>
        <p:nvGrpSpPr>
          <p:cNvPr id="10" name="Group 9"/>
          <p:cNvGrpSpPr/>
          <p:nvPr/>
        </p:nvGrpSpPr>
        <p:grpSpPr>
          <a:xfrm>
            <a:off x="3200400" y="3552825"/>
            <a:ext cx="5181600" cy="1809214"/>
            <a:chOff x="3200400" y="3552825"/>
            <a:chExt cx="5181600" cy="1809214"/>
          </a:xfrm>
        </p:grpSpPr>
        <p:sp>
          <p:nvSpPr>
            <p:cNvPr id="16" name="TextBox 15"/>
            <p:cNvSpPr txBox="1"/>
            <p:nvPr/>
          </p:nvSpPr>
          <p:spPr>
            <a:xfrm>
              <a:off x="3200400" y="3552825"/>
              <a:ext cx="3581400" cy="523220"/>
            </a:xfrm>
            <a:prstGeom prst="rect">
              <a:avLst/>
            </a:prstGeom>
            <a:noFill/>
          </p:spPr>
          <p:txBody>
            <a:bodyPr wrap="square" rtlCol="0">
              <a:spAutoFit/>
            </a:bodyPr>
            <a:lstStyle/>
            <a:p>
              <a:r>
                <a:rPr lang="en-US" sz="2800" b="1" dirty="0" smtClean="0">
                  <a:effectLst>
                    <a:outerShdw blurRad="63500" dist="50800" dir="2700000" algn="tl" rotWithShape="0">
                      <a:prstClr val="black"/>
                    </a:outerShdw>
                  </a:effectLst>
                  <a:latin typeface="Georgia" pitchFamily="18" charset="0"/>
                  <a:ea typeface="+mj-ea"/>
                  <a:cs typeface="+mj-cs"/>
                </a:rPr>
                <a:t>Development:</a:t>
              </a:r>
              <a:endParaRPr lang="en-US" sz="2800" b="1" dirty="0">
                <a:effectLst>
                  <a:outerShdw blurRad="63500" dist="50800" dir="2700000" algn="tl" rotWithShape="0">
                    <a:prstClr val="black"/>
                  </a:outerShdw>
                </a:effectLst>
                <a:latin typeface="Georgia" pitchFamily="18" charset="0"/>
                <a:ea typeface="+mj-ea"/>
                <a:cs typeface="+mj-cs"/>
              </a:endParaRPr>
            </a:p>
          </p:txBody>
        </p:sp>
        <p:sp>
          <p:nvSpPr>
            <p:cNvPr id="18" name="TextBox 17"/>
            <p:cNvSpPr txBox="1"/>
            <p:nvPr/>
          </p:nvSpPr>
          <p:spPr>
            <a:xfrm>
              <a:off x="3276600" y="4038600"/>
              <a:ext cx="5105400" cy="1323439"/>
            </a:xfrm>
            <a:prstGeom prst="rect">
              <a:avLst/>
            </a:prstGeom>
            <a:noFill/>
          </p:spPr>
          <p:txBody>
            <a:bodyPr wrap="square" rtlCol="0">
              <a:spAutoFit/>
            </a:bodyPr>
            <a:lstStyle/>
            <a:p>
              <a:pPr marL="228600" indent="-228600">
                <a:buFont typeface="Arial" pitchFamily="34" charset="0"/>
                <a:buChar char="•"/>
              </a:pPr>
              <a:r>
                <a:rPr lang="en-US" sz="2000" dirty="0" smtClean="0">
                  <a:solidFill>
                    <a:srgbClr val="97FAFF"/>
                  </a:solidFill>
                  <a:latin typeface="Georgia" pitchFamily="18" charset="0"/>
                </a:rPr>
                <a:t>Increased is muscle efficiency by 8%,</a:t>
              </a:r>
              <a:br>
                <a:rPr lang="en-US" sz="2000" dirty="0" smtClean="0">
                  <a:solidFill>
                    <a:srgbClr val="97FAFF"/>
                  </a:solidFill>
                  <a:latin typeface="Georgia" pitchFamily="18" charset="0"/>
                </a:rPr>
              </a:br>
              <a:r>
                <a:rPr lang="en-US" sz="2000" dirty="0" smtClean="0">
                  <a:solidFill>
                    <a:srgbClr val="97FAFF"/>
                  </a:solidFill>
                  <a:latin typeface="Georgia" pitchFamily="18" charset="0"/>
                </a:rPr>
                <a:t>a feat never seen before.</a:t>
              </a:r>
            </a:p>
            <a:p>
              <a:pPr marL="228600" indent="-228600">
                <a:buFont typeface="Arial" pitchFamily="34" charset="0"/>
                <a:buChar char="•"/>
              </a:pPr>
              <a:r>
                <a:rPr lang="en-US" sz="2000" dirty="0" smtClean="0">
                  <a:solidFill>
                    <a:srgbClr val="97FAFF"/>
                  </a:solidFill>
                  <a:latin typeface="Georgia" pitchFamily="18" charset="0"/>
                </a:rPr>
                <a:t>Increased his pedal rate from 85 to 105 revolutions per minute.</a:t>
              </a:r>
            </a:p>
          </p:txBody>
        </p:sp>
      </p:grpSp>
      <p:sp>
        <p:nvSpPr>
          <p:cNvPr id="12" name="Rectangle 2"/>
          <p:cNvSpPr txBox="1">
            <a:spLocks noChangeArrowheads="1"/>
          </p:cNvSpPr>
          <p:nvPr/>
        </p:nvSpPr>
        <p:spPr>
          <a:xfrm>
            <a:off x="457200" y="533400"/>
            <a:ext cx="8229600" cy="792163"/>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97FAFF"/>
                </a:solidFill>
                <a:effectLst>
                  <a:outerShdw blurRad="63500" dist="50800" dir="2700000" algn="tl" rotWithShape="0">
                    <a:prstClr val="black"/>
                  </a:outerShdw>
                </a:effectLst>
                <a:uLnTx/>
                <a:uFillTx/>
                <a:latin typeface="Georgia" pitchFamily="18" charset="0"/>
                <a:ea typeface="+mj-ea"/>
                <a:cs typeface="+mj-cs"/>
              </a:rPr>
              <a:t>Lance was </a:t>
            </a:r>
            <a:r>
              <a:rPr kumimoji="0" lang="en-US" sz="3200" b="1" i="0" u="none" strike="noStrike" kern="1200" cap="none" spc="0" normalizeH="0" baseline="0" noProof="0" dirty="0" smtClean="0">
                <a:ln>
                  <a:noFill/>
                </a:ln>
                <a:solidFill>
                  <a:schemeClr val="accent1">
                    <a:lumMod val="60000"/>
                    <a:lumOff val="40000"/>
                  </a:schemeClr>
                </a:solidFill>
                <a:effectLst>
                  <a:outerShdw blurRad="63500" dist="50800" dir="2700000" algn="tl" rotWithShape="0">
                    <a:prstClr val="black"/>
                  </a:outerShdw>
                </a:effectLst>
                <a:uLnTx/>
                <a:uFillTx/>
                <a:latin typeface="Georgia" pitchFamily="18" charset="0"/>
                <a:ea typeface="+mj-ea"/>
                <a:cs typeface="+mj-cs"/>
              </a:rPr>
              <a:t>born </a:t>
            </a:r>
            <a:r>
              <a:rPr kumimoji="0" lang="en-US" sz="3200" b="1" i="0" u="none" strike="noStrike" kern="1200" cap="none" spc="0" normalizeH="0" baseline="0" noProof="0" dirty="0" smtClean="0">
                <a:ln>
                  <a:noFill/>
                </a:ln>
                <a:solidFill>
                  <a:srgbClr val="97FAFF"/>
                </a:solidFill>
                <a:effectLst>
                  <a:outerShdw blurRad="63500" dist="50800" dir="2700000" algn="tl" rotWithShape="0">
                    <a:prstClr val="black"/>
                  </a:outerShdw>
                </a:effectLst>
                <a:uLnTx/>
                <a:uFillTx/>
                <a:latin typeface="Georgia" pitchFamily="18" charset="0"/>
                <a:ea typeface="+mj-ea"/>
                <a:cs typeface="+mj-cs"/>
              </a:rPr>
              <a:t>different...</a:t>
            </a:r>
          </a:p>
        </p:txBody>
      </p:sp>
    </p:spTree>
  </p:cSld>
  <p:clrMapOvr>
    <a:masterClrMapping/>
  </p:clrMapOvr>
  <p:transition>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29"/>
          <p:cNvGrpSpPr>
            <a:grpSpLocks noChangeAspect="1"/>
          </p:cNvGrpSpPr>
          <p:nvPr/>
        </p:nvGrpSpPr>
        <p:grpSpPr>
          <a:xfrm>
            <a:off x="1828800" y="457200"/>
            <a:ext cx="1145768" cy="1819351"/>
            <a:chOff x="7463832" y="4034832"/>
            <a:chExt cx="1337864" cy="2124373"/>
          </a:xfrm>
          <a:effectLst>
            <a:glow rad="101600">
              <a:srgbClr val="396D7F">
                <a:alpha val="60000"/>
              </a:srgbClr>
            </a:glow>
          </a:effectLst>
        </p:grpSpPr>
        <p:sp>
          <p:nvSpPr>
            <p:cNvPr id="17" name="TextBox 16"/>
            <p:cNvSpPr txBox="1"/>
            <p:nvPr/>
          </p:nvSpPr>
          <p:spPr>
            <a:xfrm>
              <a:off x="7795856" y="583576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Melissa</a:t>
              </a:r>
            </a:p>
          </p:txBody>
        </p:sp>
        <p:sp>
          <p:nvSpPr>
            <p:cNvPr id="18" name="TextBox 17"/>
            <p:cNvSpPr txBox="1"/>
            <p:nvPr/>
          </p:nvSpPr>
          <p:spPr>
            <a:xfrm>
              <a:off x="7472113" y="5835766"/>
              <a:ext cx="304801"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9" name="Picture 2" descr="Y:\11gen\Vignette 5 - seller Melissa - alt.jpg"/>
            <p:cNvPicPr>
              <a:picLocks noChangeAspect="1" noChangeArrowheads="1"/>
            </p:cNvPicPr>
            <p:nvPr/>
          </p:nvPicPr>
          <p:blipFill>
            <a:blip r:embed="rId2" cstate="print"/>
            <a:srcRect/>
            <a:stretch>
              <a:fillRect/>
            </a:stretch>
          </p:blipFill>
          <p:spPr bwMode="auto">
            <a:xfrm>
              <a:off x="7463832" y="4034832"/>
              <a:ext cx="1335024" cy="1780032"/>
            </a:xfrm>
            <a:prstGeom prst="rect">
              <a:avLst/>
            </a:prstGeom>
            <a:noFill/>
          </p:spPr>
        </p:pic>
      </p:grpSp>
      <p:grpSp>
        <p:nvGrpSpPr>
          <p:cNvPr id="15" name="Group 25"/>
          <p:cNvGrpSpPr>
            <a:grpSpLocks noChangeAspect="1"/>
          </p:cNvGrpSpPr>
          <p:nvPr/>
        </p:nvGrpSpPr>
        <p:grpSpPr>
          <a:xfrm rot="21600000">
            <a:off x="457200" y="457200"/>
            <a:ext cx="1160211" cy="1836858"/>
            <a:chOff x="5391150" y="1645919"/>
            <a:chExt cx="1354726" cy="2144815"/>
          </a:xfrm>
          <a:effectLst>
            <a:glow rad="101600">
              <a:schemeClr val="accent1">
                <a:lumMod val="50000"/>
                <a:alpha val="60000"/>
              </a:schemeClr>
            </a:glow>
          </a:effectLst>
        </p:grpSpPr>
        <p:sp>
          <p:nvSpPr>
            <p:cNvPr id="20" name="TextBox 19"/>
            <p:cNvSpPr txBox="1"/>
            <p:nvPr/>
          </p:nvSpPr>
          <p:spPr>
            <a:xfrm>
              <a:off x="5740036" y="3467295"/>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Barbara</a:t>
              </a:r>
            </a:p>
          </p:txBody>
        </p:sp>
        <p:sp>
          <p:nvSpPr>
            <p:cNvPr id="22" name="TextBox 21"/>
            <p:cNvSpPr txBox="1"/>
            <p:nvPr/>
          </p:nvSpPr>
          <p:spPr>
            <a:xfrm>
              <a:off x="5394960" y="3467295"/>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pic>
          <p:nvPicPr>
            <p:cNvPr id="28" name="Picture 5" descr="X:\Staff Folders\smarx\11gen\Vignette 5 - mgr Barbara - alt.jpg"/>
            <p:cNvPicPr>
              <a:picLocks noChangeAspect="1" noChangeArrowheads="1"/>
            </p:cNvPicPr>
            <p:nvPr/>
          </p:nvPicPr>
          <p:blipFill>
            <a:blip r:embed="rId3" cstate="print"/>
            <a:srcRect/>
            <a:stretch>
              <a:fillRect/>
            </a:stretch>
          </p:blipFill>
          <p:spPr bwMode="auto">
            <a:xfrm>
              <a:off x="5391150" y="1645919"/>
              <a:ext cx="1353312" cy="1801562"/>
            </a:xfrm>
            <a:prstGeom prst="rect">
              <a:avLst/>
            </a:prstGeom>
            <a:noFill/>
          </p:spPr>
        </p:pic>
      </p:grpSp>
      <p:sp>
        <p:nvSpPr>
          <p:cNvPr id="29" name="TextBox 28"/>
          <p:cNvSpPr txBox="1"/>
          <p:nvPr/>
        </p:nvSpPr>
        <p:spPr>
          <a:xfrm>
            <a:off x="3124200" y="381000"/>
            <a:ext cx="4495800" cy="1631216"/>
          </a:xfrm>
          <a:prstGeom prst="rect">
            <a:avLst/>
          </a:prstGeom>
          <a:noFill/>
        </p:spPr>
        <p:txBody>
          <a:bodyPr wrap="square" rtlCol="0">
            <a:spAutoFit/>
          </a:bodyPr>
          <a:lstStyle/>
          <a:p>
            <a:pPr marL="228600" indent="-228600">
              <a:spcBef>
                <a:spcPts val="1200"/>
              </a:spcBef>
              <a:buFont typeface="Arial" pitchFamily="34" charset="0"/>
              <a:buChar char="•"/>
            </a:pPr>
            <a:r>
              <a:rPr lang="en-US" dirty="0" smtClean="0">
                <a:solidFill>
                  <a:srgbClr val="97FAFF"/>
                </a:solidFill>
                <a:effectLst>
                  <a:outerShdw blurRad="63500" dist="38100" dir="2700000" algn="tl" rotWithShape="0">
                    <a:prstClr val="black"/>
                  </a:outerShdw>
                </a:effectLst>
                <a:latin typeface="Georgia" pitchFamily="18" charset="0"/>
              </a:rPr>
              <a:t>Melissa was mired in the $10-12,000 revenue range under the previous manager.</a:t>
            </a:r>
          </a:p>
          <a:p>
            <a:pPr marL="228600" indent="-228600">
              <a:spcBef>
                <a:spcPts val="1200"/>
              </a:spcBef>
              <a:buFont typeface="Arial" pitchFamily="34" charset="0"/>
              <a:buChar char="•"/>
            </a:pPr>
            <a:r>
              <a:rPr lang="en-US" dirty="0" smtClean="0">
                <a:solidFill>
                  <a:srgbClr val="97FAFF"/>
                </a:solidFill>
                <a:effectLst>
                  <a:outerShdw blurRad="63500" dist="38100" dir="2700000" algn="tl" rotWithShape="0">
                    <a:prstClr val="black"/>
                  </a:outerShdw>
                </a:effectLst>
                <a:latin typeface="Georgia" pitchFamily="18" charset="0"/>
              </a:rPr>
              <a:t>She was tough to manage and largely just left to fend for herself.</a:t>
            </a:r>
          </a:p>
        </p:txBody>
      </p:sp>
      <p:sp>
        <p:nvSpPr>
          <p:cNvPr id="30" name="TextBox 29"/>
          <p:cNvSpPr txBox="1"/>
          <p:nvPr/>
        </p:nvSpPr>
        <p:spPr>
          <a:xfrm>
            <a:off x="352424" y="2438400"/>
            <a:ext cx="7953376" cy="923330"/>
          </a:xfrm>
          <a:prstGeom prst="rect">
            <a:avLst/>
          </a:prstGeom>
          <a:noFill/>
        </p:spPr>
        <p:txBody>
          <a:bodyPr wrap="square" rtlCol="0">
            <a:spAutoFit/>
          </a:bodyPr>
          <a:lstStyle/>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Barbara recognized Melissa’s giant talents.  She also understood that Melissa is the classic prima donna… worth the trouble only if she’s really </a:t>
            </a:r>
            <a:r>
              <a:rPr lang="en-US" i="1" dirty="0" smtClean="0">
                <a:solidFill>
                  <a:schemeClr val="accent1">
                    <a:lumMod val="60000"/>
                    <a:lumOff val="40000"/>
                  </a:schemeClr>
                </a:solidFill>
                <a:effectLst>
                  <a:outerShdw blurRad="63500" dist="38100" dir="2700000" algn="tl" rotWithShape="0">
                    <a:prstClr val="black"/>
                  </a:outerShdw>
                </a:effectLst>
                <a:latin typeface="Georgia" pitchFamily="18" charset="0"/>
              </a:rPr>
              <a:t>worth the trouble</a:t>
            </a: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Staff Folders\smarx\11gen\Vignette 6 graph.jpg"/>
          <p:cNvPicPr>
            <a:picLocks noChangeAspect="1" noChangeArrowheads="1"/>
          </p:cNvPicPr>
          <p:nvPr/>
        </p:nvPicPr>
        <p:blipFill>
          <a:blip r:embed="rId2" cstate="print"/>
          <a:srcRect/>
          <a:stretch>
            <a:fillRect/>
          </a:stretch>
        </p:blipFill>
        <p:spPr bwMode="auto">
          <a:xfrm>
            <a:off x="542925" y="695325"/>
            <a:ext cx="8122356" cy="5029200"/>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Barbara has to work with.  Anything else is wishful thinking.</a:t>
            </a:r>
          </a:p>
        </p:txBody>
      </p:sp>
      <p:sp>
        <p:nvSpPr>
          <p:cNvPr id="17" name="TextBox 16"/>
          <p:cNvSpPr txBox="1"/>
          <p:nvPr/>
        </p:nvSpPr>
        <p:spPr>
          <a:xfrm>
            <a:off x="4781550" y="52197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46</a:t>
            </a:r>
          </a:p>
        </p:txBody>
      </p:sp>
      <p:grpSp>
        <p:nvGrpSpPr>
          <p:cNvPr id="11" name="Group 29"/>
          <p:cNvGrpSpPr>
            <a:grpSpLocks noChangeAspect="1"/>
          </p:cNvGrpSpPr>
          <p:nvPr/>
        </p:nvGrpSpPr>
        <p:grpSpPr>
          <a:xfrm>
            <a:off x="704850" y="3752850"/>
            <a:ext cx="1145768" cy="1819351"/>
            <a:chOff x="7463832" y="4034832"/>
            <a:chExt cx="1337864" cy="2124373"/>
          </a:xfrm>
          <a:effectLst>
            <a:glow rad="101600">
              <a:srgbClr val="396D7F">
                <a:alpha val="60000"/>
              </a:srgbClr>
            </a:glow>
          </a:effectLst>
        </p:grpSpPr>
        <p:sp>
          <p:nvSpPr>
            <p:cNvPr id="12" name="TextBox 11"/>
            <p:cNvSpPr txBox="1"/>
            <p:nvPr/>
          </p:nvSpPr>
          <p:spPr>
            <a:xfrm>
              <a:off x="7795856" y="583576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Melissa</a:t>
              </a:r>
            </a:p>
          </p:txBody>
        </p:sp>
        <p:sp>
          <p:nvSpPr>
            <p:cNvPr id="14" name="TextBox 13"/>
            <p:cNvSpPr txBox="1"/>
            <p:nvPr/>
          </p:nvSpPr>
          <p:spPr>
            <a:xfrm>
              <a:off x="7472113" y="5835766"/>
              <a:ext cx="304801"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8" name="Picture 2" descr="Y:\11gen\Vignette 5 - seller Melissa - alt.jpg"/>
            <p:cNvPicPr>
              <a:picLocks noChangeAspect="1" noChangeArrowheads="1"/>
            </p:cNvPicPr>
            <p:nvPr/>
          </p:nvPicPr>
          <p:blipFill>
            <a:blip r:embed="rId3" cstate="print"/>
            <a:srcRect/>
            <a:stretch>
              <a:fillRect/>
            </a:stretch>
          </p:blipFill>
          <p:spPr bwMode="auto">
            <a:xfrm>
              <a:off x="7463832" y="4034832"/>
              <a:ext cx="1335024" cy="1780032"/>
            </a:xfrm>
            <a:prstGeom prst="rect">
              <a:avLst/>
            </a:prstGeom>
            <a:noFill/>
          </p:spPr>
        </p:pic>
      </p:grpSp>
    </p:spTree>
  </p:cSld>
  <p:clrMapOvr>
    <a:masterClrMapping/>
  </p:clrMapOvr>
  <p:transition>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Staff Folders\smarx\11gen\Vignette 6 graph.jpg"/>
          <p:cNvPicPr>
            <a:picLocks noChangeAspect="1" noChangeArrowheads="1"/>
          </p:cNvPicPr>
          <p:nvPr/>
        </p:nvPicPr>
        <p:blipFill>
          <a:blip r:embed="rId2" cstate="print"/>
          <a:srcRect/>
          <a:stretch>
            <a:fillRect/>
          </a:stretch>
        </p:blipFill>
        <p:spPr bwMode="auto">
          <a:xfrm>
            <a:off x="542925" y="695325"/>
            <a:ext cx="8122356" cy="5029200"/>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Barbara has to work with.  Anything else is wishful thinking.</a:t>
            </a:r>
          </a:p>
        </p:txBody>
      </p:sp>
      <p:sp>
        <p:nvSpPr>
          <p:cNvPr id="17" name="TextBox 16"/>
          <p:cNvSpPr txBox="1"/>
          <p:nvPr/>
        </p:nvSpPr>
        <p:spPr>
          <a:xfrm>
            <a:off x="4781550" y="52197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46</a:t>
            </a:r>
          </a:p>
        </p:txBody>
      </p:sp>
      <p:grpSp>
        <p:nvGrpSpPr>
          <p:cNvPr id="2" name="Group 29"/>
          <p:cNvGrpSpPr>
            <a:grpSpLocks noChangeAspect="1"/>
          </p:cNvGrpSpPr>
          <p:nvPr/>
        </p:nvGrpSpPr>
        <p:grpSpPr>
          <a:xfrm>
            <a:off x="704850" y="3752850"/>
            <a:ext cx="1145768" cy="1819351"/>
            <a:chOff x="7463832" y="4034832"/>
            <a:chExt cx="1337864" cy="2124373"/>
          </a:xfrm>
          <a:effectLst>
            <a:glow rad="101600">
              <a:srgbClr val="396D7F">
                <a:alpha val="60000"/>
              </a:srgbClr>
            </a:glow>
          </a:effectLst>
        </p:grpSpPr>
        <p:sp>
          <p:nvSpPr>
            <p:cNvPr id="12" name="TextBox 11"/>
            <p:cNvSpPr txBox="1"/>
            <p:nvPr/>
          </p:nvSpPr>
          <p:spPr>
            <a:xfrm>
              <a:off x="7795856" y="583576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Melissa</a:t>
              </a:r>
            </a:p>
          </p:txBody>
        </p:sp>
        <p:sp>
          <p:nvSpPr>
            <p:cNvPr id="14" name="TextBox 13"/>
            <p:cNvSpPr txBox="1"/>
            <p:nvPr/>
          </p:nvSpPr>
          <p:spPr>
            <a:xfrm>
              <a:off x="7472113" y="5835766"/>
              <a:ext cx="304801"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8" name="Picture 2" descr="Y:\11gen\Vignette 5 - seller Melissa - alt.jpg"/>
            <p:cNvPicPr>
              <a:picLocks noChangeAspect="1" noChangeArrowheads="1"/>
            </p:cNvPicPr>
            <p:nvPr/>
          </p:nvPicPr>
          <p:blipFill>
            <a:blip r:embed="rId3" cstate="print"/>
            <a:srcRect/>
            <a:stretch>
              <a:fillRect/>
            </a:stretch>
          </p:blipFill>
          <p:spPr bwMode="auto">
            <a:xfrm>
              <a:off x="7463832" y="4034832"/>
              <a:ext cx="1335024" cy="1780032"/>
            </a:xfrm>
            <a:prstGeom prst="rect">
              <a:avLst/>
            </a:prstGeom>
            <a:noFill/>
          </p:spPr>
        </p:pic>
      </p:grpSp>
      <p:sp>
        <p:nvSpPr>
          <p:cNvPr id="9" name="Oval 8"/>
          <p:cNvSpPr/>
          <p:nvPr/>
        </p:nvSpPr>
        <p:spPr>
          <a:xfrm>
            <a:off x="1028700" y="1476375"/>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28625" y="3133725"/>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Hard working, but her workstyle is dominated by her softer Discipline.</a:t>
            </a:r>
          </a:p>
        </p:txBody>
      </p:sp>
    </p:spTree>
  </p:cSld>
  <p:clrMapOvr>
    <a:masterClrMapping/>
  </p:clrMapOvr>
  <p:transition>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Staff Folders\smarx\11gen\Vignette 6 graph.jpg"/>
          <p:cNvPicPr>
            <a:picLocks noChangeAspect="1" noChangeArrowheads="1"/>
          </p:cNvPicPr>
          <p:nvPr/>
        </p:nvPicPr>
        <p:blipFill>
          <a:blip r:embed="rId2" cstate="print"/>
          <a:srcRect/>
          <a:stretch>
            <a:fillRect/>
          </a:stretch>
        </p:blipFill>
        <p:spPr bwMode="auto">
          <a:xfrm>
            <a:off x="542925" y="695325"/>
            <a:ext cx="8122356" cy="5029200"/>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Barbara has to work with.  Anything else is wishful thinking.</a:t>
            </a:r>
          </a:p>
        </p:txBody>
      </p:sp>
      <p:sp>
        <p:nvSpPr>
          <p:cNvPr id="17" name="TextBox 16"/>
          <p:cNvSpPr txBox="1"/>
          <p:nvPr/>
        </p:nvSpPr>
        <p:spPr>
          <a:xfrm>
            <a:off x="4781550" y="52197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46</a:t>
            </a:r>
          </a:p>
        </p:txBody>
      </p:sp>
      <p:grpSp>
        <p:nvGrpSpPr>
          <p:cNvPr id="2" name="Group 29"/>
          <p:cNvGrpSpPr>
            <a:grpSpLocks noChangeAspect="1"/>
          </p:cNvGrpSpPr>
          <p:nvPr/>
        </p:nvGrpSpPr>
        <p:grpSpPr>
          <a:xfrm>
            <a:off x="704850" y="3752850"/>
            <a:ext cx="1145768" cy="1819351"/>
            <a:chOff x="7463832" y="4034832"/>
            <a:chExt cx="1337864" cy="2124373"/>
          </a:xfrm>
          <a:effectLst>
            <a:glow rad="101600">
              <a:srgbClr val="396D7F">
                <a:alpha val="60000"/>
              </a:srgbClr>
            </a:glow>
          </a:effectLst>
        </p:grpSpPr>
        <p:sp>
          <p:nvSpPr>
            <p:cNvPr id="12" name="TextBox 11"/>
            <p:cNvSpPr txBox="1"/>
            <p:nvPr/>
          </p:nvSpPr>
          <p:spPr>
            <a:xfrm>
              <a:off x="7795856" y="583576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Melissa</a:t>
              </a:r>
            </a:p>
          </p:txBody>
        </p:sp>
        <p:sp>
          <p:nvSpPr>
            <p:cNvPr id="14" name="TextBox 13"/>
            <p:cNvSpPr txBox="1"/>
            <p:nvPr/>
          </p:nvSpPr>
          <p:spPr>
            <a:xfrm>
              <a:off x="7472113" y="5835766"/>
              <a:ext cx="304801"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8" name="Picture 2" descr="Y:\11gen\Vignette 5 - seller Melissa - alt.jpg"/>
            <p:cNvPicPr>
              <a:picLocks noChangeAspect="1" noChangeArrowheads="1"/>
            </p:cNvPicPr>
            <p:nvPr/>
          </p:nvPicPr>
          <p:blipFill>
            <a:blip r:embed="rId3" cstate="print"/>
            <a:srcRect/>
            <a:stretch>
              <a:fillRect/>
            </a:stretch>
          </p:blipFill>
          <p:spPr bwMode="auto">
            <a:xfrm>
              <a:off x="7463832" y="4034832"/>
              <a:ext cx="1335024" cy="1780032"/>
            </a:xfrm>
            <a:prstGeom prst="rect">
              <a:avLst/>
            </a:prstGeom>
            <a:noFill/>
          </p:spPr>
        </p:pic>
      </p:grpSp>
      <p:sp>
        <p:nvSpPr>
          <p:cNvPr id="9" name="Oval 8"/>
          <p:cNvSpPr/>
          <p:nvPr/>
        </p:nvSpPr>
        <p:spPr>
          <a:xfrm>
            <a:off x="1962150" y="2257425"/>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28625" y="3133725"/>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Struggles to prioritize and juggle multiple projects, needs reminders.</a:t>
            </a:r>
          </a:p>
        </p:txBody>
      </p:sp>
    </p:spTree>
  </p:cSld>
  <p:clrMapOvr>
    <a:masterClrMapping/>
  </p:clrMapOvr>
  <p:transition>
    <p:fad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Staff Folders\smarx\11gen\Vignette 6 graph.jpg"/>
          <p:cNvPicPr>
            <a:picLocks noChangeAspect="1" noChangeArrowheads="1"/>
          </p:cNvPicPr>
          <p:nvPr/>
        </p:nvPicPr>
        <p:blipFill>
          <a:blip r:embed="rId2" cstate="print"/>
          <a:srcRect/>
          <a:stretch>
            <a:fillRect/>
          </a:stretch>
        </p:blipFill>
        <p:spPr bwMode="auto">
          <a:xfrm>
            <a:off x="542925" y="695325"/>
            <a:ext cx="8122356" cy="5029200"/>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Barbara has to work with.  Anything else is wishful thinking.</a:t>
            </a:r>
          </a:p>
        </p:txBody>
      </p:sp>
      <p:sp>
        <p:nvSpPr>
          <p:cNvPr id="17" name="TextBox 16"/>
          <p:cNvSpPr txBox="1"/>
          <p:nvPr/>
        </p:nvSpPr>
        <p:spPr>
          <a:xfrm>
            <a:off x="4781550" y="52197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46</a:t>
            </a:r>
          </a:p>
        </p:txBody>
      </p:sp>
      <p:grpSp>
        <p:nvGrpSpPr>
          <p:cNvPr id="2" name="Group 29"/>
          <p:cNvGrpSpPr>
            <a:grpSpLocks noChangeAspect="1"/>
          </p:cNvGrpSpPr>
          <p:nvPr/>
        </p:nvGrpSpPr>
        <p:grpSpPr>
          <a:xfrm>
            <a:off x="704850" y="3752850"/>
            <a:ext cx="1145768" cy="1819351"/>
            <a:chOff x="7463832" y="4034832"/>
            <a:chExt cx="1337864" cy="2124373"/>
          </a:xfrm>
          <a:effectLst>
            <a:glow rad="101600">
              <a:srgbClr val="396D7F">
                <a:alpha val="60000"/>
              </a:srgbClr>
            </a:glow>
          </a:effectLst>
        </p:grpSpPr>
        <p:sp>
          <p:nvSpPr>
            <p:cNvPr id="12" name="TextBox 11"/>
            <p:cNvSpPr txBox="1"/>
            <p:nvPr/>
          </p:nvSpPr>
          <p:spPr>
            <a:xfrm>
              <a:off x="7795856" y="583576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Melissa</a:t>
              </a:r>
            </a:p>
          </p:txBody>
        </p:sp>
        <p:sp>
          <p:nvSpPr>
            <p:cNvPr id="14" name="TextBox 13"/>
            <p:cNvSpPr txBox="1"/>
            <p:nvPr/>
          </p:nvSpPr>
          <p:spPr>
            <a:xfrm>
              <a:off x="7472113" y="5835766"/>
              <a:ext cx="304801"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8" name="Picture 2" descr="Y:\11gen\Vignette 5 - seller Melissa - alt.jpg"/>
            <p:cNvPicPr>
              <a:picLocks noChangeAspect="1" noChangeArrowheads="1"/>
            </p:cNvPicPr>
            <p:nvPr/>
          </p:nvPicPr>
          <p:blipFill>
            <a:blip r:embed="rId3" cstate="print"/>
            <a:srcRect/>
            <a:stretch>
              <a:fillRect/>
            </a:stretch>
          </p:blipFill>
          <p:spPr bwMode="auto">
            <a:xfrm>
              <a:off x="7463832" y="4034832"/>
              <a:ext cx="1335024" cy="1780032"/>
            </a:xfrm>
            <a:prstGeom prst="rect">
              <a:avLst/>
            </a:prstGeom>
            <a:noFill/>
          </p:spPr>
        </p:pic>
      </p:grpSp>
      <p:sp>
        <p:nvSpPr>
          <p:cNvPr id="9" name="Oval 8"/>
          <p:cNvSpPr/>
          <p:nvPr/>
        </p:nvSpPr>
        <p:spPr>
          <a:xfrm>
            <a:off x="2914650" y="1104900"/>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28625" y="3133725"/>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Gains commitments quickly and easily, gets a huge thrill from closing.</a:t>
            </a:r>
          </a:p>
        </p:txBody>
      </p:sp>
    </p:spTree>
  </p:cSld>
  <p:clrMapOvr>
    <a:masterClrMapping/>
  </p:clrMapOvr>
  <p:transition>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Staff Folders\smarx\11gen\Vignette 6 graph.jpg"/>
          <p:cNvPicPr>
            <a:picLocks noChangeAspect="1" noChangeArrowheads="1"/>
          </p:cNvPicPr>
          <p:nvPr/>
        </p:nvPicPr>
        <p:blipFill>
          <a:blip r:embed="rId2" cstate="print"/>
          <a:srcRect/>
          <a:stretch>
            <a:fillRect/>
          </a:stretch>
        </p:blipFill>
        <p:spPr bwMode="auto">
          <a:xfrm>
            <a:off x="542925" y="695325"/>
            <a:ext cx="8122356" cy="5029200"/>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Barbara has to work with.  Anything else is wishful thinking.</a:t>
            </a:r>
          </a:p>
        </p:txBody>
      </p:sp>
      <p:sp>
        <p:nvSpPr>
          <p:cNvPr id="17" name="TextBox 16"/>
          <p:cNvSpPr txBox="1"/>
          <p:nvPr/>
        </p:nvSpPr>
        <p:spPr>
          <a:xfrm>
            <a:off x="4781550" y="52197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46</a:t>
            </a:r>
          </a:p>
        </p:txBody>
      </p:sp>
      <p:grpSp>
        <p:nvGrpSpPr>
          <p:cNvPr id="2" name="Group 29"/>
          <p:cNvGrpSpPr>
            <a:grpSpLocks noChangeAspect="1"/>
          </p:cNvGrpSpPr>
          <p:nvPr/>
        </p:nvGrpSpPr>
        <p:grpSpPr>
          <a:xfrm>
            <a:off x="704850" y="3752850"/>
            <a:ext cx="1145768" cy="1819351"/>
            <a:chOff x="7463832" y="4034832"/>
            <a:chExt cx="1337864" cy="2124373"/>
          </a:xfrm>
          <a:effectLst>
            <a:glow rad="101600">
              <a:srgbClr val="396D7F">
                <a:alpha val="60000"/>
              </a:srgbClr>
            </a:glow>
          </a:effectLst>
        </p:grpSpPr>
        <p:sp>
          <p:nvSpPr>
            <p:cNvPr id="12" name="TextBox 11"/>
            <p:cNvSpPr txBox="1"/>
            <p:nvPr/>
          </p:nvSpPr>
          <p:spPr>
            <a:xfrm>
              <a:off x="7795856" y="583576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Melissa</a:t>
              </a:r>
            </a:p>
          </p:txBody>
        </p:sp>
        <p:sp>
          <p:nvSpPr>
            <p:cNvPr id="14" name="TextBox 13"/>
            <p:cNvSpPr txBox="1"/>
            <p:nvPr/>
          </p:nvSpPr>
          <p:spPr>
            <a:xfrm>
              <a:off x="7472113" y="5835766"/>
              <a:ext cx="304801"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8" name="Picture 2" descr="Y:\11gen\Vignette 5 - seller Melissa - alt.jpg"/>
            <p:cNvPicPr>
              <a:picLocks noChangeAspect="1" noChangeArrowheads="1"/>
            </p:cNvPicPr>
            <p:nvPr/>
          </p:nvPicPr>
          <p:blipFill>
            <a:blip r:embed="rId3" cstate="print"/>
            <a:srcRect/>
            <a:stretch>
              <a:fillRect/>
            </a:stretch>
          </p:blipFill>
          <p:spPr bwMode="auto">
            <a:xfrm>
              <a:off x="7463832" y="4034832"/>
              <a:ext cx="1335024" cy="1780032"/>
            </a:xfrm>
            <a:prstGeom prst="rect">
              <a:avLst/>
            </a:prstGeom>
            <a:noFill/>
          </p:spPr>
        </p:pic>
      </p:grpSp>
      <p:sp>
        <p:nvSpPr>
          <p:cNvPr id="9" name="Oval 8"/>
          <p:cNvSpPr/>
          <p:nvPr/>
        </p:nvSpPr>
        <p:spPr>
          <a:xfrm>
            <a:off x="3857625" y="1104900"/>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28625" y="3133725"/>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Generates new ideas easily, is eager to learn and try new things.</a:t>
            </a:r>
          </a:p>
        </p:txBody>
      </p:sp>
    </p:spTree>
  </p:cSld>
  <p:clrMapOvr>
    <a:masterClrMapping/>
  </p:clrMapOvr>
  <p:transition>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Staff Folders\smarx\11gen\Vignette 6 graph.jpg"/>
          <p:cNvPicPr>
            <a:picLocks noChangeAspect="1" noChangeArrowheads="1"/>
          </p:cNvPicPr>
          <p:nvPr/>
        </p:nvPicPr>
        <p:blipFill>
          <a:blip r:embed="rId2" cstate="print"/>
          <a:srcRect/>
          <a:stretch>
            <a:fillRect/>
          </a:stretch>
        </p:blipFill>
        <p:spPr bwMode="auto">
          <a:xfrm>
            <a:off x="542925" y="695325"/>
            <a:ext cx="8122356" cy="5029200"/>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Barbara has to work with.  Anything else is wishful thinking.</a:t>
            </a:r>
          </a:p>
        </p:txBody>
      </p:sp>
      <p:sp>
        <p:nvSpPr>
          <p:cNvPr id="17" name="TextBox 16"/>
          <p:cNvSpPr txBox="1"/>
          <p:nvPr/>
        </p:nvSpPr>
        <p:spPr>
          <a:xfrm>
            <a:off x="4781550" y="52197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46</a:t>
            </a:r>
          </a:p>
        </p:txBody>
      </p:sp>
      <p:grpSp>
        <p:nvGrpSpPr>
          <p:cNvPr id="2" name="Group 29"/>
          <p:cNvGrpSpPr>
            <a:grpSpLocks noChangeAspect="1"/>
          </p:cNvGrpSpPr>
          <p:nvPr/>
        </p:nvGrpSpPr>
        <p:grpSpPr>
          <a:xfrm>
            <a:off x="704850" y="3752850"/>
            <a:ext cx="1145768" cy="1819351"/>
            <a:chOff x="7463832" y="4034832"/>
            <a:chExt cx="1337864" cy="2124373"/>
          </a:xfrm>
          <a:effectLst>
            <a:glow rad="101600">
              <a:srgbClr val="396D7F">
                <a:alpha val="60000"/>
              </a:srgbClr>
            </a:glow>
          </a:effectLst>
        </p:grpSpPr>
        <p:sp>
          <p:nvSpPr>
            <p:cNvPr id="12" name="TextBox 11"/>
            <p:cNvSpPr txBox="1"/>
            <p:nvPr/>
          </p:nvSpPr>
          <p:spPr>
            <a:xfrm>
              <a:off x="7795856" y="583576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Melissa</a:t>
              </a:r>
            </a:p>
          </p:txBody>
        </p:sp>
        <p:sp>
          <p:nvSpPr>
            <p:cNvPr id="14" name="TextBox 13"/>
            <p:cNvSpPr txBox="1"/>
            <p:nvPr/>
          </p:nvSpPr>
          <p:spPr>
            <a:xfrm>
              <a:off x="7472113" y="5835766"/>
              <a:ext cx="304801"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8" name="Picture 2" descr="Y:\11gen\Vignette 5 - seller Melissa - alt.jpg"/>
            <p:cNvPicPr>
              <a:picLocks noChangeAspect="1" noChangeArrowheads="1"/>
            </p:cNvPicPr>
            <p:nvPr/>
          </p:nvPicPr>
          <p:blipFill>
            <a:blip r:embed="rId3" cstate="print"/>
            <a:srcRect/>
            <a:stretch>
              <a:fillRect/>
            </a:stretch>
          </p:blipFill>
          <p:spPr bwMode="auto">
            <a:xfrm>
              <a:off x="7463832" y="4034832"/>
              <a:ext cx="1335024" cy="1780032"/>
            </a:xfrm>
            <a:prstGeom prst="rect">
              <a:avLst/>
            </a:prstGeom>
            <a:noFill/>
          </p:spPr>
        </p:pic>
      </p:grpSp>
      <p:sp>
        <p:nvSpPr>
          <p:cNvPr id="9" name="Oval 8"/>
          <p:cNvSpPr/>
          <p:nvPr/>
        </p:nvSpPr>
        <p:spPr>
          <a:xfrm>
            <a:off x="4800600" y="1866900"/>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28625" y="3133725"/>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Her Positivity is neither a strength nor a weakness.</a:t>
            </a:r>
          </a:p>
        </p:txBody>
      </p:sp>
    </p:spTree>
  </p:cSld>
  <p:clrMapOvr>
    <a:masterClrMapping/>
  </p:clrMapOvr>
  <p:transition>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Staff Folders\smarx\11gen\Vignette 6 graph.jpg"/>
          <p:cNvPicPr>
            <a:picLocks noChangeAspect="1" noChangeArrowheads="1"/>
          </p:cNvPicPr>
          <p:nvPr/>
        </p:nvPicPr>
        <p:blipFill>
          <a:blip r:embed="rId2" cstate="print"/>
          <a:srcRect/>
          <a:stretch>
            <a:fillRect/>
          </a:stretch>
        </p:blipFill>
        <p:spPr bwMode="auto">
          <a:xfrm>
            <a:off x="542925" y="695325"/>
            <a:ext cx="8122356" cy="5029200"/>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Barbara has to work with.  Anything else is wishful thinking.</a:t>
            </a:r>
          </a:p>
        </p:txBody>
      </p:sp>
      <p:sp>
        <p:nvSpPr>
          <p:cNvPr id="17" name="TextBox 16"/>
          <p:cNvSpPr txBox="1"/>
          <p:nvPr/>
        </p:nvSpPr>
        <p:spPr>
          <a:xfrm>
            <a:off x="4781550" y="52197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46</a:t>
            </a:r>
          </a:p>
        </p:txBody>
      </p:sp>
      <p:grpSp>
        <p:nvGrpSpPr>
          <p:cNvPr id="2" name="Group 29"/>
          <p:cNvGrpSpPr>
            <a:grpSpLocks noChangeAspect="1"/>
          </p:cNvGrpSpPr>
          <p:nvPr/>
        </p:nvGrpSpPr>
        <p:grpSpPr>
          <a:xfrm>
            <a:off x="704850" y="3752850"/>
            <a:ext cx="1145768" cy="1819351"/>
            <a:chOff x="7463832" y="4034832"/>
            <a:chExt cx="1337864" cy="2124373"/>
          </a:xfrm>
          <a:effectLst>
            <a:glow rad="101600">
              <a:srgbClr val="396D7F">
                <a:alpha val="60000"/>
              </a:srgbClr>
            </a:glow>
          </a:effectLst>
        </p:grpSpPr>
        <p:sp>
          <p:nvSpPr>
            <p:cNvPr id="12" name="TextBox 11"/>
            <p:cNvSpPr txBox="1"/>
            <p:nvPr/>
          </p:nvSpPr>
          <p:spPr>
            <a:xfrm>
              <a:off x="7795856" y="583576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Melissa</a:t>
              </a:r>
            </a:p>
          </p:txBody>
        </p:sp>
        <p:sp>
          <p:nvSpPr>
            <p:cNvPr id="14" name="TextBox 13"/>
            <p:cNvSpPr txBox="1"/>
            <p:nvPr/>
          </p:nvSpPr>
          <p:spPr>
            <a:xfrm>
              <a:off x="7472113" y="5835766"/>
              <a:ext cx="304801"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8" name="Picture 2" descr="Y:\11gen\Vignette 5 - seller Melissa - alt.jpg"/>
            <p:cNvPicPr>
              <a:picLocks noChangeAspect="1" noChangeArrowheads="1"/>
            </p:cNvPicPr>
            <p:nvPr/>
          </p:nvPicPr>
          <p:blipFill>
            <a:blip r:embed="rId3" cstate="print"/>
            <a:srcRect/>
            <a:stretch>
              <a:fillRect/>
            </a:stretch>
          </p:blipFill>
          <p:spPr bwMode="auto">
            <a:xfrm>
              <a:off x="7463832" y="4034832"/>
              <a:ext cx="1335024" cy="1780032"/>
            </a:xfrm>
            <a:prstGeom prst="rect">
              <a:avLst/>
            </a:prstGeom>
            <a:noFill/>
          </p:spPr>
        </p:pic>
      </p:grpSp>
      <p:sp>
        <p:nvSpPr>
          <p:cNvPr id="9" name="Oval 8"/>
          <p:cNvSpPr/>
          <p:nvPr/>
        </p:nvSpPr>
        <p:spPr>
          <a:xfrm>
            <a:off x="5762625" y="723900"/>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04800" y="3133725"/>
            <a:ext cx="86106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Eager to please, needs lots of time with manager, responds to empathetic approach.</a:t>
            </a:r>
          </a:p>
        </p:txBody>
      </p:sp>
    </p:spTree>
  </p:cSld>
  <p:clrMapOvr>
    <a:masterClrMapping/>
  </p:clrMapOvr>
  <p:transition>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Staff Folders\smarx\11gen\Vignette 6 graph.jpg"/>
          <p:cNvPicPr>
            <a:picLocks noChangeAspect="1" noChangeArrowheads="1"/>
          </p:cNvPicPr>
          <p:nvPr/>
        </p:nvPicPr>
        <p:blipFill>
          <a:blip r:embed="rId2" cstate="print"/>
          <a:srcRect/>
          <a:stretch>
            <a:fillRect/>
          </a:stretch>
        </p:blipFill>
        <p:spPr bwMode="auto">
          <a:xfrm>
            <a:off x="542925" y="695325"/>
            <a:ext cx="8122356" cy="5029200"/>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Barbara has to work with.  Anything else is wishful thinking.</a:t>
            </a:r>
          </a:p>
        </p:txBody>
      </p:sp>
      <p:sp>
        <p:nvSpPr>
          <p:cNvPr id="17" name="TextBox 16"/>
          <p:cNvSpPr txBox="1"/>
          <p:nvPr/>
        </p:nvSpPr>
        <p:spPr>
          <a:xfrm>
            <a:off x="4781550" y="52197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46</a:t>
            </a:r>
          </a:p>
        </p:txBody>
      </p:sp>
      <p:grpSp>
        <p:nvGrpSpPr>
          <p:cNvPr id="2" name="Group 29"/>
          <p:cNvGrpSpPr>
            <a:grpSpLocks noChangeAspect="1"/>
          </p:cNvGrpSpPr>
          <p:nvPr/>
        </p:nvGrpSpPr>
        <p:grpSpPr>
          <a:xfrm>
            <a:off x="704850" y="3752850"/>
            <a:ext cx="1145768" cy="1819351"/>
            <a:chOff x="7463832" y="4034832"/>
            <a:chExt cx="1337864" cy="2124373"/>
          </a:xfrm>
          <a:effectLst>
            <a:glow rad="101600">
              <a:srgbClr val="396D7F">
                <a:alpha val="60000"/>
              </a:srgbClr>
            </a:glow>
          </a:effectLst>
        </p:grpSpPr>
        <p:sp>
          <p:nvSpPr>
            <p:cNvPr id="12" name="TextBox 11"/>
            <p:cNvSpPr txBox="1"/>
            <p:nvPr/>
          </p:nvSpPr>
          <p:spPr>
            <a:xfrm>
              <a:off x="7795856" y="583576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Melissa</a:t>
              </a:r>
            </a:p>
          </p:txBody>
        </p:sp>
        <p:sp>
          <p:nvSpPr>
            <p:cNvPr id="14" name="TextBox 13"/>
            <p:cNvSpPr txBox="1"/>
            <p:nvPr/>
          </p:nvSpPr>
          <p:spPr>
            <a:xfrm>
              <a:off x="7472113" y="5835766"/>
              <a:ext cx="304801"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8" name="Picture 2" descr="Y:\11gen\Vignette 5 - seller Melissa - alt.jpg"/>
            <p:cNvPicPr>
              <a:picLocks noChangeAspect="1" noChangeArrowheads="1"/>
            </p:cNvPicPr>
            <p:nvPr/>
          </p:nvPicPr>
          <p:blipFill>
            <a:blip r:embed="rId3" cstate="print"/>
            <a:srcRect/>
            <a:stretch>
              <a:fillRect/>
            </a:stretch>
          </p:blipFill>
          <p:spPr bwMode="auto">
            <a:xfrm>
              <a:off x="7463832" y="4034832"/>
              <a:ext cx="1335024" cy="1780032"/>
            </a:xfrm>
            <a:prstGeom prst="rect">
              <a:avLst/>
            </a:prstGeom>
            <a:noFill/>
          </p:spPr>
        </p:pic>
      </p:grpSp>
      <p:sp>
        <p:nvSpPr>
          <p:cNvPr id="9" name="Oval 8"/>
          <p:cNvSpPr/>
          <p:nvPr/>
        </p:nvSpPr>
        <p:spPr>
          <a:xfrm>
            <a:off x="6696075" y="1095375"/>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19100" y="3133725"/>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Does whatever will get public praise, is derailed by micro-mgt, wants investment.</a:t>
            </a:r>
          </a:p>
        </p:txBody>
      </p:sp>
    </p:spTree>
  </p:cSld>
  <p:clrMapOvr>
    <a:masterClrMapping/>
  </p:clrMapOvr>
  <p:transition>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Staff Folders\smarx\11gen\Vignette 6 graph.jpg"/>
          <p:cNvPicPr>
            <a:picLocks noChangeAspect="1" noChangeArrowheads="1"/>
          </p:cNvPicPr>
          <p:nvPr/>
        </p:nvPicPr>
        <p:blipFill>
          <a:blip r:embed="rId2" cstate="print"/>
          <a:srcRect/>
          <a:stretch>
            <a:fillRect/>
          </a:stretch>
        </p:blipFill>
        <p:spPr bwMode="auto">
          <a:xfrm>
            <a:off x="542925" y="695325"/>
            <a:ext cx="8122356" cy="5029200"/>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Barbara has to work with.  Anything else is wishful thinking.</a:t>
            </a:r>
          </a:p>
        </p:txBody>
      </p:sp>
      <p:sp>
        <p:nvSpPr>
          <p:cNvPr id="17" name="TextBox 16"/>
          <p:cNvSpPr txBox="1"/>
          <p:nvPr/>
        </p:nvSpPr>
        <p:spPr>
          <a:xfrm>
            <a:off x="4781550" y="52197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46</a:t>
            </a:r>
          </a:p>
        </p:txBody>
      </p:sp>
      <p:grpSp>
        <p:nvGrpSpPr>
          <p:cNvPr id="2" name="Group 29"/>
          <p:cNvGrpSpPr>
            <a:grpSpLocks noChangeAspect="1"/>
          </p:cNvGrpSpPr>
          <p:nvPr/>
        </p:nvGrpSpPr>
        <p:grpSpPr>
          <a:xfrm>
            <a:off x="704850" y="3752850"/>
            <a:ext cx="1145768" cy="1819351"/>
            <a:chOff x="7463832" y="4034832"/>
            <a:chExt cx="1337864" cy="2124373"/>
          </a:xfrm>
          <a:effectLst>
            <a:glow rad="101600">
              <a:srgbClr val="396D7F">
                <a:alpha val="60000"/>
              </a:srgbClr>
            </a:glow>
          </a:effectLst>
        </p:grpSpPr>
        <p:sp>
          <p:nvSpPr>
            <p:cNvPr id="12" name="TextBox 11"/>
            <p:cNvSpPr txBox="1"/>
            <p:nvPr/>
          </p:nvSpPr>
          <p:spPr>
            <a:xfrm>
              <a:off x="7795856" y="583576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Melissa</a:t>
              </a:r>
            </a:p>
          </p:txBody>
        </p:sp>
        <p:sp>
          <p:nvSpPr>
            <p:cNvPr id="14" name="TextBox 13"/>
            <p:cNvSpPr txBox="1"/>
            <p:nvPr/>
          </p:nvSpPr>
          <p:spPr>
            <a:xfrm>
              <a:off x="7472113" y="5835766"/>
              <a:ext cx="304801"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8" name="Picture 2" descr="Y:\11gen\Vignette 5 - seller Melissa - alt.jpg"/>
            <p:cNvPicPr>
              <a:picLocks noChangeAspect="1" noChangeArrowheads="1"/>
            </p:cNvPicPr>
            <p:nvPr/>
          </p:nvPicPr>
          <p:blipFill>
            <a:blip r:embed="rId3" cstate="print"/>
            <a:srcRect/>
            <a:stretch>
              <a:fillRect/>
            </a:stretch>
          </p:blipFill>
          <p:spPr bwMode="auto">
            <a:xfrm>
              <a:off x="7463832" y="4034832"/>
              <a:ext cx="1335024" cy="1780032"/>
            </a:xfrm>
            <a:prstGeom prst="rect">
              <a:avLst/>
            </a:prstGeom>
            <a:noFill/>
          </p:spPr>
        </p:pic>
      </p:grpSp>
      <p:sp>
        <p:nvSpPr>
          <p:cNvPr id="9" name="Oval 8"/>
          <p:cNvSpPr/>
          <p:nvPr/>
        </p:nvSpPr>
        <p:spPr>
          <a:xfrm>
            <a:off x="7639050" y="1866900"/>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19100" y="3133725"/>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Not a source of motivation for her.</a:t>
            </a: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farm1.static.flickr.com/124/381028570_083475b1f7.jpg"/>
          <p:cNvPicPr>
            <a:picLocks noChangeAspect="1" noChangeArrowheads="1"/>
          </p:cNvPicPr>
          <p:nvPr/>
        </p:nvPicPr>
        <p:blipFill>
          <a:blip r:embed="rId2" cstate="print"/>
          <a:srcRect r="8287"/>
          <a:stretch>
            <a:fillRect/>
          </a:stretch>
        </p:blipFill>
        <p:spPr bwMode="auto">
          <a:xfrm>
            <a:off x="1074738" y="838200"/>
            <a:ext cx="2770666" cy="4171950"/>
          </a:xfrm>
          <a:prstGeom prst="rect">
            <a:avLst/>
          </a:prstGeom>
          <a:noFill/>
          <a:ln w="9525">
            <a:noFill/>
            <a:miter lim="800000"/>
            <a:headEnd/>
            <a:tailEnd/>
          </a:ln>
        </p:spPr>
      </p:pic>
      <p:sp>
        <p:nvSpPr>
          <p:cNvPr id="14" name="Rectangle 5"/>
          <p:cNvSpPr>
            <a:spLocks noChangeArrowheads="1"/>
          </p:cNvSpPr>
          <p:nvPr/>
        </p:nvSpPr>
        <p:spPr bwMode="auto">
          <a:xfrm>
            <a:off x="4030663" y="798513"/>
            <a:ext cx="4351337" cy="4184650"/>
          </a:xfrm>
          <a:prstGeom prst="rect">
            <a:avLst/>
          </a:prstGeom>
          <a:noFill/>
          <a:ln w="9525">
            <a:noFill/>
            <a:miter lim="800000"/>
            <a:headEnd/>
            <a:tailEnd/>
          </a:ln>
        </p:spPr>
        <p:txBody>
          <a:bodyPr/>
          <a:lstStyle/>
          <a:p>
            <a:pPr marL="231775" indent="-231775">
              <a:spcBef>
                <a:spcPts val="1500"/>
              </a:spcBef>
            </a:pPr>
            <a:r>
              <a:rPr lang="en-US" sz="2000" dirty="0">
                <a:solidFill>
                  <a:srgbClr val="97FAFF"/>
                </a:solidFill>
                <a:effectLst>
                  <a:outerShdw blurRad="50800" dist="63500" dir="2700000" algn="tl" rotWithShape="0">
                    <a:prstClr val="black"/>
                  </a:outerShdw>
                </a:effectLst>
                <a:latin typeface="Georgia" pitchFamily="18" charset="0"/>
              </a:rPr>
              <a:t>6’4” tall.</a:t>
            </a:r>
          </a:p>
          <a:p>
            <a:pPr marL="231775" indent="-231775">
              <a:spcBef>
                <a:spcPts val="1500"/>
              </a:spcBef>
            </a:pPr>
            <a:r>
              <a:rPr lang="en-US" sz="2000" dirty="0">
                <a:solidFill>
                  <a:srgbClr val="97FAFF"/>
                </a:solidFill>
                <a:effectLst>
                  <a:outerShdw blurRad="50800" dist="63500" dir="2700000" algn="tl" rotWithShape="0">
                    <a:prstClr val="black"/>
                  </a:outerShdw>
                </a:effectLst>
                <a:latin typeface="Georgia" pitchFamily="18" charset="0"/>
              </a:rPr>
              <a:t>30” inseam.</a:t>
            </a:r>
          </a:p>
          <a:p>
            <a:pPr marL="231775" indent="-231775">
              <a:spcBef>
                <a:spcPts val="1500"/>
              </a:spcBef>
            </a:pPr>
            <a:r>
              <a:rPr lang="en-US" sz="2000" dirty="0">
                <a:solidFill>
                  <a:srgbClr val="97FAFF"/>
                </a:solidFill>
                <a:effectLst>
                  <a:outerShdw blurRad="50800" dist="63500" dir="2700000" algn="tl" rotWithShape="0">
                    <a:prstClr val="black"/>
                  </a:outerShdw>
                </a:effectLst>
                <a:latin typeface="Georgia" pitchFamily="18" charset="0"/>
              </a:rPr>
              <a:t>6’7” wingspan.</a:t>
            </a:r>
          </a:p>
          <a:p>
            <a:pPr marL="231775" indent="-231775">
              <a:spcBef>
                <a:spcPts val="1500"/>
              </a:spcBef>
            </a:pPr>
            <a:r>
              <a:rPr lang="en-US" sz="2000" dirty="0">
                <a:solidFill>
                  <a:srgbClr val="97FAFF"/>
                </a:solidFill>
                <a:effectLst>
                  <a:outerShdw blurRad="50800" dist="63500" dir="2700000" algn="tl" rotWithShape="0">
                    <a:prstClr val="black"/>
                  </a:outerShdw>
                </a:effectLst>
                <a:latin typeface="Georgia" pitchFamily="18" charset="0"/>
              </a:rPr>
              <a:t>Fingertips dangle near his knees.</a:t>
            </a:r>
          </a:p>
          <a:p>
            <a:pPr marL="231775" indent="-231775">
              <a:spcBef>
                <a:spcPts val="1500"/>
              </a:spcBef>
            </a:pPr>
            <a:r>
              <a:rPr lang="en-US" sz="2000" dirty="0">
                <a:solidFill>
                  <a:srgbClr val="97FAFF"/>
                </a:solidFill>
                <a:effectLst>
                  <a:outerShdw blurRad="50800" dist="63500" dir="2700000" algn="tl" rotWithShape="0">
                    <a:prstClr val="black"/>
                  </a:outerShdw>
                </a:effectLst>
                <a:latin typeface="Georgia" pitchFamily="18" charset="0"/>
              </a:rPr>
              <a:t>Double-jointed knees.</a:t>
            </a:r>
          </a:p>
          <a:p>
            <a:pPr marL="231775" indent="-231775">
              <a:spcBef>
                <a:spcPts val="1500"/>
              </a:spcBef>
            </a:pPr>
            <a:r>
              <a:rPr lang="en-US" sz="2000" dirty="0">
                <a:solidFill>
                  <a:srgbClr val="97FAFF"/>
                </a:solidFill>
                <a:effectLst>
                  <a:outerShdw blurRad="50800" dist="63500" dir="2700000" algn="tl" rotWithShape="0">
                    <a:prstClr val="black"/>
                  </a:outerShdw>
                </a:effectLst>
                <a:latin typeface="Georgia" pitchFamily="18" charset="0"/>
              </a:rPr>
              <a:t>Size 14 feet.</a:t>
            </a:r>
          </a:p>
          <a:p>
            <a:pPr marL="231775" indent="-231775">
              <a:spcBef>
                <a:spcPts val="1500"/>
              </a:spcBef>
            </a:pPr>
            <a:r>
              <a:rPr lang="en-US" sz="2000" dirty="0">
                <a:solidFill>
                  <a:srgbClr val="97FAFF"/>
                </a:solidFill>
                <a:effectLst>
                  <a:outerShdw blurRad="50800" dist="63500" dir="2700000" algn="tl" rotWithShape="0">
                    <a:prstClr val="black"/>
                  </a:outerShdw>
                </a:effectLst>
                <a:latin typeface="Georgia" pitchFamily="18" charset="0"/>
              </a:rPr>
              <a:t>Post-race lactate levels =</a:t>
            </a:r>
            <a:br>
              <a:rPr lang="en-US" sz="2000" dirty="0">
                <a:solidFill>
                  <a:srgbClr val="97FAFF"/>
                </a:solidFill>
                <a:effectLst>
                  <a:outerShdw blurRad="50800" dist="63500" dir="2700000" algn="tl" rotWithShape="0">
                    <a:prstClr val="black"/>
                  </a:outerShdw>
                </a:effectLst>
                <a:latin typeface="Georgia" pitchFamily="18" charset="0"/>
              </a:rPr>
            </a:br>
            <a:r>
              <a:rPr lang="en-US" sz="2000" dirty="0">
                <a:solidFill>
                  <a:srgbClr val="97FAFF"/>
                </a:solidFill>
                <a:effectLst>
                  <a:outerShdw blurRad="50800" dist="63500" dir="2700000" algn="tl" rotWithShape="0">
                    <a:prstClr val="black"/>
                  </a:outerShdw>
                </a:effectLst>
                <a:latin typeface="Georgia" pitchFamily="18" charset="0"/>
              </a:rPr>
              <a:t>resting levels in others.</a:t>
            </a:r>
          </a:p>
          <a:p>
            <a:pPr marL="231775" indent="-231775">
              <a:spcBef>
                <a:spcPts val="1500"/>
              </a:spcBef>
            </a:pPr>
            <a:r>
              <a:rPr lang="en-US" sz="2000" dirty="0">
                <a:solidFill>
                  <a:srgbClr val="97FAFF"/>
                </a:solidFill>
                <a:effectLst>
                  <a:outerShdw blurRad="50800" dist="63500" dir="2700000" algn="tl" rotWithShape="0">
                    <a:prstClr val="black"/>
                  </a:outerShdw>
                </a:effectLst>
                <a:latin typeface="Georgia" pitchFamily="18" charset="0"/>
              </a:rPr>
              <a:t>Gangly and uncoordinated on land.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left)">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left)">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wipe(left)">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wipe(left)">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Effect transition="in" filter="wipe(left)">
                                      <p:cBhvr>
                                        <p:cTn id="32" dur="500"/>
                                        <p:tgtEl>
                                          <p:spTgt spid="1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xEl>
                                              <p:pRg st="6" end="6"/>
                                            </p:txEl>
                                          </p:spTgt>
                                        </p:tgtEl>
                                        <p:attrNameLst>
                                          <p:attrName>style.visibility</p:attrName>
                                        </p:attrNameLst>
                                      </p:cBhvr>
                                      <p:to>
                                        <p:strVal val="visible"/>
                                      </p:to>
                                    </p:set>
                                    <p:animEffect transition="in" filter="wipe(left)">
                                      <p:cBhvr>
                                        <p:cTn id="37" dur="500"/>
                                        <p:tgtEl>
                                          <p:spTgt spid="1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xEl>
                                              <p:pRg st="7" end="7"/>
                                            </p:txEl>
                                          </p:spTgt>
                                        </p:tgtEl>
                                        <p:attrNameLst>
                                          <p:attrName>style.visibility</p:attrName>
                                        </p:attrNameLst>
                                      </p:cBhvr>
                                      <p:to>
                                        <p:strVal val="visible"/>
                                      </p:to>
                                    </p:set>
                                    <p:animEffect transition="in" filter="wipe(left)">
                                      <p:cBhvr>
                                        <p:cTn id="42" dur="500"/>
                                        <p:tgtEl>
                                          <p:spTgt spid="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Staff Folders\smarx\11gen\Vignette 6 graph.jpg"/>
          <p:cNvPicPr>
            <a:picLocks noChangeAspect="1" noChangeArrowheads="1"/>
          </p:cNvPicPr>
          <p:nvPr/>
        </p:nvPicPr>
        <p:blipFill>
          <a:blip r:embed="rId2" cstate="print"/>
          <a:srcRect/>
          <a:stretch>
            <a:fillRect/>
          </a:stretch>
        </p:blipFill>
        <p:spPr bwMode="auto">
          <a:xfrm>
            <a:off x="542925" y="695325"/>
            <a:ext cx="8122356" cy="5029200"/>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rgbClr val="97FAFF"/>
                </a:solidFill>
                <a:effectLst>
                  <a:outerShdw blurRad="63500" dist="38100" dir="2700000" algn="tl" rotWithShape="0">
                    <a:prstClr val="black"/>
                  </a:outerShdw>
                </a:effectLst>
                <a:latin typeface="Georgia" pitchFamily="18" charset="0"/>
              </a:rPr>
              <a:t>You would think that these two themes would guarantee a lot of deals done.</a:t>
            </a:r>
          </a:p>
        </p:txBody>
      </p:sp>
      <p:sp>
        <p:nvSpPr>
          <p:cNvPr id="17" name="TextBox 16"/>
          <p:cNvSpPr txBox="1"/>
          <p:nvPr/>
        </p:nvSpPr>
        <p:spPr>
          <a:xfrm>
            <a:off x="4781550" y="52197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46</a:t>
            </a:r>
          </a:p>
        </p:txBody>
      </p:sp>
      <p:grpSp>
        <p:nvGrpSpPr>
          <p:cNvPr id="2" name="Group 29"/>
          <p:cNvGrpSpPr>
            <a:grpSpLocks noChangeAspect="1"/>
          </p:cNvGrpSpPr>
          <p:nvPr/>
        </p:nvGrpSpPr>
        <p:grpSpPr>
          <a:xfrm>
            <a:off x="704850" y="3752850"/>
            <a:ext cx="1145768" cy="1819351"/>
            <a:chOff x="7463832" y="4034832"/>
            <a:chExt cx="1337864" cy="2124373"/>
          </a:xfrm>
          <a:effectLst>
            <a:glow rad="101600">
              <a:srgbClr val="396D7F">
                <a:alpha val="60000"/>
              </a:srgbClr>
            </a:glow>
          </a:effectLst>
        </p:grpSpPr>
        <p:sp>
          <p:nvSpPr>
            <p:cNvPr id="12" name="TextBox 11"/>
            <p:cNvSpPr txBox="1"/>
            <p:nvPr/>
          </p:nvSpPr>
          <p:spPr>
            <a:xfrm>
              <a:off x="7795856" y="583576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Melissa</a:t>
              </a:r>
            </a:p>
          </p:txBody>
        </p:sp>
        <p:sp>
          <p:nvSpPr>
            <p:cNvPr id="14" name="TextBox 13"/>
            <p:cNvSpPr txBox="1"/>
            <p:nvPr/>
          </p:nvSpPr>
          <p:spPr>
            <a:xfrm>
              <a:off x="7472113" y="5835766"/>
              <a:ext cx="304801"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8" name="Picture 2" descr="Y:\11gen\Vignette 5 - seller Melissa - alt.jpg"/>
            <p:cNvPicPr>
              <a:picLocks noChangeAspect="1" noChangeArrowheads="1"/>
            </p:cNvPicPr>
            <p:nvPr/>
          </p:nvPicPr>
          <p:blipFill>
            <a:blip r:embed="rId3" cstate="print"/>
            <a:srcRect/>
            <a:stretch>
              <a:fillRect/>
            </a:stretch>
          </p:blipFill>
          <p:spPr bwMode="auto">
            <a:xfrm>
              <a:off x="7463832" y="4034832"/>
              <a:ext cx="1335024" cy="1780032"/>
            </a:xfrm>
            <a:prstGeom prst="rect">
              <a:avLst/>
            </a:prstGeom>
            <a:noFill/>
          </p:spPr>
        </p:pic>
      </p:grpSp>
      <p:sp>
        <p:nvSpPr>
          <p:cNvPr id="11" name="Oval 10"/>
          <p:cNvSpPr/>
          <p:nvPr/>
        </p:nvSpPr>
        <p:spPr>
          <a:xfrm>
            <a:off x="2914650" y="1104900"/>
            <a:ext cx="685800" cy="685800"/>
          </a:xfrm>
          <a:prstGeom prst="ellipse">
            <a:avLst/>
          </a:prstGeom>
          <a:solidFill>
            <a:srgbClr val="FF0000">
              <a:alpha val="30196"/>
            </a:srgbClr>
          </a:solidFill>
          <a:ln w="57150" cmpd="sng">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15" name="Oval 14"/>
          <p:cNvSpPr/>
          <p:nvPr/>
        </p:nvSpPr>
        <p:spPr>
          <a:xfrm>
            <a:off x="3857625" y="1104900"/>
            <a:ext cx="685800" cy="685800"/>
          </a:xfrm>
          <a:prstGeom prst="ellipse">
            <a:avLst/>
          </a:prstGeom>
          <a:solidFill>
            <a:srgbClr val="FF0000">
              <a:alpha val="30196"/>
            </a:srgbClr>
          </a:solidFill>
          <a:ln w="57150" cmpd="sng">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grpSp>
        <p:nvGrpSpPr>
          <p:cNvPr id="16" name="Group 35"/>
          <p:cNvGrpSpPr>
            <a:grpSpLocks noChangeAspect="1"/>
          </p:cNvGrpSpPr>
          <p:nvPr/>
        </p:nvGrpSpPr>
        <p:grpSpPr bwMode="auto">
          <a:xfrm rot="1009938">
            <a:off x="3016430" y="1592726"/>
            <a:ext cx="1231617" cy="2003569"/>
            <a:chOff x="2773" y="1392"/>
            <a:chExt cx="1546" cy="2515"/>
          </a:xfrm>
        </p:grpSpPr>
        <p:sp>
          <p:nvSpPr>
            <p:cNvPr id="19" name="Freeform 39"/>
            <p:cNvSpPr>
              <a:spLocks/>
            </p:cNvSpPr>
            <p:nvPr/>
          </p:nvSpPr>
          <p:spPr bwMode="auto">
            <a:xfrm>
              <a:off x="2773" y="1392"/>
              <a:ext cx="1546" cy="1489"/>
            </a:xfrm>
            <a:custGeom>
              <a:avLst/>
              <a:gdLst/>
              <a:ahLst/>
              <a:cxnLst>
                <a:cxn ang="0">
                  <a:pos x="242" y="408"/>
                </a:cxn>
                <a:cxn ang="0">
                  <a:pos x="246" y="334"/>
                </a:cxn>
                <a:cxn ang="0">
                  <a:pos x="267" y="229"/>
                </a:cxn>
                <a:cxn ang="0">
                  <a:pos x="321" y="118"/>
                </a:cxn>
                <a:cxn ang="0">
                  <a:pos x="422" y="32"/>
                </a:cxn>
                <a:cxn ang="0">
                  <a:pos x="528" y="1"/>
                </a:cxn>
                <a:cxn ang="0">
                  <a:pos x="587" y="12"/>
                </a:cxn>
                <a:cxn ang="0">
                  <a:pos x="692" y="34"/>
                </a:cxn>
                <a:cxn ang="0">
                  <a:pos x="815" y="62"/>
                </a:cxn>
                <a:cxn ang="0">
                  <a:pos x="926" y="93"/>
                </a:cxn>
                <a:cxn ang="0">
                  <a:pos x="1001" y="122"/>
                </a:cxn>
                <a:cxn ang="0">
                  <a:pos x="1062" y="149"/>
                </a:cxn>
                <a:cxn ang="0">
                  <a:pos x="1141" y="171"/>
                </a:cxn>
                <a:cxn ang="0">
                  <a:pos x="1221" y="188"/>
                </a:cxn>
                <a:cxn ang="0">
                  <a:pos x="1288" y="200"/>
                </a:cxn>
                <a:cxn ang="0">
                  <a:pos x="1325" y="207"/>
                </a:cxn>
                <a:cxn ang="0">
                  <a:pos x="1337" y="212"/>
                </a:cxn>
                <a:cxn ang="0">
                  <a:pos x="1379" y="235"/>
                </a:cxn>
                <a:cxn ang="0">
                  <a:pos x="1439" y="280"/>
                </a:cxn>
                <a:cxn ang="0">
                  <a:pos x="1497" y="343"/>
                </a:cxn>
                <a:cxn ang="0">
                  <a:pos x="1538" y="425"/>
                </a:cxn>
                <a:cxn ang="0">
                  <a:pos x="1543" y="553"/>
                </a:cxn>
                <a:cxn ang="0">
                  <a:pos x="1522" y="718"/>
                </a:cxn>
                <a:cxn ang="0">
                  <a:pos x="1479" y="838"/>
                </a:cxn>
                <a:cxn ang="0">
                  <a:pos x="1425" y="908"/>
                </a:cxn>
                <a:cxn ang="0">
                  <a:pos x="1371" y="967"/>
                </a:cxn>
                <a:cxn ang="0">
                  <a:pos x="1291" y="1025"/>
                </a:cxn>
                <a:cxn ang="0">
                  <a:pos x="1271" y="1096"/>
                </a:cxn>
                <a:cxn ang="0">
                  <a:pos x="1236" y="1229"/>
                </a:cxn>
                <a:cxn ang="0">
                  <a:pos x="1212" y="1314"/>
                </a:cxn>
                <a:cxn ang="0">
                  <a:pos x="1161" y="1409"/>
                </a:cxn>
                <a:cxn ang="0">
                  <a:pos x="1114" y="1483"/>
                </a:cxn>
                <a:cxn ang="0">
                  <a:pos x="1087" y="1485"/>
                </a:cxn>
                <a:cxn ang="0">
                  <a:pos x="978" y="1469"/>
                </a:cxn>
                <a:cxn ang="0">
                  <a:pos x="808" y="1447"/>
                </a:cxn>
                <a:cxn ang="0">
                  <a:pos x="611" y="1423"/>
                </a:cxn>
                <a:cxn ang="0">
                  <a:pos x="417" y="1406"/>
                </a:cxn>
                <a:cxn ang="0">
                  <a:pos x="301" y="1396"/>
                </a:cxn>
                <a:cxn ang="0">
                  <a:pos x="240" y="1338"/>
                </a:cxn>
                <a:cxn ang="0">
                  <a:pos x="155" y="1252"/>
                </a:cxn>
                <a:cxn ang="0">
                  <a:pos x="79" y="1152"/>
                </a:cxn>
                <a:cxn ang="0">
                  <a:pos x="8" y="941"/>
                </a:cxn>
                <a:cxn ang="0">
                  <a:pos x="33" y="613"/>
                </a:cxn>
                <a:cxn ang="0">
                  <a:pos x="36" y="600"/>
                </a:cxn>
                <a:cxn ang="0">
                  <a:pos x="49" y="564"/>
                </a:cxn>
                <a:cxn ang="0">
                  <a:pos x="79" y="520"/>
                </a:cxn>
                <a:cxn ang="0">
                  <a:pos x="130" y="472"/>
                </a:cxn>
                <a:cxn ang="0">
                  <a:pos x="209" y="433"/>
                </a:cxn>
              </a:cxnLst>
              <a:rect l="0" t="0" r="r" b="b"/>
              <a:pathLst>
                <a:path w="1546" h="1489">
                  <a:moveTo>
                    <a:pt x="243" y="424"/>
                  </a:moveTo>
                  <a:lnTo>
                    <a:pt x="243" y="420"/>
                  </a:lnTo>
                  <a:lnTo>
                    <a:pt x="242" y="408"/>
                  </a:lnTo>
                  <a:lnTo>
                    <a:pt x="242" y="388"/>
                  </a:lnTo>
                  <a:lnTo>
                    <a:pt x="243" y="363"/>
                  </a:lnTo>
                  <a:lnTo>
                    <a:pt x="246" y="334"/>
                  </a:lnTo>
                  <a:lnTo>
                    <a:pt x="250" y="301"/>
                  </a:lnTo>
                  <a:lnTo>
                    <a:pt x="257" y="266"/>
                  </a:lnTo>
                  <a:lnTo>
                    <a:pt x="267" y="229"/>
                  </a:lnTo>
                  <a:lnTo>
                    <a:pt x="280" y="191"/>
                  </a:lnTo>
                  <a:lnTo>
                    <a:pt x="299" y="154"/>
                  </a:lnTo>
                  <a:lnTo>
                    <a:pt x="321" y="118"/>
                  </a:lnTo>
                  <a:lnTo>
                    <a:pt x="349" y="86"/>
                  </a:lnTo>
                  <a:lnTo>
                    <a:pt x="383" y="55"/>
                  </a:lnTo>
                  <a:lnTo>
                    <a:pt x="422" y="32"/>
                  </a:lnTo>
                  <a:lnTo>
                    <a:pt x="470" y="12"/>
                  </a:lnTo>
                  <a:lnTo>
                    <a:pt x="524" y="0"/>
                  </a:lnTo>
                  <a:lnTo>
                    <a:pt x="528" y="1"/>
                  </a:lnTo>
                  <a:lnTo>
                    <a:pt x="541" y="3"/>
                  </a:lnTo>
                  <a:lnTo>
                    <a:pt x="561" y="7"/>
                  </a:lnTo>
                  <a:lnTo>
                    <a:pt x="587" y="12"/>
                  </a:lnTo>
                  <a:lnTo>
                    <a:pt x="618" y="18"/>
                  </a:lnTo>
                  <a:lnTo>
                    <a:pt x="654" y="26"/>
                  </a:lnTo>
                  <a:lnTo>
                    <a:pt x="692" y="34"/>
                  </a:lnTo>
                  <a:lnTo>
                    <a:pt x="732" y="43"/>
                  </a:lnTo>
                  <a:lnTo>
                    <a:pt x="774" y="53"/>
                  </a:lnTo>
                  <a:lnTo>
                    <a:pt x="815" y="62"/>
                  </a:lnTo>
                  <a:lnTo>
                    <a:pt x="854" y="72"/>
                  </a:lnTo>
                  <a:lnTo>
                    <a:pt x="892" y="83"/>
                  </a:lnTo>
                  <a:lnTo>
                    <a:pt x="926" y="93"/>
                  </a:lnTo>
                  <a:lnTo>
                    <a:pt x="958" y="103"/>
                  </a:lnTo>
                  <a:lnTo>
                    <a:pt x="983" y="113"/>
                  </a:lnTo>
                  <a:lnTo>
                    <a:pt x="1001" y="122"/>
                  </a:lnTo>
                  <a:lnTo>
                    <a:pt x="1018" y="132"/>
                  </a:lnTo>
                  <a:lnTo>
                    <a:pt x="1038" y="139"/>
                  </a:lnTo>
                  <a:lnTo>
                    <a:pt x="1062" y="149"/>
                  </a:lnTo>
                  <a:lnTo>
                    <a:pt x="1087" y="157"/>
                  </a:lnTo>
                  <a:lnTo>
                    <a:pt x="1113" y="163"/>
                  </a:lnTo>
                  <a:lnTo>
                    <a:pt x="1141" y="171"/>
                  </a:lnTo>
                  <a:lnTo>
                    <a:pt x="1168" y="176"/>
                  </a:lnTo>
                  <a:lnTo>
                    <a:pt x="1195" y="183"/>
                  </a:lnTo>
                  <a:lnTo>
                    <a:pt x="1221" y="188"/>
                  </a:lnTo>
                  <a:lnTo>
                    <a:pt x="1246" y="193"/>
                  </a:lnTo>
                  <a:lnTo>
                    <a:pt x="1268" y="197"/>
                  </a:lnTo>
                  <a:lnTo>
                    <a:pt x="1288" y="200"/>
                  </a:lnTo>
                  <a:lnTo>
                    <a:pt x="1304" y="203"/>
                  </a:lnTo>
                  <a:lnTo>
                    <a:pt x="1317" y="205"/>
                  </a:lnTo>
                  <a:lnTo>
                    <a:pt x="1325" y="207"/>
                  </a:lnTo>
                  <a:lnTo>
                    <a:pt x="1328" y="207"/>
                  </a:lnTo>
                  <a:lnTo>
                    <a:pt x="1330" y="208"/>
                  </a:lnTo>
                  <a:lnTo>
                    <a:pt x="1337" y="212"/>
                  </a:lnTo>
                  <a:lnTo>
                    <a:pt x="1349" y="217"/>
                  </a:lnTo>
                  <a:lnTo>
                    <a:pt x="1363" y="225"/>
                  </a:lnTo>
                  <a:lnTo>
                    <a:pt x="1379" y="235"/>
                  </a:lnTo>
                  <a:lnTo>
                    <a:pt x="1399" y="249"/>
                  </a:lnTo>
                  <a:lnTo>
                    <a:pt x="1418" y="263"/>
                  </a:lnTo>
                  <a:lnTo>
                    <a:pt x="1439" y="280"/>
                  </a:lnTo>
                  <a:lnTo>
                    <a:pt x="1459" y="299"/>
                  </a:lnTo>
                  <a:lnTo>
                    <a:pt x="1479" y="321"/>
                  </a:lnTo>
                  <a:lnTo>
                    <a:pt x="1497" y="343"/>
                  </a:lnTo>
                  <a:lnTo>
                    <a:pt x="1514" y="368"/>
                  </a:lnTo>
                  <a:lnTo>
                    <a:pt x="1528" y="396"/>
                  </a:lnTo>
                  <a:lnTo>
                    <a:pt x="1538" y="425"/>
                  </a:lnTo>
                  <a:lnTo>
                    <a:pt x="1545" y="455"/>
                  </a:lnTo>
                  <a:lnTo>
                    <a:pt x="1546" y="488"/>
                  </a:lnTo>
                  <a:lnTo>
                    <a:pt x="1543" y="553"/>
                  </a:lnTo>
                  <a:lnTo>
                    <a:pt x="1538" y="613"/>
                  </a:lnTo>
                  <a:lnTo>
                    <a:pt x="1532" y="668"/>
                  </a:lnTo>
                  <a:lnTo>
                    <a:pt x="1522" y="718"/>
                  </a:lnTo>
                  <a:lnTo>
                    <a:pt x="1511" y="763"/>
                  </a:lnTo>
                  <a:lnTo>
                    <a:pt x="1496" y="802"/>
                  </a:lnTo>
                  <a:lnTo>
                    <a:pt x="1479" y="838"/>
                  </a:lnTo>
                  <a:lnTo>
                    <a:pt x="1458" y="867"/>
                  </a:lnTo>
                  <a:lnTo>
                    <a:pt x="1441" y="888"/>
                  </a:lnTo>
                  <a:lnTo>
                    <a:pt x="1425" y="908"/>
                  </a:lnTo>
                  <a:lnTo>
                    <a:pt x="1408" y="927"/>
                  </a:lnTo>
                  <a:lnTo>
                    <a:pt x="1391" y="947"/>
                  </a:lnTo>
                  <a:lnTo>
                    <a:pt x="1371" y="967"/>
                  </a:lnTo>
                  <a:lnTo>
                    <a:pt x="1349" y="985"/>
                  </a:lnTo>
                  <a:lnTo>
                    <a:pt x="1322" y="1005"/>
                  </a:lnTo>
                  <a:lnTo>
                    <a:pt x="1291" y="1025"/>
                  </a:lnTo>
                  <a:lnTo>
                    <a:pt x="1288" y="1034"/>
                  </a:lnTo>
                  <a:lnTo>
                    <a:pt x="1282" y="1059"/>
                  </a:lnTo>
                  <a:lnTo>
                    <a:pt x="1271" y="1096"/>
                  </a:lnTo>
                  <a:lnTo>
                    <a:pt x="1259" y="1139"/>
                  </a:lnTo>
                  <a:lnTo>
                    <a:pt x="1247" y="1185"/>
                  </a:lnTo>
                  <a:lnTo>
                    <a:pt x="1236" y="1229"/>
                  </a:lnTo>
                  <a:lnTo>
                    <a:pt x="1226" y="1266"/>
                  </a:lnTo>
                  <a:lnTo>
                    <a:pt x="1220" y="1292"/>
                  </a:lnTo>
                  <a:lnTo>
                    <a:pt x="1212" y="1314"/>
                  </a:lnTo>
                  <a:lnTo>
                    <a:pt x="1197" y="1343"/>
                  </a:lnTo>
                  <a:lnTo>
                    <a:pt x="1179" y="1376"/>
                  </a:lnTo>
                  <a:lnTo>
                    <a:pt x="1161" y="1409"/>
                  </a:lnTo>
                  <a:lnTo>
                    <a:pt x="1142" y="1441"/>
                  </a:lnTo>
                  <a:lnTo>
                    <a:pt x="1126" y="1466"/>
                  </a:lnTo>
                  <a:lnTo>
                    <a:pt x="1114" y="1483"/>
                  </a:lnTo>
                  <a:lnTo>
                    <a:pt x="1111" y="1489"/>
                  </a:lnTo>
                  <a:lnTo>
                    <a:pt x="1104" y="1488"/>
                  </a:lnTo>
                  <a:lnTo>
                    <a:pt x="1087" y="1485"/>
                  </a:lnTo>
                  <a:lnTo>
                    <a:pt x="1059" y="1481"/>
                  </a:lnTo>
                  <a:lnTo>
                    <a:pt x="1022" y="1476"/>
                  </a:lnTo>
                  <a:lnTo>
                    <a:pt x="978" y="1469"/>
                  </a:lnTo>
                  <a:lnTo>
                    <a:pt x="926" y="1463"/>
                  </a:lnTo>
                  <a:lnTo>
                    <a:pt x="868" y="1455"/>
                  </a:lnTo>
                  <a:lnTo>
                    <a:pt x="808" y="1447"/>
                  </a:lnTo>
                  <a:lnTo>
                    <a:pt x="743" y="1438"/>
                  </a:lnTo>
                  <a:lnTo>
                    <a:pt x="678" y="1431"/>
                  </a:lnTo>
                  <a:lnTo>
                    <a:pt x="611" y="1423"/>
                  </a:lnTo>
                  <a:lnTo>
                    <a:pt x="543" y="1417"/>
                  </a:lnTo>
                  <a:lnTo>
                    <a:pt x="479" y="1410"/>
                  </a:lnTo>
                  <a:lnTo>
                    <a:pt x="417" y="1406"/>
                  </a:lnTo>
                  <a:lnTo>
                    <a:pt x="359" y="1402"/>
                  </a:lnTo>
                  <a:lnTo>
                    <a:pt x="307" y="1401"/>
                  </a:lnTo>
                  <a:lnTo>
                    <a:pt x="301" y="1396"/>
                  </a:lnTo>
                  <a:lnTo>
                    <a:pt x="287" y="1383"/>
                  </a:lnTo>
                  <a:lnTo>
                    <a:pt x="266" y="1363"/>
                  </a:lnTo>
                  <a:lnTo>
                    <a:pt x="240" y="1338"/>
                  </a:lnTo>
                  <a:lnTo>
                    <a:pt x="212" y="1310"/>
                  </a:lnTo>
                  <a:lnTo>
                    <a:pt x="183" y="1280"/>
                  </a:lnTo>
                  <a:lnTo>
                    <a:pt x="155" y="1252"/>
                  </a:lnTo>
                  <a:lnTo>
                    <a:pt x="132" y="1226"/>
                  </a:lnTo>
                  <a:lnTo>
                    <a:pt x="108" y="1196"/>
                  </a:lnTo>
                  <a:lnTo>
                    <a:pt x="79" y="1152"/>
                  </a:lnTo>
                  <a:lnTo>
                    <a:pt x="51" y="1095"/>
                  </a:lnTo>
                  <a:lnTo>
                    <a:pt x="26" y="1025"/>
                  </a:lnTo>
                  <a:lnTo>
                    <a:pt x="8" y="941"/>
                  </a:lnTo>
                  <a:lnTo>
                    <a:pt x="0" y="845"/>
                  </a:lnTo>
                  <a:lnTo>
                    <a:pt x="8" y="735"/>
                  </a:lnTo>
                  <a:lnTo>
                    <a:pt x="33" y="613"/>
                  </a:lnTo>
                  <a:lnTo>
                    <a:pt x="33" y="612"/>
                  </a:lnTo>
                  <a:lnTo>
                    <a:pt x="34" y="606"/>
                  </a:lnTo>
                  <a:lnTo>
                    <a:pt x="36" y="600"/>
                  </a:lnTo>
                  <a:lnTo>
                    <a:pt x="40" y="589"/>
                  </a:lnTo>
                  <a:lnTo>
                    <a:pt x="43" y="578"/>
                  </a:lnTo>
                  <a:lnTo>
                    <a:pt x="49" y="564"/>
                  </a:lnTo>
                  <a:lnTo>
                    <a:pt x="57" y="550"/>
                  </a:lnTo>
                  <a:lnTo>
                    <a:pt x="67" y="535"/>
                  </a:lnTo>
                  <a:lnTo>
                    <a:pt x="79" y="520"/>
                  </a:lnTo>
                  <a:lnTo>
                    <a:pt x="93" y="504"/>
                  </a:lnTo>
                  <a:lnTo>
                    <a:pt x="111" y="487"/>
                  </a:lnTo>
                  <a:lnTo>
                    <a:pt x="130" y="472"/>
                  </a:lnTo>
                  <a:lnTo>
                    <a:pt x="153" y="458"/>
                  </a:lnTo>
                  <a:lnTo>
                    <a:pt x="179" y="445"/>
                  </a:lnTo>
                  <a:lnTo>
                    <a:pt x="209" y="433"/>
                  </a:lnTo>
                  <a:lnTo>
                    <a:pt x="243" y="42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40"/>
            <p:cNvSpPr>
              <a:spLocks/>
            </p:cNvSpPr>
            <p:nvPr/>
          </p:nvSpPr>
          <p:spPr bwMode="auto">
            <a:xfrm>
              <a:off x="2986" y="2700"/>
              <a:ext cx="951" cy="675"/>
            </a:xfrm>
            <a:custGeom>
              <a:avLst/>
              <a:gdLst/>
              <a:ahLst/>
              <a:cxnLst>
                <a:cxn ang="0">
                  <a:pos x="63" y="4"/>
                </a:cxn>
                <a:cxn ang="0">
                  <a:pos x="49" y="14"/>
                </a:cxn>
                <a:cxn ang="0">
                  <a:pos x="27" y="34"/>
                </a:cxn>
                <a:cxn ang="0">
                  <a:pos x="7" y="67"/>
                </a:cxn>
                <a:cxn ang="0">
                  <a:pos x="3" y="130"/>
                </a:cxn>
                <a:cxn ang="0">
                  <a:pos x="16" y="343"/>
                </a:cxn>
                <a:cxn ang="0">
                  <a:pos x="29" y="439"/>
                </a:cxn>
                <a:cxn ang="0">
                  <a:pos x="50" y="468"/>
                </a:cxn>
                <a:cxn ang="0">
                  <a:pos x="82" y="497"/>
                </a:cxn>
                <a:cxn ang="0">
                  <a:pos x="124" y="525"/>
                </a:cxn>
                <a:cxn ang="0">
                  <a:pos x="173" y="551"/>
                </a:cxn>
                <a:cxn ang="0">
                  <a:pos x="224" y="573"/>
                </a:cxn>
                <a:cxn ang="0">
                  <a:pos x="275" y="593"/>
                </a:cxn>
                <a:cxn ang="0">
                  <a:pos x="324" y="606"/>
                </a:cxn>
                <a:cxn ang="0">
                  <a:pos x="369" y="615"/>
                </a:cxn>
                <a:cxn ang="0">
                  <a:pos x="433" y="630"/>
                </a:cxn>
                <a:cxn ang="0">
                  <a:pos x="513" y="650"/>
                </a:cxn>
                <a:cxn ang="0">
                  <a:pos x="603" y="667"/>
                </a:cxn>
                <a:cxn ang="0">
                  <a:pos x="695" y="675"/>
                </a:cxn>
                <a:cxn ang="0">
                  <a:pos x="782" y="671"/>
                </a:cxn>
                <a:cxn ang="0">
                  <a:pos x="855" y="648"/>
                </a:cxn>
                <a:cxn ang="0">
                  <a:pos x="911" y="602"/>
                </a:cxn>
                <a:cxn ang="0">
                  <a:pos x="951" y="261"/>
                </a:cxn>
                <a:cxn ang="0">
                  <a:pos x="945" y="234"/>
                </a:cxn>
                <a:cxn ang="0">
                  <a:pos x="926" y="172"/>
                </a:cxn>
                <a:cxn ang="0">
                  <a:pos x="898" y="113"/>
                </a:cxn>
                <a:cxn ang="0">
                  <a:pos x="862" y="92"/>
                </a:cxn>
                <a:cxn ang="0">
                  <a:pos x="823" y="90"/>
                </a:cxn>
                <a:cxn ang="0">
                  <a:pos x="750" y="80"/>
                </a:cxn>
                <a:cxn ang="0">
                  <a:pos x="651" y="63"/>
                </a:cxn>
                <a:cxn ang="0">
                  <a:pos x="536" y="43"/>
                </a:cxn>
                <a:cxn ang="0">
                  <a:pos x="411" y="25"/>
                </a:cxn>
                <a:cxn ang="0">
                  <a:pos x="284" y="9"/>
                </a:cxn>
                <a:cxn ang="0">
                  <a:pos x="167" y="1"/>
                </a:cxn>
                <a:cxn ang="0">
                  <a:pos x="66" y="2"/>
                </a:cxn>
              </a:cxnLst>
              <a:rect l="0" t="0" r="r" b="b"/>
              <a:pathLst>
                <a:path w="951" h="675">
                  <a:moveTo>
                    <a:pt x="66" y="2"/>
                  </a:moveTo>
                  <a:lnTo>
                    <a:pt x="63" y="4"/>
                  </a:lnTo>
                  <a:lnTo>
                    <a:pt x="58" y="8"/>
                  </a:lnTo>
                  <a:lnTo>
                    <a:pt x="49" y="14"/>
                  </a:lnTo>
                  <a:lnTo>
                    <a:pt x="38" y="22"/>
                  </a:lnTo>
                  <a:lnTo>
                    <a:pt x="27" y="34"/>
                  </a:lnTo>
                  <a:lnTo>
                    <a:pt x="16" y="48"/>
                  </a:lnTo>
                  <a:lnTo>
                    <a:pt x="7" y="67"/>
                  </a:lnTo>
                  <a:lnTo>
                    <a:pt x="0" y="86"/>
                  </a:lnTo>
                  <a:lnTo>
                    <a:pt x="3" y="130"/>
                  </a:lnTo>
                  <a:lnTo>
                    <a:pt x="8" y="230"/>
                  </a:lnTo>
                  <a:lnTo>
                    <a:pt x="16" y="343"/>
                  </a:lnTo>
                  <a:lnTo>
                    <a:pt x="25" y="426"/>
                  </a:lnTo>
                  <a:lnTo>
                    <a:pt x="29" y="439"/>
                  </a:lnTo>
                  <a:lnTo>
                    <a:pt x="38" y="454"/>
                  </a:lnTo>
                  <a:lnTo>
                    <a:pt x="50" y="468"/>
                  </a:lnTo>
                  <a:lnTo>
                    <a:pt x="65" y="482"/>
                  </a:lnTo>
                  <a:lnTo>
                    <a:pt x="82" y="497"/>
                  </a:lnTo>
                  <a:lnTo>
                    <a:pt x="103" y="510"/>
                  </a:lnTo>
                  <a:lnTo>
                    <a:pt x="124" y="525"/>
                  </a:lnTo>
                  <a:lnTo>
                    <a:pt x="148" y="538"/>
                  </a:lnTo>
                  <a:lnTo>
                    <a:pt x="173" y="551"/>
                  </a:lnTo>
                  <a:lnTo>
                    <a:pt x="199" y="563"/>
                  </a:lnTo>
                  <a:lnTo>
                    <a:pt x="224" y="573"/>
                  </a:lnTo>
                  <a:lnTo>
                    <a:pt x="250" y="584"/>
                  </a:lnTo>
                  <a:lnTo>
                    <a:pt x="275" y="593"/>
                  </a:lnTo>
                  <a:lnTo>
                    <a:pt x="300" y="600"/>
                  </a:lnTo>
                  <a:lnTo>
                    <a:pt x="324" y="606"/>
                  </a:lnTo>
                  <a:lnTo>
                    <a:pt x="345" y="610"/>
                  </a:lnTo>
                  <a:lnTo>
                    <a:pt x="369" y="615"/>
                  </a:lnTo>
                  <a:lnTo>
                    <a:pt x="399" y="622"/>
                  </a:lnTo>
                  <a:lnTo>
                    <a:pt x="433" y="630"/>
                  </a:lnTo>
                  <a:lnTo>
                    <a:pt x="471" y="640"/>
                  </a:lnTo>
                  <a:lnTo>
                    <a:pt x="513" y="650"/>
                  </a:lnTo>
                  <a:lnTo>
                    <a:pt x="558" y="659"/>
                  </a:lnTo>
                  <a:lnTo>
                    <a:pt x="603" y="667"/>
                  </a:lnTo>
                  <a:lnTo>
                    <a:pt x="649" y="672"/>
                  </a:lnTo>
                  <a:lnTo>
                    <a:pt x="695" y="675"/>
                  </a:lnTo>
                  <a:lnTo>
                    <a:pt x="740" y="675"/>
                  </a:lnTo>
                  <a:lnTo>
                    <a:pt x="782" y="671"/>
                  </a:lnTo>
                  <a:lnTo>
                    <a:pt x="820" y="663"/>
                  </a:lnTo>
                  <a:lnTo>
                    <a:pt x="855" y="648"/>
                  </a:lnTo>
                  <a:lnTo>
                    <a:pt x="886" y="628"/>
                  </a:lnTo>
                  <a:lnTo>
                    <a:pt x="911" y="602"/>
                  </a:lnTo>
                  <a:lnTo>
                    <a:pt x="928" y="568"/>
                  </a:lnTo>
                  <a:lnTo>
                    <a:pt x="951" y="261"/>
                  </a:lnTo>
                  <a:lnTo>
                    <a:pt x="950" y="254"/>
                  </a:lnTo>
                  <a:lnTo>
                    <a:pt x="945" y="234"/>
                  </a:lnTo>
                  <a:lnTo>
                    <a:pt x="937" y="205"/>
                  </a:lnTo>
                  <a:lnTo>
                    <a:pt x="926" y="172"/>
                  </a:lnTo>
                  <a:lnTo>
                    <a:pt x="913" y="140"/>
                  </a:lnTo>
                  <a:lnTo>
                    <a:pt x="898" y="113"/>
                  </a:lnTo>
                  <a:lnTo>
                    <a:pt x="880" y="96"/>
                  </a:lnTo>
                  <a:lnTo>
                    <a:pt x="862" y="92"/>
                  </a:lnTo>
                  <a:lnTo>
                    <a:pt x="848" y="93"/>
                  </a:lnTo>
                  <a:lnTo>
                    <a:pt x="823" y="90"/>
                  </a:lnTo>
                  <a:lnTo>
                    <a:pt x="790" y="86"/>
                  </a:lnTo>
                  <a:lnTo>
                    <a:pt x="750" y="80"/>
                  </a:lnTo>
                  <a:lnTo>
                    <a:pt x="703" y="72"/>
                  </a:lnTo>
                  <a:lnTo>
                    <a:pt x="651" y="63"/>
                  </a:lnTo>
                  <a:lnTo>
                    <a:pt x="595" y="54"/>
                  </a:lnTo>
                  <a:lnTo>
                    <a:pt x="536" y="43"/>
                  </a:lnTo>
                  <a:lnTo>
                    <a:pt x="473" y="34"/>
                  </a:lnTo>
                  <a:lnTo>
                    <a:pt x="411" y="25"/>
                  </a:lnTo>
                  <a:lnTo>
                    <a:pt x="348" y="15"/>
                  </a:lnTo>
                  <a:lnTo>
                    <a:pt x="284" y="9"/>
                  </a:lnTo>
                  <a:lnTo>
                    <a:pt x="224" y="4"/>
                  </a:lnTo>
                  <a:lnTo>
                    <a:pt x="167" y="1"/>
                  </a:lnTo>
                  <a:lnTo>
                    <a:pt x="115" y="0"/>
                  </a:lnTo>
                  <a:lnTo>
                    <a:pt x="66" y="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41"/>
            <p:cNvSpPr>
              <a:spLocks/>
            </p:cNvSpPr>
            <p:nvPr/>
          </p:nvSpPr>
          <p:spPr bwMode="auto">
            <a:xfrm>
              <a:off x="2981" y="3127"/>
              <a:ext cx="768" cy="780"/>
            </a:xfrm>
            <a:custGeom>
              <a:avLst/>
              <a:gdLst/>
              <a:ahLst/>
              <a:cxnLst>
                <a:cxn ang="0">
                  <a:pos x="259" y="50"/>
                </a:cxn>
                <a:cxn ang="0">
                  <a:pos x="274" y="44"/>
                </a:cxn>
                <a:cxn ang="0">
                  <a:pos x="289" y="38"/>
                </a:cxn>
                <a:cxn ang="0">
                  <a:pos x="307" y="34"/>
                </a:cxn>
                <a:cxn ang="0">
                  <a:pos x="346" y="30"/>
                </a:cxn>
                <a:cxn ang="0">
                  <a:pos x="413" y="34"/>
                </a:cxn>
                <a:cxn ang="0">
                  <a:pos x="484" y="46"/>
                </a:cxn>
                <a:cxn ang="0">
                  <a:pos x="555" y="63"/>
                </a:cxn>
                <a:cxn ang="0">
                  <a:pos x="621" y="82"/>
                </a:cxn>
                <a:cxn ang="0">
                  <a:pos x="678" y="102"/>
                </a:cxn>
                <a:cxn ang="0">
                  <a:pos x="720" y="116"/>
                </a:cxn>
                <a:cxn ang="0">
                  <a:pos x="743" y="125"/>
                </a:cxn>
                <a:cxn ang="0">
                  <a:pos x="713" y="329"/>
                </a:cxn>
                <a:cxn ang="0">
                  <a:pos x="712" y="507"/>
                </a:cxn>
                <a:cxn ang="0">
                  <a:pos x="709" y="780"/>
                </a:cxn>
                <a:cxn ang="0">
                  <a:pos x="759" y="626"/>
                </a:cxn>
                <a:cxn ang="0">
                  <a:pos x="763" y="307"/>
                </a:cxn>
                <a:cxn ang="0">
                  <a:pos x="768" y="171"/>
                </a:cxn>
                <a:cxn ang="0">
                  <a:pos x="760" y="79"/>
                </a:cxn>
                <a:cxn ang="0">
                  <a:pos x="746" y="71"/>
                </a:cxn>
                <a:cxn ang="0">
                  <a:pos x="717" y="57"/>
                </a:cxn>
                <a:cxn ang="0">
                  <a:pos x="671" y="40"/>
                </a:cxn>
                <a:cxn ang="0">
                  <a:pos x="605" y="23"/>
                </a:cxn>
                <a:cxn ang="0">
                  <a:pos x="518" y="8"/>
                </a:cxn>
                <a:cxn ang="0">
                  <a:pos x="407" y="2"/>
                </a:cxn>
                <a:cxn ang="0">
                  <a:pos x="271" y="2"/>
                </a:cxn>
                <a:cxn ang="0">
                  <a:pos x="185" y="33"/>
                </a:cxn>
                <a:cxn ang="0">
                  <a:pos x="145" y="211"/>
                </a:cxn>
                <a:cxn ang="0">
                  <a:pos x="84" y="467"/>
                </a:cxn>
                <a:cxn ang="0">
                  <a:pos x="24" y="703"/>
                </a:cxn>
                <a:cxn ang="0">
                  <a:pos x="66" y="780"/>
                </a:cxn>
                <a:cxn ang="0">
                  <a:pos x="116" y="587"/>
                </a:cxn>
                <a:cxn ang="0">
                  <a:pos x="178" y="346"/>
                </a:cxn>
                <a:cxn ang="0">
                  <a:pos x="230" y="141"/>
                </a:cxn>
                <a:cxn ang="0">
                  <a:pos x="253" y="54"/>
                </a:cxn>
              </a:cxnLst>
              <a:rect l="0" t="0" r="r" b="b"/>
              <a:pathLst>
                <a:path w="768" h="780">
                  <a:moveTo>
                    <a:pt x="253" y="54"/>
                  </a:moveTo>
                  <a:lnTo>
                    <a:pt x="259" y="50"/>
                  </a:lnTo>
                  <a:lnTo>
                    <a:pt x="266" y="48"/>
                  </a:lnTo>
                  <a:lnTo>
                    <a:pt x="274" y="44"/>
                  </a:lnTo>
                  <a:lnTo>
                    <a:pt x="282" y="41"/>
                  </a:lnTo>
                  <a:lnTo>
                    <a:pt x="289" y="38"/>
                  </a:lnTo>
                  <a:lnTo>
                    <a:pt x="297" y="37"/>
                  </a:lnTo>
                  <a:lnTo>
                    <a:pt x="307" y="34"/>
                  </a:lnTo>
                  <a:lnTo>
                    <a:pt x="316" y="33"/>
                  </a:lnTo>
                  <a:lnTo>
                    <a:pt x="346" y="30"/>
                  </a:lnTo>
                  <a:lnTo>
                    <a:pt x="379" y="32"/>
                  </a:lnTo>
                  <a:lnTo>
                    <a:pt x="413" y="34"/>
                  </a:lnTo>
                  <a:lnTo>
                    <a:pt x="447" y="40"/>
                  </a:lnTo>
                  <a:lnTo>
                    <a:pt x="484" y="46"/>
                  </a:lnTo>
                  <a:lnTo>
                    <a:pt x="520" y="54"/>
                  </a:lnTo>
                  <a:lnTo>
                    <a:pt x="555" y="63"/>
                  </a:lnTo>
                  <a:lnTo>
                    <a:pt x="588" y="73"/>
                  </a:lnTo>
                  <a:lnTo>
                    <a:pt x="621" y="82"/>
                  </a:lnTo>
                  <a:lnTo>
                    <a:pt x="650" y="92"/>
                  </a:lnTo>
                  <a:lnTo>
                    <a:pt x="678" y="102"/>
                  </a:lnTo>
                  <a:lnTo>
                    <a:pt x="700" y="109"/>
                  </a:lnTo>
                  <a:lnTo>
                    <a:pt x="720" y="116"/>
                  </a:lnTo>
                  <a:lnTo>
                    <a:pt x="734" y="121"/>
                  </a:lnTo>
                  <a:lnTo>
                    <a:pt x="743" y="125"/>
                  </a:lnTo>
                  <a:lnTo>
                    <a:pt x="746" y="127"/>
                  </a:lnTo>
                  <a:lnTo>
                    <a:pt x="713" y="329"/>
                  </a:lnTo>
                  <a:lnTo>
                    <a:pt x="713" y="382"/>
                  </a:lnTo>
                  <a:lnTo>
                    <a:pt x="712" y="507"/>
                  </a:lnTo>
                  <a:lnTo>
                    <a:pt x="710" y="657"/>
                  </a:lnTo>
                  <a:lnTo>
                    <a:pt x="709" y="780"/>
                  </a:lnTo>
                  <a:lnTo>
                    <a:pt x="759" y="780"/>
                  </a:lnTo>
                  <a:lnTo>
                    <a:pt x="759" y="626"/>
                  </a:lnTo>
                  <a:lnTo>
                    <a:pt x="762" y="450"/>
                  </a:lnTo>
                  <a:lnTo>
                    <a:pt x="763" y="307"/>
                  </a:lnTo>
                  <a:lnTo>
                    <a:pt x="763" y="248"/>
                  </a:lnTo>
                  <a:lnTo>
                    <a:pt x="768" y="171"/>
                  </a:lnTo>
                  <a:lnTo>
                    <a:pt x="762" y="80"/>
                  </a:lnTo>
                  <a:lnTo>
                    <a:pt x="760" y="79"/>
                  </a:lnTo>
                  <a:lnTo>
                    <a:pt x="755" y="77"/>
                  </a:lnTo>
                  <a:lnTo>
                    <a:pt x="746" y="71"/>
                  </a:lnTo>
                  <a:lnTo>
                    <a:pt x="734" y="65"/>
                  </a:lnTo>
                  <a:lnTo>
                    <a:pt x="717" y="57"/>
                  </a:lnTo>
                  <a:lnTo>
                    <a:pt x="697" y="48"/>
                  </a:lnTo>
                  <a:lnTo>
                    <a:pt x="671" y="40"/>
                  </a:lnTo>
                  <a:lnTo>
                    <a:pt x="641" y="30"/>
                  </a:lnTo>
                  <a:lnTo>
                    <a:pt x="605" y="23"/>
                  </a:lnTo>
                  <a:lnTo>
                    <a:pt x="564" y="15"/>
                  </a:lnTo>
                  <a:lnTo>
                    <a:pt x="518" y="8"/>
                  </a:lnTo>
                  <a:lnTo>
                    <a:pt x="466" y="4"/>
                  </a:lnTo>
                  <a:lnTo>
                    <a:pt x="407" y="2"/>
                  </a:lnTo>
                  <a:lnTo>
                    <a:pt x="342" y="0"/>
                  </a:lnTo>
                  <a:lnTo>
                    <a:pt x="271" y="2"/>
                  </a:lnTo>
                  <a:lnTo>
                    <a:pt x="192" y="7"/>
                  </a:lnTo>
                  <a:lnTo>
                    <a:pt x="185" y="33"/>
                  </a:lnTo>
                  <a:lnTo>
                    <a:pt x="170" y="105"/>
                  </a:lnTo>
                  <a:lnTo>
                    <a:pt x="145" y="211"/>
                  </a:lnTo>
                  <a:lnTo>
                    <a:pt x="116" y="334"/>
                  </a:lnTo>
                  <a:lnTo>
                    <a:pt x="84" y="467"/>
                  </a:lnTo>
                  <a:lnTo>
                    <a:pt x="53" y="594"/>
                  </a:lnTo>
                  <a:lnTo>
                    <a:pt x="24" y="703"/>
                  </a:lnTo>
                  <a:lnTo>
                    <a:pt x="0" y="780"/>
                  </a:lnTo>
                  <a:lnTo>
                    <a:pt x="66" y="780"/>
                  </a:lnTo>
                  <a:lnTo>
                    <a:pt x="88" y="695"/>
                  </a:lnTo>
                  <a:lnTo>
                    <a:pt x="116" y="587"/>
                  </a:lnTo>
                  <a:lnTo>
                    <a:pt x="146" y="469"/>
                  </a:lnTo>
                  <a:lnTo>
                    <a:pt x="178" y="346"/>
                  </a:lnTo>
                  <a:lnTo>
                    <a:pt x="207" y="234"/>
                  </a:lnTo>
                  <a:lnTo>
                    <a:pt x="230" y="141"/>
                  </a:lnTo>
                  <a:lnTo>
                    <a:pt x="246" y="78"/>
                  </a:lnTo>
                  <a:lnTo>
                    <a:pt x="253" y="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42"/>
            <p:cNvSpPr>
              <a:spLocks/>
            </p:cNvSpPr>
            <p:nvPr/>
          </p:nvSpPr>
          <p:spPr bwMode="auto">
            <a:xfrm>
              <a:off x="3245" y="3157"/>
              <a:ext cx="482" cy="750"/>
            </a:xfrm>
            <a:custGeom>
              <a:avLst/>
              <a:gdLst/>
              <a:ahLst/>
              <a:cxnLst>
                <a:cxn ang="0">
                  <a:pos x="482" y="97"/>
                </a:cxn>
                <a:cxn ang="0">
                  <a:pos x="479" y="95"/>
                </a:cxn>
                <a:cxn ang="0">
                  <a:pos x="470" y="91"/>
                </a:cxn>
                <a:cxn ang="0">
                  <a:pos x="456" y="86"/>
                </a:cxn>
                <a:cxn ang="0">
                  <a:pos x="436" y="79"/>
                </a:cxn>
                <a:cxn ang="0">
                  <a:pos x="414" y="72"/>
                </a:cxn>
                <a:cxn ang="0">
                  <a:pos x="386" y="62"/>
                </a:cxn>
                <a:cxn ang="0">
                  <a:pos x="357" y="52"/>
                </a:cxn>
                <a:cxn ang="0">
                  <a:pos x="324" y="43"/>
                </a:cxn>
                <a:cxn ang="0">
                  <a:pos x="291" y="33"/>
                </a:cxn>
                <a:cxn ang="0">
                  <a:pos x="256" y="24"/>
                </a:cxn>
                <a:cxn ang="0">
                  <a:pos x="220" y="16"/>
                </a:cxn>
                <a:cxn ang="0">
                  <a:pos x="183" y="10"/>
                </a:cxn>
                <a:cxn ang="0">
                  <a:pos x="149" y="4"/>
                </a:cxn>
                <a:cxn ang="0">
                  <a:pos x="115" y="2"/>
                </a:cxn>
                <a:cxn ang="0">
                  <a:pos x="82" y="0"/>
                </a:cxn>
                <a:cxn ang="0">
                  <a:pos x="52" y="3"/>
                </a:cxn>
                <a:cxn ang="0">
                  <a:pos x="48" y="57"/>
                </a:cxn>
                <a:cxn ang="0">
                  <a:pos x="43" y="137"/>
                </a:cxn>
                <a:cxn ang="0">
                  <a:pos x="36" y="237"/>
                </a:cxn>
                <a:cxn ang="0">
                  <a:pos x="29" y="348"/>
                </a:cxn>
                <a:cxn ang="0">
                  <a:pos x="23" y="462"/>
                </a:cxn>
                <a:cxn ang="0">
                  <a:pos x="15" y="571"/>
                </a:cxn>
                <a:cxn ang="0">
                  <a:pos x="8" y="670"/>
                </a:cxn>
                <a:cxn ang="0">
                  <a:pos x="0" y="750"/>
                </a:cxn>
                <a:cxn ang="0">
                  <a:pos x="445" y="750"/>
                </a:cxn>
                <a:cxn ang="0">
                  <a:pos x="446" y="627"/>
                </a:cxn>
                <a:cxn ang="0">
                  <a:pos x="448" y="477"/>
                </a:cxn>
                <a:cxn ang="0">
                  <a:pos x="449" y="352"/>
                </a:cxn>
                <a:cxn ang="0">
                  <a:pos x="449" y="299"/>
                </a:cxn>
                <a:cxn ang="0">
                  <a:pos x="482" y="97"/>
                </a:cxn>
              </a:cxnLst>
              <a:rect l="0" t="0" r="r" b="b"/>
              <a:pathLst>
                <a:path w="482" h="750">
                  <a:moveTo>
                    <a:pt x="482" y="97"/>
                  </a:moveTo>
                  <a:lnTo>
                    <a:pt x="479" y="95"/>
                  </a:lnTo>
                  <a:lnTo>
                    <a:pt x="470" y="91"/>
                  </a:lnTo>
                  <a:lnTo>
                    <a:pt x="456" y="86"/>
                  </a:lnTo>
                  <a:lnTo>
                    <a:pt x="436" y="79"/>
                  </a:lnTo>
                  <a:lnTo>
                    <a:pt x="414" y="72"/>
                  </a:lnTo>
                  <a:lnTo>
                    <a:pt x="386" y="62"/>
                  </a:lnTo>
                  <a:lnTo>
                    <a:pt x="357" y="52"/>
                  </a:lnTo>
                  <a:lnTo>
                    <a:pt x="324" y="43"/>
                  </a:lnTo>
                  <a:lnTo>
                    <a:pt x="291" y="33"/>
                  </a:lnTo>
                  <a:lnTo>
                    <a:pt x="256" y="24"/>
                  </a:lnTo>
                  <a:lnTo>
                    <a:pt x="220" y="16"/>
                  </a:lnTo>
                  <a:lnTo>
                    <a:pt x="183" y="10"/>
                  </a:lnTo>
                  <a:lnTo>
                    <a:pt x="149" y="4"/>
                  </a:lnTo>
                  <a:lnTo>
                    <a:pt x="115" y="2"/>
                  </a:lnTo>
                  <a:lnTo>
                    <a:pt x="82" y="0"/>
                  </a:lnTo>
                  <a:lnTo>
                    <a:pt x="52" y="3"/>
                  </a:lnTo>
                  <a:lnTo>
                    <a:pt x="48" y="57"/>
                  </a:lnTo>
                  <a:lnTo>
                    <a:pt x="43" y="137"/>
                  </a:lnTo>
                  <a:lnTo>
                    <a:pt x="36" y="237"/>
                  </a:lnTo>
                  <a:lnTo>
                    <a:pt x="29" y="348"/>
                  </a:lnTo>
                  <a:lnTo>
                    <a:pt x="23" y="462"/>
                  </a:lnTo>
                  <a:lnTo>
                    <a:pt x="15" y="571"/>
                  </a:lnTo>
                  <a:lnTo>
                    <a:pt x="8" y="670"/>
                  </a:lnTo>
                  <a:lnTo>
                    <a:pt x="0" y="750"/>
                  </a:lnTo>
                  <a:lnTo>
                    <a:pt x="445" y="750"/>
                  </a:lnTo>
                  <a:lnTo>
                    <a:pt x="446" y="627"/>
                  </a:lnTo>
                  <a:lnTo>
                    <a:pt x="448" y="477"/>
                  </a:lnTo>
                  <a:lnTo>
                    <a:pt x="449" y="352"/>
                  </a:lnTo>
                  <a:lnTo>
                    <a:pt x="449" y="299"/>
                  </a:lnTo>
                  <a:lnTo>
                    <a:pt x="482" y="97"/>
                  </a:lnTo>
                  <a:close/>
                </a:path>
              </a:pathLst>
            </a:custGeom>
            <a:solidFill>
              <a:srgbClr val="FFAD9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43"/>
            <p:cNvSpPr>
              <a:spLocks/>
            </p:cNvSpPr>
            <p:nvPr/>
          </p:nvSpPr>
          <p:spPr bwMode="auto">
            <a:xfrm>
              <a:off x="3047" y="3160"/>
              <a:ext cx="250" cy="747"/>
            </a:xfrm>
            <a:custGeom>
              <a:avLst/>
              <a:gdLst/>
              <a:ahLst/>
              <a:cxnLst>
                <a:cxn ang="0">
                  <a:pos x="250" y="0"/>
                </a:cxn>
                <a:cxn ang="0">
                  <a:pos x="241" y="1"/>
                </a:cxn>
                <a:cxn ang="0">
                  <a:pos x="231" y="4"/>
                </a:cxn>
                <a:cxn ang="0">
                  <a:pos x="223" y="5"/>
                </a:cxn>
                <a:cxn ang="0">
                  <a:pos x="216" y="8"/>
                </a:cxn>
                <a:cxn ang="0">
                  <a:pos x="208" y="11"/>
                </a:cxn>
                <a:cxn ang="0">
                  <a:pos x="200" y="15"/>
                </a:cxn>
                <a:cxn ang="0">
                  <a:pos x="193" y="17"/>
                </a:cxn>
                <a:cxn ang="0">
                  <a:pos x="187" y="21"/>
                </a:cxn>
                <a:cxn ang="0">
                  <a:pos x="180" y="45"/>
                </a:cxn>
                <a:cxn ang="0">
                  <a:pos x="164" y="108"/>
                </a:cxn>
                <a:cxn ang="0">
                  <a:pos x="141" y="201"/>
                </a:cxn>
                <a:cxn ang="0">
                  <a:pos x="112" y="313"/>
                </a:cxn>
                <a:cxn ang="0">
                  <a:pos x="80" y="436"/>
                </a:cxn>
                <a:cxn ang="0">
                  <a:pos x="50" y="554"/>
                </a:cxn>
                <a:cxn ang="0">
                  <a:pos x="22" y="662"/>
                </a:cxn>
                <a:cxn ang="0">
                  <a:pos x="0" y="747"/>
                </a:cxn>
                <a:cxn ang="0">
                  <a:pos x="198" y="747"/>
                </a:cxn>
                <a:cxn ang="0">
                  <a:pos x="206" y="667"/>
                </a:cxn>
                <a:cxn ang="0">
                  <a:pos x="213" y="568"/>
                </a:cxn>
                <a:cxn ang="0">
                  <a:pos x="221" y="459"/>
                </a:cxn>
                <a:cxn ang="0">
                  <a:pos x="227" y="345"/>
                </a:cxn>
                <a:cxn ang="0">
                  <a:pos x="234" y="234"/>
                </a:cxn>
                <a:cxn ang="0">
                  <a:pos x="241" y="134"/>
                </a:cxn>
                <a:cxn ang="0">
                  <a:pos x="246" y="54"/>
                </a:cxn>
                <a:cxn ang="0">
                  <a:pos x="250" y="0"/>
                </a:cxn>
              </a:cxnLst>
              <a:rect l="0" t="0" r="r" b="b"/>
              <a:pathLst>
                <a:path w="250" h="747">
                  <a:moveTo>
                    <a:pt x="250" y="0"/>
                  </a:moveTo>
                  <a:lnTo>
                    <a:pt x="241" y="1"/>
                  </a:lnTo>
                  <a:lnTo>
                    <a:pt x="231" y="4"/>
                  </a:lnTo>
                  <a:lnTo>
                    <a:pt x="223" y="5"/>
                  </a:lnTo>
                  <a:lnTo>
                    <a:pt x="216" y="8"/>
                  </a:lnTo>
                  <a:lnTo>
                    <a:pt x="208" y="11"/>
                  </a:lnTo>
                  <a:lnTo>
                    <a:pt x="200" y="15"/>
                  </a:lnTo>
                  <a:lnTo>
                    <a:pt x="193" y="17"/>
                  </a:lnTo>
                  <a:lnTo>
                    <a:pt x="187" y="21"/>
                  </a:lnTo>
                  <a:lnTo>
                    <a:pt x="180" y="45"/>
                  </a:lnTo>
                  <a:lnTo>
                    <a:pt x="164" y="108"/>
                  </a:lnTo>
                  <a:lnTo>
                    <a:pt x="141" y="201"/>
                  </a:lnTo>
                  <a:lnTo>
                    <a:pt x="112" y="313"/>
                  </a:lnTo>
                  <a:lnTo>
                    <a:pt x="80" y="436"/>
                  </a:lnTo>
                  <a:lnTo>
                    <a:pt x="50" y="554"/>
                  </a:lnTo>
                  <a:lnTo>
                    <a:pt x="22" y="662"/>
                  </a:lnTo>
                  <a:lnTo>
                    <a:pt x="0" y="747"/>
                  </a:lnTo>
                  <a:lnTo>
                    <a:pt x="198" y="747"/>
                  </a:lnTo>
                  <a:lnTo>
                    <a:pt x="206" y="667"/>
                  </a:lnTo>
                  <a:lnTo>
                    <a:pt x="213" y="568"/>
                  </a:lnTo>
                  <a:lnTo>
                    <a:pt x="221" y="459"/>
                  </a:lnTo>
                  <a:lnTo>
                    <a:pt x="227" y="345"/>
                  </a:lnTo>
                  <a:lnTo>
                    <a:pt x="234" y="234"/>
                  </a:lnTo>
                  <a:lnTo>
                    <a:pt x="241" y="134"/>
                  </a:lnTo>
                  <a:lnTo>
                    <a:pt x="246" y="54"/>
                  </a:lnTo>
                  <a:lnTo>
                    <a:pt x="250" y="0"/>
                  </a:lnTo>
                  <a:close/>
                </a:path>
              </a:pathLst>
            </a:custGeom>
            <a:solidFill>
              <a:srgbClr val="BF6D5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44"/>
            <p:cNvSpPr>
              <a:spLocks/>
            </p:cNvSpPr>
            <p:nvPr/>
          </p:nvSpPr>
          <p:spPr bwMode="auto">
            <a:xfrm>
              <a:off x="2861" y="1855"/>
              <a:ext cx="391" cy="638"/>
            </a:xfrm>
            <a:custGeom>
              <a:avLst/>
              <a:gdLst/>
              <a:ahLst/>
              <a:cxnLst>
                <a:cxn ang="0">
                  <a:pos x="230" y="0"/>
                </a:cxn>
                <a:cxn ang="0">
                  <a:pos x="224" y="3"/>
                </a:cxn>
                <a:cxn ang="0">
                  <a:pos x="204" y="11"/>
                </a:cxn>
                <a:cxn ang="0">
                  <a:pos x="177" y="25"/>
                </a:cxn>
                <a:cxn ang="0">
                  <a:pos x="144" y="46"/>
                </a:cxn>
                <a:cxn ang="0">
                  <a:pos x="109" y="74"/>
                </a:cxn>
                <a:cxn ang="0">
                  <a:pos x="78" y="108"/>
                </a:cxn>
                <a:cxn ang="0">
                  <a:pos x="52" y="150"/>
                </a:cxn>
                <a:cxn ang="0">
                  <a:pos x="36" y="199"/>
                </a:cxn>
                <a:cxn ang="0">
                  <a:pos x="33" y="209"/>
                </a:cxn>
                <a:cxn ang="0">
                  <a:pos x="25" y="238"/>
                </a:cxn>
                <a:cxn ang="0">
                  <a:pos x="15" y="282"/>
                </a:cxn>
                <a:cxn ang="0">
                  <a:pos x="5" y="336"/>
                </a:cxn>
                <a:cxn ang="0">
                  <a:pos x="0" y="397"/>
                </a:cxn>
                <a:cxn ang="0">
                  <a:pos x="0" y="463"/>
                </a:cxn>
                <a:cxn ang="0">
                  <a:pos x="9" y="529"/>
                </a:cxn>
                <a:cxn ang="0">
                  <a:pos x="30" y="592"/>
                </a:cxn>
                <a:cxn ang="0">
                  <a:pos x="37" y="604"/>
                </a:cxn>
                <a:cxn ang="0">
                  <a:pos x="42" y="616"/>
                </a:cxn>
                <a:cxn ang="0">
                  <a:pos x="49" y="628"/>
                </a:cxn>
                <a:cxn ang="0">
                  <a:pos x="55" y="638"/>
                </a:cxn>
                <a:cxn ang="0">
                  <a:pos x="50" y="599"/>
                </a:cxn>
                <a:cxn ang="0">
                  <a:pos x="54" y="564"/>
                </a:cxn>
                <a:cxn ang="0">
                  <a:pos x="63" y="533"/>
                </a:cxn>
                <a:cxn ang="0">
                  <a:pos x="77" y="504"/>
                </a:cxn>
                <a:cxn ang="0">
                  <a:pos x="92" y="478"/>
                </a:cxn>
                <a:cxn ang="0">
                  <a:pos x="108" y="453"/>
                </a:cxn>
                <a:cxn ang="0">
                  <a:pos x="123" y="430"/>
                </a:cxn>
                <a:cxn ang="0">
                  <a:pos x="133" y="409"/>
                </a:cxn>
                <a:cxn ang="0">
                  <a:pos x="140" y="397"/>
                </a:cxn>
                <a:cxn ang="0">
                  <a:pos x="149" y="384"/>
                </a:cxn>
                <a:cxn ang="0">
                  <a:pos x="161" y="371"/>
                </a:cxn>
                <a:cxn ang="0">
                  <a:pos x="175" y="358"/>
                </a:cxn>
                <a:cxn ang="0">
                  <a:pos x="192" y="343"/>
                </a:cxn>
                <a:cxn ang="0">
                  <a:pos x="209" y="330"/>
                </a:cxn>
                <a:cxn ang="0">
                  <a:pos x="228" y="316"/>
                </a:cxn>
                <a:cxn ang="0">
                  <a:pos x="248" y="300"/>
                </a:cxn>
                <a:cxn ang="0">
                  <a:pos x="266" y="286"/>
                </a:cxn>
                <a:cxn ang="0">
                  <a:pos x="286" y="270"/>
                </a:cxn>
                <a:cxn ang="0">
                  <a:pos x="304" y="253"/>
                </a:cxn>
                <a:cxn ang="0">
                  <a:pos x="323" y="237"/>
                </a:cxn>
                <a:cxn ang="0">
                  <a:pos x="338" y="220"/>
                </a:cxn>
                <a:cxn ang="0">
                  <a:pos x="354" y="201"/>
                </a:cxn>
                <a:cxn ang="0">
                  <a:pos x="366" y="184"/>
                </a:cxn>
                <a:cxn ang="0">
                  <a:pos x="377" y="166"/>
                </a:cxn>
                <a:cxn ang="0">
                  <a:pos x="387" y="138"/>
                </a:cxn>
                <a:cxn ang="0">
                  <a:pos x="391" y="111"/>
                </a:cxn>
                <a:cxn ang="0">
                  <a:pos x="390" y="86"/>
                </a:cxn>
                <a:cxn ang="0">
                  <a:pos x="384" y="63"/>
                </a:cxn>
                <a:cxn ang="0">
                  <a:pos x="375" y="51"/>
                </a:cxn>
                <a:cxn ang="0">
                  <a:pos x="363" y="41"/>
                </a:cxn>
                <a:cxn ang="0">
                  <a:pos x="349" y="30"/>
                </a:cxn>
                <a:cxn ang="0">
                  <a:pos x="332" y="21"/>
                </a:cxn>
                <a:cxn ang="0">
                  <a:pos x="312" y="13"/>
                </a:cxn>
                <a:cxn ang="0">
                  <a:pos x="288" y="7"/>
                </a:cxn>
                <a:cxn ang="0">
                  <a:pos x="262" y="3"/>
                </a:cxn>
                <a:cxn ang="0">
                  <a:pos x="230" y="0"/>
                </a:cxn>
              </a:cxnLst>
              <a:rect l="0" t="0" r="r" b="b"/>
              <a:pathLst>
                <a:path w="391" h="638">
                  <a:moveTo>
                    <a:pt x="230" y="0"/>
                  </a:moveTo>
                  <a:lnTo>
                    <a:pt x="224" y="3"/>
                  </a:lnTo>
                  <a:lnTo>
                    <a:pt x="204" y="11"/>
                  </a:lnTo>
                  <a:lnTo>
                    <a:pt x="177" y="25"/>
                  </a:lnTo>
                  <a:lnTo>
                    <a:pt x="144" y="46"/>
                  </a:lnTo>
                  <a:lnTo>
                    <a:pt x="109" y="74"/>
                  </a:lnTo>
                  <a:lnTo>
                    <a:pt x="78" y="108"/>
                  </a:lnTo>
                  <a:lnTo>
                    <a:pt x="52" y="150"/>
                  </a:lnTo>
                  <a:lnTo>
                    <a:pt x="36" y="199"/>
                  </a:lnTo>
                  <a:lnTo>
                    <a:pt x="33" y="209"/>
                  </a:lnTo>
                  <a:lnTo>
                    <a:pt x="25" y="238"/>
                  </a:lnTo>
                  <a:lnTo>
                    <a:pt x="15" y="282"/>
                  </a:lnTo>
                  <a:lnTo>
                    <a:pt x="5" y="336"/>
                  </a:lnTo>
                  <a:lnTo>
                    <a:pt x="0" y="397"/>
                  </a:lnTo>
                  <a:lnTo>
                    <a:pt x="0" y="463"/>
                  </a:lnTo>
                  <a:lnTo>
                    <a:pt x="9" y="529"/>
                  </a:lnTo>
                  <a:lnTo>
                    <a:pt x="30" y="592"/>
                  </a:lnTo>
                  <a:lnTo>
                    <a:pt x="37" y="604"/>
                  </a:lnTo>
                  <a:lnTo>
                    <a:pt x="42" y="616"/>
                  </a:lnTo>
                  <a:lnTo>
                    <a:pt x="49" y="628"/>
                  </a:lnTo>
                  <a:lnTo>
                    <a:pt x="55" y="638"/>
                  </a:lnTo>
                  <a:lnTo>
                    <a:pt x="50" y="599"/>
                  </a:lnTo>
                  <a:lnTo>
                    <a:pt x="54" y="564"/>
                  </a:lnTo>
                  <a:lnTo>
                    <a:pt x="63" y="533"/>
                  </a:lnTo>
                  <a:lnTo>
                    <a:pt x="77" y="504"/>
                  </a:lnTo>
                  <a:lnTo>
                    <a:pt x="92" y="478"/>
                  </a:lnTo>
                  <a:lnTo>
                    <a:pt x="108" y="453"/>
                  </a:lnTo>
                  <a:lnTo>
                    <a:pt x="123" y="430"/>
                  </a:lnTo>
                  <a:lnTo>
                    <a:pt x="133" y="409"/>
                  </a:lnTo>
                  <a:lnTo>
                    <a:pt x="140" y="397"/>
                  </a:lnTo>
                  <a:lnTo>
                    <a:pt x="149" y="384"/>
                  </a:lnTo>
                  <a:lnTo>
                    <a:pt x="161" y="371"/>
                  </a:lnTo>
                  <a:lnTo>
                    <a:pt x="175" y="358"/>
                  </a:lnTo>
                  <a:lnTo>
                    <a:pt x="192" y="343"/>
                  </a:lnTo>
                  <a:lnTo>
                    <a:pt x="209" y="330"/>
                  </a:lnTo>
                  <a:lnTo>
                    <a:pt x="228" y="316"/>
                  </a:lnTo>
                  <a:lnTo>
                    <a:pt x="248" y="300"/>
                  </a:lnTo>
                  <a:lnTo>
                    <a:pt x="266" y="286"/>
                  </a:lnTo>
                  <a:lnTo>
                    <a:pt x="286" y="270"/>
                  </a:lnTo>
                  <a:lnTo>
                    <a:pt x="304" y="253"/>
                  </a:lnTo>
                  <a:lnTo>
                    <a:pt x="323" y="237"/>
                  </a:lnTo>
                  <a:lnTo>
                    <a:pt x="338" y="220"/>
                  </a:lnTo>
                  <a:lnTo>
                    <a:pt x="354" y="201"/>
                  </a:lnTo>
                  <a:lnTo>
                    <a:pt x="366" y="184"/>
                  </a:lnTo>
                  <a:lnTo>
                    <a:pt x="377" y="166"/>
                  </a:lnTo>
                  <a:lnTo>
                    <a:pt x="387" y="138"/>
                  </a:lnTo>
                  <a:lnTo>
                    <a:pt x="391" y="111"/>
                  </a:lnTo>
                  <a:lnTo>
                    <a:pt x="390" y="86"/>
                  </a:lnTo>
                  <a:lnTo>
                    <a:pt x="384" y="63"/>
                  </a:lnTo>
                  <a:lnTo>
                    <a:pt x="375" y="51"/>
                  </a:lnTo>
                  <a:lnTo>
                    <a:pt x="363" y="41"/>
                  </a:lnTo>
                  <a:lnTo>
                    <a:pt x="349" y="30"/>
                  </a:lnTo>
                  <a:lnTo>
                    <a:pt x="332" y="21"/>
                  </a:lnTo>
                  <a:lnTo>
                    <a:pt x="312" y="13"/>
                  </a:lnTo>
                  <a:lnTo>
                    <a:pt x="288" y="7"/>
                  </a:lnTo>
                  <a:lnTo>
                    <a:pt x="262" y="3"/>
                  </a:lnTo>
                  <a:lnTo>
                    <a:pt x="230" y="0"/>
                  </a:lnTo>
                  <a:close/>
                </a:path>
              </a:pathLst>
            </a:custGeom>
            <a:solidFill>
              <a:srgbClr val="99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45"/>
            <p:cNvSpPr>
              <a:spLocks/>
            </p:cNvSpPr>
            <p:nvPr/>
          </p:nvSpPr>
          <p:spPr bwMode="auto">
            <a:xfrm>
              <a:off x="2911" y="1918"/>
              <a:ext cx="1054" cy="883"/>
            </a:xfrm>
            <a:custGeom>
              <a:avLst/>
              <a:gdLst/>
              <a:ahLst/>
              <a:cxnLst>
                <a:cxn ang="0">
                  <a:pos x="316" y="121"/>
                </a:cxn>
                <a:cxn ang="0">
                  <a:pos x="288" y="157"/>
                </a:cxn>
                <a:cxn ang="0">
                  <a:pos x="254" y="190"/>
                </a:cxn>
                <a:cxn ang="0">
                  <a:pos x="216" y="223"/>
                </a:cxn>
                <a:cxn ang="0">
                  <a:pos x="178" y="253"/>
                </a:cxn>
                <a:cxn ang="0">
                  <a:pos x="142" y="280"/>
                </a:cxn>
                <a:cxn ang="0">
                  <a:pos x="111" y="308"/>
                </a:cxn>
                <a:cxn ang="0">
                  <a:pos x="90" y="334"/>
                </a:cxn>
                <a:cxn ang="0">
                  <a:pos x="73" y="367"/>
                </a:cxn>
                <a:cxn ang="0">
                  <a:pos x="42" y="415"/>
                </a:cxn>
                <a:cxn ang="0">
                  <a:pos x="13" y="470"/>
                </a:cxn>
                <a:cxn ang="0">
                  <a:pos x="0" y="536"/>
                </a:cxn>
                <a:cxn ang="0">
                  <a:pos x="30" y="613"/>
                </a:cxn>
                <a:cxn ang="0">
                  <a:pos x="86" y="682"/>
                </a:cxn>
                <a:cxn ang="0">
                  <a:pos x="134" y="733"/>
                </a:cxn>
                <a:cxn ang="0">
                  <a:pos x="165" y="761"/>
                </a:cxn>
                <a:cxn ang="0">
                  <a:pos x="170" y="765"/>
                </a:cxn>
                <a:cxn ang="0">
                  <a:pos x="183" y="762"/>
                </a:cxn>
                <a:cxn ang="0">
                  <a:pos x="207" y="758"/>
                </a:cxn>
                <a:cxn ang="0">
                  <a:pos x="237" y="753"/>
                </a:cxn>
                <a:cxn ang="0">
                  <a:pos x="271" y="747"/>
                </a:cxn>
                <a:cxn ang="0">
                  <a:pos x="308" y="742"/>
                </a:cxn>
                <a:cxn ang="0">
                  <a:pos x="342" y="740"/>
                </a:cxn>
                <a:cxn ang="0">
                  <a:pos x="373" y="738"/>
                </a:cxn>
                <a:cxn ang="0">
                  <a:pos x="399" y="740"/>
                </a:cxn>
                <a:cxn ang="0">
                  <a:pos x="445" y="749"/>
                </a:cxn>
                <a:cxn ang="0">
                  <a:pos x="509" y="762"/>
                </a:cxn>
                <a:cxn ang="0">
                  <a:pos x="584" y="779"/>
                </a:cxn>
                <a:cxn ang="0">
                  <a:pos x="663" y="799"/>
                </a:cxn>
                <a:cxn ang="0">
                  <a:pos x="740" y="817"/>
                </a:cxn>
                <a:cxn ang="0">
                  <a:pos x="805" y="834"/>
                </a:cxn>
                <a:cxn ang="0">
                  <a:pos x="854" y="847"/>
                </a:cxn>
                <a:cxn ang="0">
                  <a:pos x="894" y="861"/>
                </a:cxn>
                <a:cxn ang="0">
                  <a:pos x="932" y="875"/>
                </a:cxn>
                <a:cxn ang="0">
                  <a:pos x="959" y="883"/>
                </a:cxn>
                <a:cxn ang="0">
                  <a:pos x="980" y="874"/>
                </a:cxn>
                <a:cxn ang="0">
                  <a:pos x="998" y="841"/>
                </a:cxn>
                <a:cxn ang="0">
                  <a:pos x="1016" y="780"/>
                </a:cxn>
                <a:cxn ang="0">
                  <a:pos x="1034" y="715"/>
                </a:cxn>
                <a:cxn ang="0">
                  <a:pos x="1046" y="669"/>
                </a:cxn>
                <a:cxn ang="0">
                  <a:pos x="1054" y="559"/>
                </a:cxn>
                <a:cxn ang="0">
                  <a:pos x="1046" y="562"/>
                </a:cxn>
                <a:cxn ang="0">
                  <a:pos x="1024" y="569"/>
                </a:cxn>
                <a:cxn ang="0">
                  <a:pos x="991" y="579"/>
                </a:cxn>
                <a:cxn ang="0">
                  <a:pos x="951" y="591"/>
                </a:cxn>
                <a:cxn ang="0">
                  <a:pos x="907" y="604"/>
                </a:cxn>
                <a:cxn ang="0">
                  <a:pos x="862" y="616"/>
                </a:cxn>
                <a:cxn ang="0">
                  <a:pos x="820" y="626"/>
                </a:cxn>
                <a:cxn ang="0">
                  <a:pos x="784" y="633"/>
                </a:cxn>
                <a:cxn ang="0">
                  <a:pos x="736" y="636"/>
                </a:cxn>
                <a:cxn ang="0">
                  <a:pos x="679" y="629"/>
                </a:cxn>
                <a:cxn ang="0">
                  <a:pos x="619" y="617"/>
                </a:cxn>
                <a:cxn ang="0">
                  <a:pos x="557" y="599"/>
                </a:cxn>
                <a:cxn ang="0">
                  <a:pos x="499" y="576"/>
                </a:cxn>
                <a:cxn ang="0">
                  <a:pos x="448" y="550"/>
                </a:cxn>
                <a:cxn ang="0">
                  <a:pos x="409" y="521"/>
                </a:cxn>
                <a:cxn ang="0">
                  <a:pos x="386" y="492"/>
                </a:cxn>
                <a:cxn ang="0">
                  <a:pos x="361" y="259"/>
                </a:cxn>
                <a:cxn ang="0">
                  <a:pos x="358" y="62"/>
                </a:cxn>
                <a:cxn ang="0">
                  <a:pos x="352" y="34"/>
                </a:cxn>
                <a:cxn ang="0">
                  <a:pos x="334" y="0"/>
                </a:cxn>
                <a:cxn ang="0">
                  <a:pos x="341" y="48"/>
                </a:cxn>
                <a:cxn ang="0">
                  <a:pos x="327" y="103"/>
                </a:cxn>
              </a:cxnLst>
              <a:rect l="0" t="0" r="r" b="b"/>
              <a:pathLst>
                <a:path w="1054" h="883">
                  <a:moveTo>
                    <a:pt x="327" y="103"/>
                  </a:moveTo>
                  <a:lnTo>
                    <a:pt x="316" y="121"/>
                  </a:lnTo>
                  <a:lnTo>
                    <a:pt x="304" y="138"/>
                  </a:lnTo>
                  <a:lnTo>
                    <a:pt x="288" y="157"/>
                  </a:lnTo>
                  <a:lnTo>
                    <a:pt x="273" y="174"/>
                  </a:lnTo>
                  <a:lnTo>
                    <a:pt x="254" y="190"/>
                  </a:lnTo>
                  <a:lnTo>
                    <a:pt x="236" y="207"/>
                  </a:lnTo>
                  <a:lnTo>
                    <a:pt x="216" y="223"/>
                  </a:lnTo>
                  <a:lnTo>
                    <a:pt x="198" y="237"/>
                  </a:lnTo>
                  <a:lnTo>
                    <a:pt x="178" y="253"/>
                  </a:lnTo>
                  <a:lnTo>
                    <a:pt x="159" y="267"/>
                  </a:lnTo>
                  <a:lnTo>
                    <a:pt x="142" y="280"/>
                  </a:lnTo>
                  <a:lnTo>
                    <a:pt x="125" y="295"/>
                  </a:lnTo>
                  <a:lnTo>
                    <a:pt x="111" y="308"/>
                  </a:lnTo>
                  <a:lnTo>
                    <a:pt x="99" y="321"/>
                  </a:lnTo>
                  <a:lnTo>
                    <a:pt x="90" y="334"/>
                  </a:lnTo>
                  <a:lnTo>
                    <a:pt x="83" y="346"/>
                  </a:lnTo>
                  <a:lnTo>
                    <a:pt x="73" y="367"/>
                  </a:lnTo>
                  <a:lnTo>
                    <a:pt x="58" y="390"/>
                  </a:lnTo>
                  <a:lnTo>
                    <a:pt x="42" y="415"/>
                  </a:lnTo>
                  <a:lnTo>
                    <a:pt x="27" y="441"/>
                  </a:lnTo>
                  <a:lnTo>
                    <a:pt x="13" y="470"/>
                  </a:lnTo>
                  <a:lnTo>
                    <a:pt x="4" y="501"/>
                  </a:lnTo>
                  <a:lnTo>
                    <a:pt x="0" y="536"/>
                  </a:lnTo>
                  <a:lnTo>
                    <a:pt x="5" y="575"/>
                  </a:lnTo>
                  <a:lnTo>
                    <a:pt x="30" y="613"/>
                  </a:lnTo>
                  <a:lnTo>
                    <a:pt x="58" y="650"/>
                  </a:lnTo>
                  <a:lnTo>
                    <a:pt x="86" y="682"/>
                  </a:lnTo>
                  <a:lnTo>
                    <a:pt x="111" y="709"/>
                  </a:lnTo>
                  <a:lnTo>
                    <a:pt x="134" y="733"/>
                  </a:lnTo>
                  <a:lnTo>
                    <a:pt x="153" y="750"/>
                  </a:lnTo>
                  <a:lnTo>
                    <a:pt x="165" y="761"/>
                  </a:lnTo>
                  <a:lnTo>
                    <a:pt x="169" y="765"/>
                  </a:lnTo>
                  <a:lnTo>
                    <a:pt x="170" y="765"/>
                  </a:lnTo>
                  <a:lnTo>
                    <a:pt x="175" y="763"/>
                  </a:lnTo>
                  <a:lnTo>
                    <a:pt x="183" y="762"/>
                  </a:lnTo>
                  <a:lnTo>
                    <a:pt x="194" y="759"/>
                  </a:lnTo>
                  <a:lnTo>
                    <a:pt x="207" y="758"/>
                  </a:lnTo>
                  <a:lnTo>
                    <a:pt x="221" y="755"/>
                  </a:lnTo>
                  <a:lnTo>
                    <a:pt x="237" y="753"/>
                  </a:lnTo>
                  <a:lnTo>
                    <a:pt x="254" y="750"/>
                  </a:lnTo>
                  <a:lnTo>
                    <a:pt x="271" y="747"/>
                  </a:lnTo>
                  <a:lnTo>
                    <a:pt x="290" y="745"/>
                  </a:lnTo>
                  <a:lnTo>
                    <a:pt x="308" y="742"/>
                  </a:lnTo>
                  <a:lnTo>
                    <a:pt x="325" y="741"/>
                  </a:lnTo>
                  <a:lnTo>
                    <a:pt x="342" y="740"/>
                  </a:lnTo>
                  <a:lnTo>
                    <a:pt x="358" y="738"/>
                  </a:lnTo>
                  <a:lnTo>
                    <a:pt x="373" y="738"/>
                  </a:lnTo>
                  <a:lnTo>
                    <a:pt x="384" y="738"/>
                  </a:lnTo>
                  <a:lnTo>
                    <a:pt x="399" y="740"/>
                  </a:lnTo>
                  <a:lnTo>
                    <a:pt x="420" y="744"/>
                  </a:lnTo>
                  <a:lnTo>
                    <a:pt x="445" y="749"/>
                  </a:lnTo>
                  <a:lnTo>
                    <a:pt x="475" y="755"/>
                  </a:lnTo>
                  <a:lnTo>
                    <a:pt x="509" y="762"/>
                  </a:lnTo>
                  <a:lnTo>
                    <a:pt x="546" y="771"/>
                  </a:lnTo>
                  <a:lnTo>
                    <a:pt x="584" y="779"/>
                  </a:lnTo>
                  <a:lnTo>
                    <a:pt x="624" y="790"/>
                  </a:lnTo>
                  <a:lnTo>
                    <a:pt x="663" y="799"/>
                  </a:lnTo>
                  <a:lnTo>
                    <a:pt x="703" y="808"/>
                  </a:lnTo>
                  <a:lnTo>
                    <a:pt x="740" y="817"/>
                  </a:lnTo>
                  <a:lnTo>
                    <a:pt x="774" y="826"/>
                  </a:lnTo>
                  <a:lnTo>
                    <a:pt x="805" y="834"/>
                  </a:lnTo>
                  <a:lnTo>
                    <a:pt x="832" y="842"/>
                  </a:lnTo>
                  <a:lnTo>
                    <a:pt x="854" y="847"/>
                  </a:lnTo>
                  <a:lnTo>
                    <a:pt x="870" y="853"/>
                  </a:lnTo>
                  <a:lnTo>
                    <a:pt x="894" y="861"/>
                  </a:lnTo>
                  <a:lnTo>
                    <a:pt x="913" y="868"/>
                  </a:lnTo>
                  <a:lnTo>
                    <a:pt x="932" y="875"/>
                  </a:lnTo>
                  <a:lnTo>
                    <a:pt x="948" y="880"/>
                  </a:lnTo>
                  <a:lnTo>
                    <a:pt x="959" y="883"/>
                  </a:lnTo>
                  <a:lnTo>
                    <a:pt x="971" y="880"/>
                  </a:lnTo>
                  <a:lnTo>
                    <a:pt x="980" y="874"/>
                  </a:lnTo>
                  <a:lnTo>
                    <a:pt x="988" y="862"/>
                  </a:lnTo>
                  <a:lnTo>
                    <a:pt x="998" y="841"/>
                  </a:lnTo>
                  <a:lnTo>
                    <a:pt x="1007" y="813"/>
                  </a:lnTo>
                  <a:lnTo>
                    <a:pt x="1016" y="780"/>
                  </a:lnTo>
                  <a:lnTo>
                    <a:pt x="1026" y="746"/>
                  </a:lnTo>
                  <a:lnTo>
                    <a:pt x="1034" y="715"/>
                  </a:lnTo>
                  <a:lnTo>
                    <a:pt x="1041" y="687"/>
                  </a:lnTo>
                  <a:lnTo>
                    <a:pt x="1046" y="669"/>
                  </a:lnTo>
                  <a:lnTo>
                    <a:pt x="1048" y="662"/>
                  </a:lnTo>
                  <a:lnTo>
                    <a:pt x="1054" y="559"/>
                  </a:lnTo>
                  <a:lnTo>
                    <a:pt x="1051" y="561"/>
                  </a:lnTo>
                  <a:lnTo>
                    <a:pt x="1046" y="562"/>
                  </a:lnTo>
                  <a:lnTo>
                    <a:pt x="1037" y="565"/>
                  </a:lnTo>
                  <a:lnTo>
                    <a:pt x="1024" y="569"/>
                  </a:lnTo>
                  <a:lnTo>
                    <a:pt x="1008" y="574"/>
                  </a:lnTo>
                  <a:lnTo>
                    <a:pt x="991" y="579"/>
                  </a:lnTo>
                  <a:lnTo>
                    <a:pt x="971" y="586"/>
                  </a:lnTo>
                  <a:lnTo>
                    <a:pt x="951" y="591"/>
                  </a:lnTo>
                  <a:lnTo>
                    <a:pt x="929" y="597"/>
                  </a:lnTo>
                  <a:lnTo>
                    <a:pt x="907" y="604"/>
                  </a:lnTo>
                  <a:lnTo>
                    <a:pt x="884" y="611"/>
                  </a:lnTo>
                  <a:lnTo>
                    <a:pt x="862" y="616"/>
                  </a:lnTo>
                  <a:lnTo>
                    <a:pt x="841" y="621"/>
                  </a:lnTo>
                  <a:lnTo>
                    <a:pt x="820" y="626"/>
                  </a:lnTo>
                  <a:lnTo>
                    <a:pt x="801" y="630"/>
                  </a:lnTo>
                  <a:lnTo>
                    <a:pt x="784" y="633"/>
                  </a:lnTo>
                  <a:lnTo>
                    <a:pt x="762" y="636"/>
                  </a:lnTo>
                  <a:lnTo>
                    <a:pt x="736" y="636"/>
                  </a:lnTo>
                  <a:lnTo>
                    <a:pt x="709" y="633"/>
                  </a:lnTo>
                  <a:lnTo>
                    <a:pt x="679" y="629"/>
                  </a:lnTo>
                  <a:lnTo>
                    <a:pt x="649" y="624"/>
                  </a:lnTo>
                  <a:lnTo>
                    <a:pt x="619" y="617"/>
                  </a:lnTo>
                  <a:lnTo>
                    <a:pt x="587" y="608"/>
                  </a:lnTo>
                  <a:lnTo>
                    <a:pt x="557" y="599"/>
                  </a:lnTo>
                  <a:lnTo>
                    <a:pt x="527" y="588"/>
                  </a:lnTo>
                  <a:lnTo>
                    <a:pt x="499" y="576"/>
                  </a:lnTo>
                  <a:lnTo>
                    <a:pt x="471" y="563"/>
                  </a:lnTo>
                  <a:lnTo>
                    <a:pt x="448" y="550"/>
                  </a:lnTo>
                  <a:lnTo>
                    <a:pt x="427" y="536"/>
                  </a:lnTo>
                  <a:lnTo>
                    <a:pt x="409" y="521"/>
                  </a:lnTo>
                  <a:lnTo>
                    <a:pt x="395" y="507"/>
                  </a:lnTo>
                  <a:lnTo>
                    <a:pt x="386" y="492"/>
                  </a:lnTo>
                  <a:lnTo>
                    <a:pt x="367" y="396"/>
                  </a:lnTo>
                  <a:lnTo>
                    <a:pt x="361" y="259"/>
                  </a:lnTo>
                  <a:lnTo>
                    <a:pt x="359" y="132"/>
                  </a:lnTo>
                  <a:lnTo>
                    <a:pt x="358" y="62"/>
                  </a:lnTo>
                  <a:lnTo>
                    <a:pt x="355" y="49"/>
                  </a:lnTo>
                  <a:lnTo>
                    <a:pt x="352" y="34"/>
                  </a:lnTo>
                  <a:lnTo>
                    <a:pt x="345" y="17"/>
                  </a:lnTo>
                  <a:lnTo>
                    <a:pt x="334" y="0"/>
                  </a:lnTo>
                  <a:lnTo>
                    <a:pt x="340" y="23"/>
                  </a:lnTo>
                  <a:lnTo>
                    <a:pt x="341" y="48"/>
                  </a:lnTo>
                  <a:lnTo>
                    <a:pt x="337" y="75"/>
                  </a:lnTo>
                  <a:lnTo>
                    <a:pt x="327" y="103"/>
                  </a:lnTo>
                  <a:close/>
                </a:path>
              </a:pathLst>
            </a:custGeom>
            <a:solidFill>
              <a:srgbClr val="D8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46"/>
            <p:cNvSpPr>
              <a:spLocks/>
            </p:cNvSpPr>
            <p:nvPr/>
          </p:nvSpPr>
          <p:spPr bwMode="auto">
            <a:xfrm>
              <a:off x="3080" y="1445"/>
              <a:ext cx="914" cy="982"/>
            </a:xfrm>
            <a:custGeom>
              <a:avLst/>
              <a:gdLst/>
              <a:ahLst/>
              <a:cxnLst>
                <a:cxn ang="0">
                  <a:pos x="621" y="910"/>
                </a:cxn>
                <a:cxn ang="0">
                  <a:pos x="510" y="830"/>
                </a:cxn>
                <a:cxn ang="0">
                  <a:pos x="443" y="722"/>
                </a:cxn>
                <a:cxn ang="0">
                  <a:pos x="409" y="613"/>
                </a:cxn>
                <a:cxn ang="0">
                  <a:pos x="405" y="528"/>
                </a:cxn>
                <a:cxn ang="0">
                  <a:pos x="421" y="485"/>
                </a:cxn>
                <a:cxn ang="0">
                  <a:pos x="435" y="410"/>
                </a:cxn>
                <a:cxn ang="0">
                  <a:pos x="408" y="488"/>
                </a:cxn>
                <a:cxn ang="0">
                  <a:pos x="384" y="531"/>
                </a:cxn>
                <a:cxn ang="0">
                  <a:pos x="390" y="500"/>
                </a:cxn>
                <a:cxn ang="0">
                  <a:pos x="413" y="368"/>
                </a:cxn>
                <a:cxn ang="0">
                  <a:pos x="409" y="234"/>
                </a:cxn>
                <a:cxn ang="0">
                  <a:pos x="377" y="115"/>
                </a:cxn>
                <a:cxn ang="0">
                  <a:pos x="315" y="31"/>
                </a:cxn>
                <a:cxn ang="0">
                  <a:pos x="222" y="0"/>
                </a:cxn>
                <a:cxn ang="0">
                  <a:pos x="129" y="31"/>
                </a:cxn>
                <a:cxn ang="0">
                  <a:pos x="65" y="109"/>
                </a:cxn>
                <a:cxn ang="0">
                  <a:pos x="26" y="204"/>
                </a:cxn>
                <a:cxn ang="0">
                  <a:pos x="6" y="289"/>
                </a:cxn>
                <a:cxn ang="0">
                  <a:pos x="0" y="338"/>
                </a:cxn>
                <a:cxn ang="0">
                  <a:pos x="30" y="338"/>
                </a:cxn>
                <a:cxn ang="0">
                  <a:pos x="88" y="350"/>
                </a:cxn>
                <a:cxn ang="0">
                  <a:pos x="118" y="359"/>
                </a:cxn>
                <a:cxn ang="0">
                  <a:pos x="123" y="282"/>
                </a:cxn>
                <a:cxn ang="0">
                  <a:pos x="81" y="196"/>
                </a:cxn>
                <a:cxn ang="0">
                  <a:pos x="93" y="146"/>
                </a:cxn>
                <a:cxn ang="0">
                  <a:pos x="101" y="175"/>
                </a:cxn>
                <a:cxn ang="0">
                  <a:pos x="135" y="247"/>
                </a:cxn>
                <a:cxn ang="0">
                  <a:pos x="172" y="268"/>
                </a:cxn>
                <a:cxn ang="0">
                  <a:pos x="168" y="180"/>
                </a:cxn>
                <a:cxn ang="0">
                  <a:pos x="193" y="110"/>
                </a:cxn>
                <a:cxn ang="0">
                  <a:pos x="214" y="93"/>
                </a:cxn>
                <a:cxn ang="0">
                  <a:pos x="197" y="226"/>
                </a:cxn>
                <a:cxn ang="0">
                  <a:pos x="219" y="339"/>
                </a:cxn>
                <a:cxn ang="0">
                  <a:pos x="230" y="380"/>
                </a:cxn>
                <a:cxn ang="0">
                  <a:pos x="250" y="526"/>
                </a:cxn>
                <a:cxn ang="0">
                  <a:pos x="263" y="702"/>
                </a:cxn>
                <a:cxn ang="0">
                  <a:pos x="273" y="792"/>
                </a:cxn>
                <a:cxn ang="0">
                  <a:pos x="351" y="874"/>
                </a:cxn>
                <a:cxn ang="0">
                  <a:pos x="448" y="931"/>
                </a:cxn>
                <a:cxn ang="0">
                  <a:pos x="540" y="960"/>
                </a:cxn>
                <a:cxn ang="0">
                  <a:pos x="623" y="976"/>
                </a:cxn>
                <a:cxn ang="0">
                  <a:pos x="693" y="981"/>
                </a:cxn>
                <a:cxn ang="0">
                  <a:pos x="743" y="982"/>
                </a:cxn>
                <a:cxn ang="0">
                  <a:pos x="768" y="981"/>
                </a:cxn>
                <a:cxn ang="0">
                  <a:pos x="810" y="970"/>
                </a:cxn>
                <a:cxn ang="0">
                  <a:pos x="865" y="952"/>
                </a:cxn>
                <a:cxn ang="0">
                  <a:pos x="914" y="930"/>
                </a:cxn>
                <a:cxn ang="0">
                  <a:pos x="801" y="948"/>
                </a:cxn>
                <a:cxn ang="0">
                  <a:pos x="732" y="939"/>
                </a:cxn>
              </a:cxnLst>
              <a:rect l="0" t="0" r="r" b="b"/>
              <a:pathLst>
                <a:path w="914" h="982">
                  <a:moveTo>
                    <a:pt x="719" y="934"/>
                  </a:moveTo>
                  <a:lnTo>
                    <a:pt x="667" y="926"/>
                  </a:lnTo>
                  <a:lnTo>
                    <a:pt x="621" y="910"/>
                  </a:lnTo>
                  <a:lnTo>
                    <a:pt x="579" y="888"/>
                  </a:lnTo>
                  <a:lnTo>
                    <a:pt x="542" y="861"/>
                  </a:lnTo>
                  <a:lnTo>
                    <a:pt x="510" y="830"/>
                  </a:lnTo>
                  <a:lnTo>
                    <a:pt x="484" y="796"/>
                  </a:lnTo>
                  <a:lnTo>
                    <a:pt x="461" y="760"/>
                  </a:lnTo>
                  <a:lnTo>
                    <a:pt x="443" y="722"/>
                  </a:lnTo>
                  <a:lnTo>
                    <a:pt x="427" y="685"/>
                  </a:lnTo>
                  <a:lnTo>
                    <a:pt x="417" y="648"/>
                  </a:lnTo>
                  <a:lnTo>
                    <a:pt x="409" y="613"/>
                  </a:lnTo>
                  <a:lnTo>
                    <a:pt x="405" y="581"/>
                  </a:lnTo>
                  <a:lnTo>
                    <a:pt x="404" y="552"/>
                  </a:lnTo>
                  <a:lnTo>
                    <a:pt x="405" y="528"/>
                  </a:lnTo>
                  <a:lnTo>
                    <a:pt x="409" y="511"/>
                  </a:lnTo>
                  <a:lnTo>
                    <a:pt x="414" y="500"/>
                  </a:lnTo>
                  <a:lnTo>
                    <a:pt x="421" y="485"/>
                  </a:lnTo>
                  <a:lnTo>
                    <a:pt x="427" y="464"/>
                  </a:lnTo>
                  <a:lnTo>
                    <a:pt x="431" y="439"/>
                  </a:lnTo>
                  <a:lnTo>
                    <a:pt x="435" y="410"/>
                  </a:lnTo>
                  <a:lnTo>
                    <a:pt x="427" y="439"/>
                  </a:lnTo>
                  <a:lnTo>
                    <a:pt x="417" y="465"/>
                  </a:lnTo>
                  <a:lnTo>
                    <a:pt x="408" y="488"/>
                  </a:lnTo>
                  <a:lnTo>
                    <a:pt x="398" y="506"/>
                  </a:lnTo>
                  <a:lnTo>
                    <a:pt x="390" y="521"/>
                  </a:lnTo>
                  <a:lnTo>
                    <a:pt x="384" y="531"/>
                  </a:lnTo>
                  <a:lnTo>
                    <a:pt x="379" y="538"/>
                  </a:lnTo>
                  <a:lnTo>
                    <a:pt x="377" y="540"/>
                  </a:lnTo>
                  <a:lnTo>
                    <a:pt x="390" y="500"/>
                  </a:lnTo>
                  <a:lnTo>
                    <a:pt x="400" y="457"/>
                  </a:lnTo>
                  <a:lnTo>
                    <a:pt x="408" y="413"/>
                  </a:lnTo>
                  <a:lnTo>
                    <a:pt x="413" y="368"/>
                  </a:lnTo>
                  <a:lnTo>
                    <a:pt x="414" y="322"/>
                  </a:lnTo>
                  <a:lnTo>
                    <a:pt x="413" y="277"/>
                  </a:lnTo>
                  <a:lnTo>
                    <a:pt x="409" y="234"/>
                  </a:lnTo>
                  <a:lnTo>
                    <a:pt x="401" y="190"/>
                  </a:lnTo>
                  <a:lnTo>
                    <a:pt x="390" y="151"/>
                  </a:lnTo>
                  <a:lnTo>
                    <a:pt x="377" y="115"/>
                  </a:lnTo>
                  <a:lnTo>
                    <a:pt x="360" y="83"/>
                  </a:lnTo>
                  <a:lnTo>
                    <a:pt x="339" y="54"/>
                  </a:lnTo>
                  <a:lnTo>
                    <a:pt x="315" y="31"/>
                  </a:lnTo>
                  <a:lnTo>
                    <a:pt x="288" y="14"/>
                  </a:lnTo>
                  <a:lnTo>
                    <a:pt x="258" y="4"/>
                  </a:lnTo>
                  <a:lnTo>
                    <a:pt x="222" y="0"/>
                  </a:lnTo>
                  <a:lnTo>
                    <a:pt x="186" y="4"/>
                  </a:lnTo>
                  <a:lnTo>
                    <a:pt x="156" y="14"/>
                  </a:lnTo>
                  <a:lnTo>
                    <a:pt x="129" y="31"/>
                  </a:lnTo>
                  <a:lnTo>
                    <a:pt x="104" y="54"/>
                  </a:lnTo>
                  <a:lnTo>
                    <a:pt x="83" y="80"/>
                  </a:lnTo>
                  <a:lnTo>
                    <a:pt x="65" y="109"/>
                  </a:lnTo>
                  <a:lnTo>
                    <a:pt x="50" y="139"/>
                  </a:lnTo>
                  <a:lnTo>
                    <a:pt x="36" y="171"/>
                  </a:lnTo>
                  <a:lnTo>
                    <a:pt x="26" y="204"/>
                  </a:lnTo>
                  <a:lnTo>
                    <a:pt x="18" y="234"/>
                  </a:lnTo>
                  <a:lnTo>
                    <a:pt x="11" y="263"/>
                  </a:lnTo>
                  <a:lnTo>
                    <a:pt x="6" y="289"/>
                  </a:lnTo>
                  <a:lnTo>
                    <a:pt x="4" y="310"/>
                  </a:lnTo>
                  <a:lnTo>
                    <a:pt x="1" y="327"/>
                  </a:lnTo>
                  <a:lnTo>
                    <a:pt x="0" y="338"/>
                  </a:lnTo>
                  <a:lnTo>
                    <a:pt x="0" y="342"/>
                  </a:lnTo>
                  <a:lnTo>
                    <a:pt x="13" y="338"/>
                  </a:lnTo>
                  <a:lnTo>
                    <a:pt x="30" y="338"/>
                  </a:lnTo>
                  <a:lnTo>
                    <a:pt x="48" y="340"/>
                  </a:lnTo>
                  <a:lnTo>
                    <a:pt x="69" y="344"/>
                  </a:lnTo>
                  <a:lnTo>
                    <a:pt x="88" y="350"/>
                  </a:lnTo>
                  <a:lnTo>
                    <a:pt x="104" y="354"/>
                  </a:lnTo>
                  <a:lnTo>
                    <a:pt x="114" y="357"/>
                  </a:lnTo>
                  <a:lnTo>
                    <a:pt x="118" y="359"/>
                  </a:lnTo>
                  <a:lnTo>
                    <a:pt x="121" y="317"/>
                  </a:lnTo>
                  <a:lnTo>
                    <a:pt x="55" y="277"/>
                  </a:lnTo>
                  <a:lnTo>
                    <a:pt x="123" y="282"/>
                  </a:lnTo>
                  <a:lnTo>
                    <a:pt x="100" y="250"/>
                  </a:lnTo>
                  <a:lnTo>
                    <a:pt x="86" y="221"/>
                  </a:lnTo>
                  <a:lnTo>
                    <a:pt x="81" y="196"/>
                  </a:lnTo>
                  <a:lnTo>
                    <a:pt x="83" y="175"/>
                  </a:lnTo>
                  <a:lnTo>
                    <a:pt x="88" y="157"/>
                  </a:lnTo>
                  <a:lnTo>
                    <a:pt x="93" y="146"/>
                  </a:lnTo>
                  <a:lnTo>
                    <a:pt x="98" y="138"/>
                  </a:lnTo>
                  <a:lnTo>
                    <a:pt x="101" y="135"/>
                  </a:lnTo>
                  <a:lnTo>
                    <a:pt x="101" y="175"/>
                  </a:lnTo>
                  <a:lnTo>
                    <a:pt x="109" y="206"/>
                  </a:lnTo>
                  <a:lnTo>
                    <a:pt x="121" y="230"/>
                  </a:lnTo>
                  <a:lnTo>
                    <a:pt x="135" y="247"/>
                  </a:lnTo>
                  <a:lnTo>
                    <a:pt x="150" y="257"/>
                  </a:lnTo>
                  <a:lnTo>
                    <a:pt x="163" y="265"/>
                  </a:lnTo>
                  <a:lnTo>
                    <a:pt x="172" y="268"/>
                  </a:lnTo>
                  <a:lnTo>
                    <a:pt x="176" y="269"/>
                  </a:lnTo>
                  <a:lnTo>
                    <a:pt x="168" y="219"/>
                  </a:lnTo>
                  <a:lnTo>
                    <a:pt x="168" y="180"/>
                  </a:lnTo>
                  <a:lnTo>
                    <a:pt x="175" y="148"/>
                  </a:lnTo>
                  <a:lnTo>
                    <a:pt x="184" y="126"/>
                  </a:lnTo>
                  <a:lnTo>
                    <a:pt x="193" y="110"/>
                  </a:lnTo>
                  <a:lnTo>
                    <a:pt x="204" y="100"/>
                  </a:lnTo>
                  <a:lnTo>
                    <a:pt x="211" y="94"/>
                  </a:lnTo>
                  <a:lnTo>
                    <a:pt x="214" y="93"/>
                  </a:lnTo>
                  <a:lnTo>
                    <a:pt x="201" y="135"/>
                  </a:lnTo>
                  <a:lnTo>
                    <a:pt x="196" y="181"/>
                  </a:lnTo>
                  <a:lnTo>
                    <a:pt x="197" y="226"/>
                  </a:lnTo>
                  <a:lnTo>
                    <a:pt x="202" y="269"/>
                  </a:lnTo>
                  <a:lnTo>
                    <a:pt x="211" y="309"/>
                  </a:lnTo>
                  <a:lnTo>
                    <a:pt x="219" y="339"/>
                  </a:lnTo>
                  <a:lnTo>
                    <a:pt x="226" y="359"/>
                  </a:lnTo>
                  <a:lnTo>
                    <a:pt x="229" y="367"/>
                  </a:lnTo>
                  <a:lnTo>
                    <a:pt x="230" y="380"/>
                  </a:lnTo>
                  <a:lnTo>
                    <a:pt x="235" y="415"/>
                  </a:lnTo>
                  <a:lnTo>
                    <a:pt x="242" y="467"/>
                  </a:lnTo>
                  <a:lnTo>
                    <a:pt x="250" y="526"/>
                  </a:lnTo>
                  <a:lnTo>
                    <a:pt x="256" y="590"/>
                  </a:lnTo>
                  <a:lnTo>
                    <a:pt x="260" y="651"/>
                  </a:lnTo>
                  <a:lnTo>
                    <a:pt x="263" y="702"/>
                  </a:lnTo>
                  <a:lnTo>
                    <a:pt x="260" y="738"/>
                  </a:lnTo>
                  <a:lnTo>
                    <a:pt x="261" y="764"/>
                  </a:lnTo>
                  <a:lnTo>
                    <a:pt x="273" y="792"/>
                  </a:lnTo>
                  <a:lnTo>
                    <a:pt x="293" y="821"/>
                  </a:lnTo>
                  <a:lnTo>
                    <a:pt x="321" y="848"/>
                  </a:lnTo>
                  <a:lnTo>
                    <a:pt x="351" y="874"/>
                  </a:lnTo>
                  <a:lnTo>
                    <a:pt x="385" y="897"/>
                  </a:lnTo>
                  <a:lnTo>
                    <a:pt x="418" y="917"/>
                  </a:lnTo>
                  <a:lnTo>
                    <a:pt x="448" y="931"/>
                  </a:lnTo>
                  <a:lnTo>
                    <a:pt x="480" y="943"/>
                  </a:lnTo>
                  <a:lnTo>
                    <a:pt x="510" y="952"/>
                  </a:lnTo>
                  <a:lnTo>
                    <a:pt x="540" y="960"/>
                  </a:lnTo>
                  <a:lnTo>
                    <a:pt x="569" y="967"/>
                  </a:lnTo>
                  <a:lnTo>
                    <a:pt x="597" y="972"/>
                  </a:lnTo>
                  <a:lnTo>
                    <a:pt x="623" y="976"/>
                  </a:lnTo>
                  <a:lnTo>
                    <a:pt x="648" y="978"/>
                  </a:lnTo>
                  <a:lnTo>
                    <a:pt x="672" y="980"/>
                  </a:lnTo>
                  <a:lnTo>
                    <a:pt x="693" y="981"/>
                  </a:lnTo>
                  <a:lnTo>
                    <a:pt x="711" y="982"/>
                  </a:lnTo>
                  <a:lnTo>
                    <a:pt x="729" y="982"/>
                  </a:lnTo>
                  <a:lnTo>
                    <a:pt x="743" y="982"/>
                  </a:lnTo>
                  <a:lnTo>
                    <a:pt x="754" y="982"/>
                  </a:lnTo>
                  <a:lnTo>
                    <a:pt x="763" y="981"/>
                  </a:lnTo>
                  <a:lnTo>
                    <a:pt x="768" y="981"/>
                  </a:lnTo>
                  <a:lnTo>
                    <a:pt x="769" y="981"/>
                  </a:lnTo>
                  <a:lnTo>
                    <a:pt x="790" y="976"/>
                  </a:lnTo>
                  <a:lnTo>
                    <a:pt x="810" y="970"/>
                  </a:lnTo>
                  <a:lnTo>
                    <a:pt x="830" y="964"/>
                  </a:lnTo>
                  <a:lnTo>
                    <a:pt x="848" y="959"/>
                  </a:lnTo>
                  <a:lnTo>
                    <a:pt x="865" y="952"/>
                  </a:lnTo>
                  <a:lnTo>
                    <a:pt x="882" y="944"/>
                  </a:lnTo>
                  <a:lnTo>
                    <a:pt x="898" y="938"/>
                  </a:lnTo>
                  <a:lnTo>
                    <a:pt x="914" y="930"/>
                  </a:lnTo>
                  <a:lnTo>
                    <a:pt x="872" y="942"/>
                  </a:lnTo>
                  <a:lnTo>
                    <a:pt x="834" y="947"/>
                  </a:lnTo>
                  <a:lnTo>
                    <a:pt x="801" y="948"/>
                  </a:lnTo>
                  <a:lnTo>
                    <a:pt x="772" y="947"/>
                  </a:lnTo>
                  <a:lnTo>
                    <a:pt x="750" y="943"/>
                  </a:lnTo>
                  <a:lnTo>
                    <a:pt x="732" y="939"/>
                  </a:lnTo>
                  <a:lnTo>
                    <a:pt x="723" y="935"/>
                  </a:lnTo>
                  <a:lnTo>
                    <a:pt x="719" y="934"/>
                  </a:lnTo>
                  <a:close/>
                </a:path>
              </a:pathLst>
            </a:custGeom>
            <a:solidFill>
              <a:srgbClr val="99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47"/>
            <p:cNvSpPr>
              <a:spLocks/>
            </p:cNvSpPr>
            <p:nvPr/>
          </p:nvSpPr>
          <p:spPr bwMode="auto">
            <a:xfrm>
              <a:off x="3484" y="1518"/>
              <a:ext cx="772" cy="875"/>
            </a:xfrm>
            <a:custGeom>
              <a:avLst/>
              <a:gdLst/>
              <a:ahLst/>
              <a:cxnLst>
                <a:cxn ang="0">
                  <a:pos x="759" y="509"/>
                </a:cxn>
                <a:cxn ang="0">
                  <a:pos x="772" y="333"/>
                </a:cxn>
                <a:cxn ang="0">
                  <a:pos x="753" y="249"/>
                </a:cxn>
                <a:cxn ang="0">
                  <a:pos x="701" y="187"/>
                </a:cxn>
                <a:cxn ang="0">
                  <a:pos x="646" y="162"/>
                </a:cxn>
                <a:cxn ang="0">
                  <a:pos x="607" y="157"/>
                </a:cxn>
                <a:cxn ang="0">
                  <a:pos x="601" y="157"/>
                </a:cxn>
                <a:cxn ang="0">
                  <a:pos x="594" y="157"/>
                </a:cxn>
                <a:cxn ang="0">
                  <a:pos x="581" y="156"/>
                </a:cxn>
                <a:cxn ang="0">
                  <a:pos x="560" y="152"/>
                </a:cxn>
                <a:cxn ang="0">
                  <a:pos x="531" y="145"/>
                </a:cxn>
                <a:cxn ang="0">
                  <a:pos x="493" y="133"/>
                </a:cxn>
                <a:cxn ang="0">
                  <a:pos x="447" y="116"/>
                </a:cxn>
                <a:cxn ang="0">
                  <a:pos x="392" y="94"/>
                </a:cxn>
                <a:cxn ang="0">
                  <a:pos x="327" y="65"/>
                </a:cxn>
                <a:cxn ang="0">
                  <a:pos x="263" y="41"/>
                </a:cxn>
                <a:cxn ang="0">
                  <a:pos x="201" y="24"/>
                </a:cxn>
                <a:cxn ang="0">
                  <a:pos x="143" y="12"/>
                </a:cxn>
                <a:cxn ang="0">
                  <a:pos x="92" y="6"/>
                </a:cxn>
                <a:cxn ang="0">
                  <a:pos x="50" y="2"/>
                </a:cxn>
                <a:cxn ang="0">
                  <a:pos x="19" y="0"/>
                </a:cxn>
                <a:cxn ang="0">
                  <a:pos x="4" y="0"/>
                </a:cxn>
                <a:cxn ang="0">
                  <a:pos x="21" y="50"/>
                </a:cxn>
                <a:cxn ang="0">
                  <a:pos x="44" y="144"/>
                </a:cxn>
                <a:cxn ang="0">
                  <a:pos x="48" y="229"/>
                </a:cxn>
                <a:cxn ang="0">
                  <a:pos x="39" y="304"/>
                </a:cxn>
                <a:cxn ang="0">
                  <a:pos x="27" y="366"/>
                </a:cxn>
                <a:cxn ang="0">
                  <a:pos x="17" y="412"/>
                </a:cxn>
                <a:cxn ang="0">
                  <a:pos x="5" y="438"/>
                </a:cxn>
                <a:cxn ang="0">
                  <a:pos x="0" y="479"/>
                </a:cxn>
                <a:cxn ang="0">
                  <a:pos x="5" y="540"/>
                </a:cxn>
                <a:cxn ang="0">
                  <a:pos x="23" y="612"/>
                </a:cxn>
                <a:cxn ang="0">
                  <a:pos x="57" y="687"/>
                </a:cxn>
                <a:cxn ang="0">
                  <a:pos x="106" y="757"/>
                </a:cxn>
                <a:cxn ang="0">
                  <a:pos x="175" y="815"/>
                </a:cxn>
                <a:cxn ang="0">
                  <a:pos x="263" y="853"/>
                </a:cxn>
                <a:cxn ang="0">
                  <a:pos x="319" y="862"/>
                </a:cxn>
                <a:cxn ang="0">
                  <a:pos x="346" y="870"/>
                </a:cxn>
                <a:cxn ang="0">
                  <a:pos x="397" y="875"/>
                </a:cxn>
                <a:cxn ang="0">
                  <a:pos x="468" y="869"/>
                </a:cxn>
                <a:cxn ang="0">
                  <a:pos x="542" y="840"/>
                </a:cxn>
                <a:cxn ang="0">
                  <a:pos x="594" y="801"/>
                </a:cxn>
                <a:cxn ang="0">
                  <a:pos x="636" y="762"/>
                </a:cxn>
                <a:cxn ang="0">
                  <a:pos x="669" y="721"/>
                </a:cxn>
                <a:cxn ang="0">
                  <a:pos x="693" y="682"/>
                </a:cxn>
                <a:cxn ang="0">
                  <a:pos x="713" y="645"/>
                </a:cxn>
                <a:cxn ang="0">
                  <a:pos x="726" y="613"/>
                </a:cxn>
                <a:cxn ang="0">
                  <a:pos x="736" y="588"/>
                </a:cxn>
              </a:cxnLst>
              <a:rect l="0" t="0" r="r" b="b"/>
              <a:pathLst>
                <a:path w="772" h="875">
                  <a:moveTo>
                    <a:pt x="742" y="578"/>
                  </a:moveTo>
                  <a:lnTo>
                    <a:pt x="759" y="509"/>
                  </a:lnTo>
                  <a:lnTo>
                    <a:pt x="768" y="416"/>
                  </a:lnTo>
                  <a:lnTo>
                    <a:pt x="772" y="333"/>
                  </a:lnTo>
                  <a:lnTo>
                    <a:pt x="772" y="298"/>
                  </a:lnTo>
                  <a:lnTo>
                    <a:pt x="753" y="249"/>
                  </a:lnTo>
                  <a:lnTo>
                    <a:pt x="728" y="213"/>
                  </a:lnTo>
                  <a:lnTo>
                    <a:pt x="701" y="187"/>
                  </a:lnTo>
                  <a:lnTo>
                    <a:pt x="672" y="171"/>
                  </a:lnTo>
                  <a:lnTo>
                    <a:pt x="646" y="162"/>
                  </a:lnTo>
                  <a:lnTo>
                    <a:pt x="623" y="158"/>
                  </a:lnTo>
                  <a:lnTo>
                    <a:pt x="607" y="157"/>
                  </a:lnTo>
                  <a:lnTo>
                    <a:pt x="602" y="157"/>
                  </a:lnTo>
                  <a:lnTo>
                    <a:pt x="601" y="157"/>
                  </a:lnTo>
                  <a:lnTo>
                    <a:pt x="600" y="157"/>
                  </a:lnTo>
                  <a:lnTo>
                    <a:pt x="594" y="157"/>
                  </a:lnTo>
                  <a:lnTo>
                    <a:pt x="589" y="156"/>
                  </a:lnTo>
                  <a:lnTo>
                    <a:pt x="581" y="156"/>
                  </a:lnTo>
                  <a:lnTo>
                    <a:pt x="572" y="154"/>
                  </a:lnTo>
                  <a:lnTo>
                    <a:pt x="560" y="152"/>
                  </a:lnTo>
                  <a:lnTo>
                    <a:pt x="547" y="149"/>
                  </a:lnTo>
                  <a:lnTo>
                    <a:pt x="531" y="145"/>
                  </a:lnTo>
                  <a:lnTo>
                    <a:pt x="513" y="140"/>
                  </a:lnTo>
                  <a:lnTo>
                    <a:pt x="493" y="133"/>
                  </a:lnTo>
                  <a:lnTo>
                    <a:pt x="471" y="125"/>
                  </a:lnTo>
                  <a:lnTo>
                    <a:pt x="447" y="116"/>
                  </a:lnTo>
                  <a:lnTo>
                    <a:pt x="421" y="106"/>
                  </a:lnTo>
                  <a:lnTo>
                    <a:pt x="392" y="94"/>
                  </a:lnTo>
                  <a:lnTo>
                    <a:pt x="360" y="79"/>
                  </a:lnTo>
                  <a:lnTo>
                    <a:pt x="327" y="65"/>
                  </a:lnTo>
                  <a:lnTo>
                    <a:pt x="296" y="52"/>
                  </a:lnTo>
                  <a:lnTo>
                    <a:pt x="263" y="41"/>
                  </a:lnTo>
                  <a:lnTo>
                    <a:pt x="231" y="32"/>
                  </a:lnTo>
                  <a:lnTo>
                    <a:pt x="201" y="24"/>
                  </a:lnTo>
                  <a:lnTo>
                    <a:pt x="171" y="17"/>
                  </a:lnTo>
                  <a:lnTo>
                    <a:pt x="143" y="12"/>
                  </a:lnTo>
                  <a:lnTo>
                    <a:pt x="115" y="8"/>
                  </a:lnTo>
                  <a:lnTo>
                    <a:pt x="92" y="6"/>
                  </a:lnTo>
                  <a:lnTo>
                    <a:pt x="69" y="3"/>
                  </a:lnTo>
                  <a:lnTo>
                    <a:pt x="50" y="2"/>
                  </a:lnTo>
                  <a:lnTo>
                    <a:pt x="32" y="2"/>
                  </a:lnTo>
                  <a:lnTo>
                    <a:pt x="19" y="0"/>
                  </a:lnTo>
                  <a:lnTo>
                    <a:pt x="9" y="0"/>
                  </a:lnTo>
                  <a:lnTo>
                    <a:pt x="4" y="0"/>
                  </a:lnTo>
                  <a:lnTo>
                    <a:pt x="1" y="0"/>
                  </a:lnTo>
                  <a:lnTo>
                    <a:pt x="21" y="50"/>
                  </a:lnTo>
                  <a:lnTo>
                    <a:pt x="35" y="98"/>
                  </a:lnTo>
                  <a:lnTo>
                    <a:pt x="44" y="144"/>
                  </a:lnTo>
                  <a:lnTo>
                    <a:pt x="48" y="187"/>
                  </a:lnTo>
                  <a:lnTo>
                    <a:pt x="48" y="229"/>
                  </a:lnTo>
                  <a:lnTo>
                    <a:pt x="46" y="267"/>
                  </a:lnTo>
                  <a:lnTo>
                    <a:pt x="39" y="304"/>
                  </a:lnTo>
                  <a:lnTo>
                    <a:pt x="31" y="337"/>
                  </a:lnTo>
                  <a:lnTo>
                    <a:pt x="27" y="366"/>
                  </a:lnTo>
                  <a:lnTo>
                    <a:pt x="23" y="391"/>
                  </a:lnTo>
                  <a:lnTo>
                    <a:pt x="17" y="412"/>
                  </a:lnTo>
                  <a:lnTo>
                    <a:pt x="10" y="427"/>
                  </a:lnTo>
                  <a:lnTo>
                    <a:pt x="5" y="438"/>
                  </a:lnTo>
                  <a:lnTo>
                    <a:pt x="1" y="455"/>
                  </a:lnTo>
                  <a:lnTo>
                    <a:pt x="0" y="479"/>
                  </a:lnTo>
                  <a:lnTo>
                    <a:pt x="1" y="508"/>
                  </a:lnTo>
                  <a:lnTo>
                    <a:pt x="5" y="540"/>
                  </a:lnTo>
                  <a:lnTo>
                    <a:pt x="13" y="575"/>
                  </a:lnTo>
                  <a:lnTo>
                    <a:pt x="23" y="612"/>
                  </a:lnTo>
                  <a:lnTo>
                    <a:pt x="39" y="649"/>
                  </a:lnTo>
                  <a:lnTo>
                    <a:pt x="57" y="687"/>
                  </a:lnTo>
                  <a:lnTo>
                    <a:pt x="80" y="723"/>
                  </a:lnTo>
                  <a:lnTo>
                    <a:pt x="106" y="757"/>
                  </a:lnTo>
                  <a:lnTo>
                    <a:pt x="138" y="788"/>
                  </a:lnTo>
                  <a:lnTo>
                    <a:pt x="175" y="815"/>
                  </a:lnTo>
                  <a:lnTo>
                    <a:pt x="217" y="837"/>
                  </a:lnTo>
                  <a:lnTo>
                    <a:pt x="263" y="853"/>
                  </a:lnTo>
                  <a:lnTo>
                    <a:pt x="315" y="861"/>
                  </a:lnTo>
                  <a:lnTo>
                    <a:pt x="319" y="862"/>
                  </a:lnTo>
                  <a:lnTo>
                    <a:pt x="328" y="866"/>
                  </a:lnTo>
                  <a:lnTo>
                    <a:pt x="346" y="870"/>
                  </a:lnTo>
                  <a:lnTo>
                    <a:pt x="368" y="874"/>
                  </a:lnTo>
                  <a:lnTo>
                    <a:pt x="397" y="875"/>
                  </a:lnTo>
                  <a:lnTo>
                    <a:pt x="430" y="874"/>
                  </a:lnTo>
                  <a:lnTo>
                    <a:pt x="468" y="869"/>
                  </a:lnTo>
                  <a:lnTo>
                    <a:pt x="510" y="857"/>
                  </a:lnTo>
                  <a:lnTo>
                    <a:pt x="542" y="840"/>
                  </a:lnTo>
                  <a:lnTo>
                    <a:pt x="569" y="821"/>
                  </a:lnTo>
                  <a:lnTo>
                    <a:pt x="594" y="801"/>
                  </a:lnTo>
                  <a:lnTo>
                    <a:pt x="617" y="782"/>
                  </a:lnTo>
                  <a:lnTo>
                    <a:pt x="636" y="762"/>
                  </a:lnTo>
                  <a:lnTo>
                    <a:pt x="653" y="742"/>
                  </a:lnTo>
                  <a:lnTo>
                    <a:pt x="669" y="721"/>
                  </a:lnTo>
                  <a:lnTo>
                    <a:pt x="682" y="701"/>
                  </a:lnTo>
                  <a:lnTo>
                    <a:pt x="693" y="682"/>
                  </a:lnTo>
                  <a:lnTo>
                    <a:pt x="703" y="663"/>
                  </a:lnTo>
                  <a:lnTo>
                    <a:pt x="713" y="645"/>
                  </a:lnTo>
                  <a:lnTo>
                    <a:pt x="719" y="629"/>
                  </a:lnTo>
                  <a:lnTo>
                    <a:pt x="726" y="613"/>
                  </a:lnTo>
                  <a:lnTo>
                    <a:pt x="731" y="600"/>
                  </a:lnTo>
                  <a:lnTo>
                    <a:pt x="736" y="588"/>
                  </a:lnTo>
                  <a:lnTo>
                    <a:pt x="742" y="578"/>
                  </a:lnTo>
                  <a:close/>
                </a:path>
              </a:pathLst>
            </a:custGeom>
            <a:solidFill>
              <a:srgbClr val="D8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48"/>
            <p:cNvSpPr>
              <a:spLocks/>
            </p:cNvSpPr>
            <p:nvPr/>
          </p:nvSpPr>
          <p:spPr bwMode="auto">
            <a:xfrm>
              <a:off x="3281" y="2740"/>
              <a:ext cx="605" cy="562"/>
            </a:xfrm>
            <a:custGeom>
              <a:avLst/>
              <a:gdLst/>
              <a:ahLst/>
              <a:cxnLst>
                <a:cxn ang="0">
                  <a:pos x="53" y="346"/>
                </a:cxn>
                <a:cxn ang="0">
                  <a:pos x="134" y="357"/>
                </a:cxn>
                <a:cxn ang="0">
                  <a:pos x="216" y="370"/>
                </a:cxn>
                <a:cxn ang="0">
                  <a:pos x="292" y="383"/>
                </a:cxn>
                <a:cxn ang="0">
                  <a:pos x="363" y="399"/>
                </a:cxn>
                <a:cxn ang="0">
                  <a:pos x="422" y="415"/>
                </a:cxn>
                <a:cxn ang="0">
                  <a:pos x="467" y="429"/>
                </a:cxn>
                <a:cxn ang="0">
                  <a:pos x="496" y="442"/>
                </a:cxn>
                <a:cxn ang="0">
                  <a:pos x="516" y="482"/>
                </a:cxn>
                <a:cxn ang="0">
                  <a:pos x="526" y="549"/>
                </a:cxn>
                <a:cxn ang="0">
                  <a:pos x="541" y="553"/>
                </a:cxn>
                <a:cxn ang="0">
                  <a:pos x="563" y="532"/>
                </a:cxn>
                <a:cxn ang="0">
                  <a:pos x="581" y="514"/>
                </a:cxn>
                <a:cxn ang="0">
                  <a:pos x="591" y="500"/>
                </a:cxn>
                <a:cxn ang="0">
                  <a:pos x="595" y="450"/>
                </a:cxn>
                <a:cxn ang="0">
                  <a:pos x="605" y="219"/>
                </a:cxn>
                <a:cxn ang="0">
                  <a:pos x="593" y="128"/>
                </a:cxn>
                <a:cxn ang="0">
                  <a:pos x="545" y="108"/>
                </a:cxn>
                <a:cxn ang="0">
                  <a:pos x="481" y="93"/>
                </a:cxn>
                <a:cxn ang="0">
                  <a:pos x="435" y="86"/>
                </a:cxn>
                <a:cxn ang="0">
                  <a:pos x="424" y="83"/>
                </a:cxn>
                <a:cxn ang="0">
                  <a:pos x="396" y="78"/>
                </a:cxn>
                <a:cxn ang="0">
                  <a:pos x="346" y="68"/>
                </a:cxn>
                <a:cxn ang="0">
                  <a:pos x="284" y="54"/>
                </a:cxn>
                <a:cxn ang="0">
                  <a:pos x="214" y="41"/>
                </a:cxn>
                <a:cxn ang="0">
                  <a:pos x="147" y="27"/>
                </a:cxn>
                <a:cxn ang="0">
                  <a:pos x="88" y="15"/>
                </a:cxn>
                <a:cxn ang="0">
                  <a:pos x="46" y="6"/>
                </a:cxn>
                <a:cxn ang="0">
                  <a:pos x="28" y="2"/>
                </a:cxn>
                <a:cxn ang="0">
                  <a:pos x="20" y="0"/>
                </a:cxn>
                <a:cxn ang="0">
                  <a:pos x="7" y="74"/>
                </a:cxn>
                <a:cxn ang="0">
                  <a:pos x="0" y="262"/>
                </a:cxn>
              </a:cxnLst>
              <a:rect l="0" t="0" r="r" b="b"/>
              <a:pathLst>
                <a:path w="605" h="562">
                  <a:moveTo>
                    <a:pt x="12" y="342"/>
                  </a:moveTo>
                  <a:lnTo>
                    <a:pt x="53" y="346"/>
                  </a:lnTo>
                  <a:lnTo>
                    <a:pt x="93" y="352"/>
                  </a:lnTo>
                  <a:lnTo>
                    <a:pt x="134" y="357"/>
                  </a:lnTo>
                  <a:lnTo>
                    <a:pt x="175" y="364"/>
                  </a:lnTo>
                  <a:lnTo>
                    <a:pt x="216" y="370"/>
                  </a:lnTo>
                  <a:lnTo>
                    <a:pt x="255" y="377"/>
                  </a:lnTo>
                  <a:lnTo>
                    <a:pt x="292" y="383"/>
                  </a:lnTo>
                  <a:lnTo>
                    <a:pt x="329" y="391"/>
                  </a:lnTo>
                  <a:lnTo>
                    <a:pt x="363" y="399"/>
                  </a:lnTo>
                  <a:lnTo>
                    <a:pt x="393" y="407"/>
                  </a:lnTo>
                  <a:lnTo>
                    <a:pt x="422" y="415"/>
                  </a:lnTo>
                  <a:lnTo>
                    <a:pt x="447" y="421"/>
                  </a:lnTo>
                  <a:lnTo>
                    <a:pt x="467" y="429"/>
                  </a:lnTo>
                  <a:lnTo>
                    <a:pt x="484" y="436"/>
                  </a:lnTo>
                  <a:lnTo>
                    <a:pt x="496" y="442"/>
                  </a:lnTo>
                  <a:lnTo>
                    <a:pt x="503" y="449"/>
                  </a:lnTo>
                  <a:lnTo>
                    <a:pt x="516" y="482"/>
                  </a:lnTo>
                  <a:lnTo>
                    <a:pt x="524" y="519"/>
                  </a:lnTo>
                  <a:lnTo>
                    <a:pt x="526" y="549"/>
                  </a:lnTo>
                  <a:lnTo>
                    <a:pt x="528" y="562"/>
                  </a:lnTo>
                  <a:lnTo>
                    <a:pt x="541" y="553"/>
                  </a:lnTo>
                  <a:lnTo>
                    <a:pt x="553" y="542"/>
                  </a:lnTo>
                  <a:lnTo>
                    <a:pt x="563" y="532"/>
                  </a:lnTo>
                  <a:lnTo>
                    <a:pt x="574" y="523"/>
                  </a:lnTo>
                  <a:lnTo>
                    <a:pt x="581" y="514"/>
                  </a:lnTo>
                  <a:lnTo>
                    <a:pt x="587" y="506"/>
                  </a:lnTo>
                  <a:lnTo>
                    <a:pt x="591" y="500"/>
                  </a:lnTo>
                  <a:lnTo>
                    <a:pt x="592" y="499"/>
                  </a:lnTo>
                  <a:lnTo>
                    <a:pt x="595" y="450"/>
                  </a:lnTo>
                  <a:lnTo>
                    <a:pt x="601" y="340"/>
                  </a:lnTo>
                  <a:lnTo>
                    <a:pt x="605" y="219"/>
                  </a:lnTo>
                  <a:lnTo>
                    <a:pt x="603" y="141"/>
                  </a:lnTo>
                  <a:lnTo>
                    <a:pt x="593" y="128"/>
                  </a:lnTo>
                  <a:lnTo>
                    <a:pt x="574" y="118"/>
                  </a:lnTo>
                  <a:lnTo>
                    <a:pt x="545" y="108"/>
                  </a:lnTo>
                  <a:lnTo>
                    <a:pt x="513" y="99"/>
                  </a:lnTo>
                  <a:lnTo>
                    <a:pt x="481" y="93"/>
                  </a:lnTo>
                  <a:lnTo>
                    <a:pt x="454" y="89"/>
                  </a:lnTo>
                  <a:lnTo>
                    <a:pt x="435" y="86"/>
                  </a:lnTo>
                  <a:lnTo>
                    <a:pt x="428" y="85"/>
                  </a:lnTo>
                  <a:lnTo>
                    <a:pt x="424" y="83"/>
                  </a:lnTo>
                  <a:lnTo>
                    <a:pt x="413" y="82"/>
                  </a:lnTo>
                  <a:lnTo>
                    <a:pt x="396" y="78"/>
                  </a:lnTo>
                  <a:lnTo>
                    <a:pt x="374" y="73"/>
                  </a:lnTo>
                  <a:lnTo>
                    <a:pt x="346" y="68"/>
                  </a:lnTo>
                  <a:lnTo>
                    <a:pt x="316" y="61"/>
                  </a:lnTo>
                  <a:lnTo>
                    <a:pt x="284" y="54"/>
                  </a:lnTo>
                  <a:lnTo>
                    <a:pt x="250" y="48"/>
                  </a:lnTo>
                  <a:lnTo>
                    <a:pt x="214" y="41"/>
                  </a:lnTo>
                  <a:lnTo>
                    <a:pt x="180" y="33"/>
                  </a:lnTo>
                  <a:lnTo>
                    <a:pt x="147" y="27"/>
                  </a:lnTo>
                  <a:lnTo>
                    <a:pt x="116" y="20"/>
                  </a:lnTo>
                  <a:lnTo>
                    <a:pt x="88" y="15"/>
                  </a:lnTo>
                  <a:lnTo>
                    <a:pt x="64" y="10"/>
                  </a:lnTo>
                  <a:lnTo>
                    <a:pt x="46" y="6"/>
                  </a:lnTo>
                  <a:lnTo>
                    <a:pt x="33" y="3"/>
                  </a:lnTo>
                  <a:lnTo>
                    <a:pt x="28" y="2"/>
                  </a:lnTo>
                  <a:lnTo>
                    <a:pt x="24" y="2"/>
                  </a:lnTo>
                  <a:lnTo>
                    <a:pt x="20" y="0"/>
                  </a:lnTo>
                  <a:lnTo>
                    <a:pt x="14" y="0"/>
                  </a:lnTo>
                  <a:lnTo>
                    <a:pt x="7" y="74"/>
                  </a:lnTo>
                  <a:lnTo>
                    <a:pt x="0" y="168"/>
                  </a:lnTo>
                  <a:lnTo>
                    <a:pt x="0" y="262"/>
                  </a:lnTo>
                  <a:lnTo>
                    <a:pt x="12" y="342"/>
                  </a:lnTo>
                  <a:close/>
                </a:path>
              </a:pathLst>
            </a:custGeom>
            <a:solidFill>
              <a:srgbClr val="D8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49"/>
            <p:cNvSpPr>
              <a:spLocks/>
            </p:cNvSpPr>
            <p:nvPr/>
          </p:nvSpPr>
          <p:spPr bwMode="auto">
            <a:xfrm>
              <a:off x="3049" y="2738"/>
              <a:ext cx="246" cy="435"/>
            </a:xfrm>
            <a:custGeom>
              <a:avLst/>
              <a:gdLst/>
              <a:ahLst/>
              <a:cxnLst>
                <a:cxn ang="0">
                  <a:pos x="31" y="55"/>
                </a:cxn>
                <a:cxn ang="0">
                  <a:pos x="15" y="138"/>
                </a:cxn>
                <a:cxn ang="0">
                  <a:pos x="7" y="218"/>
                </a:cxn>
                <a:cxn ang="0">
                  <a:pos x="3" y="289"/>
                </a:cxn>
                <a:cxn ang="0">
                  <a:pos x="0" y="344"/>
                </a:cxn>
                <a:cxn ang="0">
                  <a:pos x="2" y="366"/>
                </a:cxn>
                <a:cxn ang="0">
                  <a:pos x="10" y="384"/>
                </a:cxn>
                <a:cxn ang="0">
                  <a:pos x="20" y="400"/>
                </a:cxn>
                <a:cxn ang="0">
                  <a:pos x="33" y="412"/>
                </a:cxn>
                <a:cxn ang="0">
                  <a:pos x="46" y="422"/>
                </a:cxn>
                <a:cxn ang="0">
                  <a:pos x="58" y="430"/>
                </a:cxn>
                <a:cxn ang="0">
                  <a:pos x="67" y="434"/>
                </a:cxn>
                <a:cxn ang="0">
                  <a:pos x="70" y="435"/>
                </a:cxn>
                <a:cxn ang="0">
                  <a:pos x="70" y="430"/>
                </a:cxn>
                <a:cxn ang="0">
                  <a:pos x="71" y="414"/>
                </a:cxn>
                <a:cxn ang="0">
                  <a:pos x="73" y="396"/>
                </a:cxn>
                <a:cxn ang="0">
                  <a:pos x="74" y="375"/>
                </a:cxn>
                <a:cxn ang="0">
                  <a:pos x="78" y="366"/>
                </a:cxn>
                <a:cxn ang="0">
                  <a:pos x="87" y="359"/>
                </a:cxn>
                <a:cxn ang="0">
                  <a:pos x="100" y="352"/>
                </a:cxn>
                <a:cxn ang="0">
                  <a:pos x="115" y="347"/>
                </a:cxn>
                <a:cxn ang="0">
                  <a:pos x="129" y="344"/>
                </a:cxn>
                <a:cxn ang="0">
                  <a:pos x="142" y="342"/>
                </a:cxn>
                <a:cxn ang="0">
                  <a:pos x="150" y="339"/>
                </a:cxn>
                <a:cxn ang="0">
                  <a:pos x="154" y="339"/>
                </a:cxn>
                <a:cxn ang="0">
                  <a:pos x="165" y="339"/>
                </a:cxn>
                <a:cxn ang="0">
                  <a:pos x="175" y="339"/>
                </a:cxn>
                <a:cxn ang="0">
                  <a:pos x="186" y="341"/>
                </a:cxn>
                <a:cxn ang="0">
                  <a:pos x="198" y="341"/>
                </a:cxn>
                <a:cxn ang="0">
                  <a:pos x="208" y="342"/>
                </a:cxn>
                <a:cxn ang="0">
                  <a:pos x="220" y="343"/>
                </a:cxn>
                <a:cxn ang="0">
                  <a:pos x="232" y="343"/>
                </a:cxn>
                <a:cxn ang="0">
                  <a:pos x="244" y="344"/>
                </a:cxn>
                <a:cxn ang="0">
                  <a:pos x="232" y="264"/>
                </a:cxn>
                <a:cxn ang="0">
                  <a:pos x="232" y="170"/>
                </a:cxn>
                <a:cxn ang="0">
                  <a:pos x="239" y="76"/>
                </a:cxn>
                <a:cxn ang="0">
                  <a:pos x="246" y="2"/>
                </a:cxn>
                <a:cxn ang="0">
                  <a:pos x="224" y="0"/>
                </a:cxn>
                <a:cxn ang="0">
                  <a:pos x="203" y="0"/>
                </a:cxn>
                <a:cxn ang="0">
                  <a:pos x="182" y="1"/>
                </a:cxn>
                <a:cxn ang="0">
                  <a:pos x="162" y="4"/>
                </a:cxn>
                <a:cxn ang="0">
                  <a:pos x="144" y="8"/>
                </a:cxn>
                <a:cxn ang="0">
                  <a:pos x="127" y="12"/>
                </a:cxn>
                <a:cxn ang="0">
                  <a:pos x="110" y="17"/>
                </a:cxn>
                <a:cxn ang="0">
                  <a:pos x="94" y="22"/>
                </a:cxn>
                <a:cxn ang="0">
                  <a:pos x="81" y="29"/>
                </a:cxn>
                <a:cxn ang="0">
                  <a:pos x="67" y="34"/>
                </a:cxn>
                <a:cxn ang="0">
                  <a:pos x="57" y="39"/>
                </a:cxn>
                <a:cxn ang="0">
                  <a:pos x="48" y="45"/>
                </a:cxn>
                <a:cxn ang="0">
                  <a:pos x="40" y="48"/>
                </a:cxn>
                <a:cxn ang="0">
                  <a:pos x="35" y="52"/>
                </a:cxn>
                <a:cxn ang="0">
                  <a:pos x="32" y="54"/>
                </a:cxn>
                <a:cxn ang="0">
                  <a:pos x="31" y="55"/>
                </a:cxn>
              </a:cxnLst>
              <a:rect l="0" t="0" r="r" b="b"/>
              <a:pathLst>
                <a:path w="246" h="435">
                  <a:moveTo>
                    <a:pt x="31" y="55"/>
                  </a:moveTo>
                  <a:lnTo>
                    <a:pt x="15" y="138"/>
                  </a:lnTo>
                  <a:lnTo>
                    <a:pt x="7" y="218"/>
                  </a:lnTo>
                  <a:lnTo>
                    <a:pt x="3" y="289"/>
                  </a:lnTo>
                  <a:lnTo>
                    <a:pt x="0" y="344"/>
                  </a:lnTo>
                  <a:lnTo>
                    <a:pt x="2" y="366"/>
                  </a:lnTo>
                  <a:lnTo>
                    <a:pt x="10" y="384"/>
                  </a:lnTo>
                  <a:lnTo>
                    <a:pt x="20" y="400"/>
                  </a:lnTo>
                  <a:lnTo>
                    <a:pt x="33" y="412"/>
                  </a:lnTo>
                  <a:lnTo>
                    <a:pt x="46" y="422"/>
                  </a:lnTo>
                  <a:lnTo>
                    <a:pt x="58" y="430"/>
                  </a:lnTo>
                  <a:lnTo>
                    <a:pt x="67" y="434"/>
                  </a:lnTo>
                  <a:lnTo>
                    <a:pt x="70" y="435"/>
                  </a:lnTo>
                  <a:lnTo>
                    <a:pt x="70" y="430"/>
                  </a:lnTo>
                  <a:lnTo>
                    <a:pt x="71" y="414"/>
                  </a:lnTo>
                  <a:lnTo>
                    <a:pt x="73" y="396"/>
                  </a:lnTo>
                  <a:lnTo>
                    <a:pt x="74" y="375"/>
                  </a:lnTo>
                  <a:lnTo>
                    <a:pt x="78" y="366"/>
                  </a:lnTo>
                  <a:lnTo>
                    <a:pt x="87" y="359"/>
                  </a:lnTo>
                  <a:lnTo>
                    <a:pt x="100" y="352"/>
                  </a:lnTo>
                  <a:lnTo>
                    <a:pt x="115" y="347"/>
                  </a:lnTo>
                  <a:lnTo>
                    <a:pt x="129" y="344"/>
                  </a:lnTo>
                  <a:lnTo>
                    <a:pt x="142" y="342"/>
                  </a:lnTo>
                  <a:lnTo>
                    <a:pt x="150" y="339"/>
                  </a:lnTo>
                  <a:lnTo>
                    <a:pt x="154" y="339"/>
                  </a:lnTo>
                  <a:lnTo>
                    <a:pt x="165" y="339"/>
                  </a:lnTo>
                  <a:lnTo>
                    <a:pt x="175" y="339"/>
                  </a:lnTo>
                  <a:lnTo>
                    <a:pt x="186" y="341"/>
                  </a:lnTo>
                  <a:lnTo>
                    <a:pt x="198" y="341"/>
                  </a:lnTo>
                  <a:lnTo>
                    <a:pt x="208" y="342"/>
                  </a:lnTo>
                  <a:lnTo>
                    <a:pt x="220" y="343"/>
                  </a:lnTo>
                  <a:lnTo>
                    <a:pt x="232" y="343"/>
                  </a:lnTo>
                  <a:lnTo>
                    <a:pt x="244" y="344"/>
                  </a:lnTo>
                  <a:lnTo>
                    <a:pt x="232" y="264"/>
                  </a:lnTo>
                  <a:lnTo>
                    <a:pt x="232" y="170"/>
                  </a:lnTo>
                  <a:lnTo>
                    <a:pt x="239" y="76"/>
                  </a:lnTo>
                  <a:lnTo>
                    <a:pt x="246" y="2"/>
                  </a:lnTo>
                  <a:lnTo>
                    <a:pt x="224" y="0"/>
                  </a:lnTo>
                  <a:lnTo>
                    <a:pt x="203" y="0"/>
                  </a:lnTo>
                  <a:lnTo>
                    <a:pt x="182" y="1"/>
                  </a:lnTo>
                  <a:lnTo>
                    <a:pt x="162" y="4"/>
                  </a:lnTo>
                  <a:lnTo>
                    <a:pt x="144" y="8"/>
                  </a:lnTo>
                  <a:lnTo>
                    <a:pt x="127" y="12"/>
                  </a:lnTo>
                  <a:lnTo>
                    <a:pt x="110" y="17"/>
                  </a:lnTo>
                  <a:lnTo>
                    <a:pt x="94" y="22"/>
                  </a:lnTo>
                  <a:lnTo>
                    <a:pt x="81" y="29"/>
                  </a:lnTo>
                  <a:lnTo>
                    <a:pt x="67" y="34"/>
                  </a:lnTo>
                  <a:lnTo>
                    <a:pt x="57" y="39"/>
                  </a:lnTo>
                  <a:lnTo>
                    <a:pt x="48" y="45"/>
                  </a:lnTo>
                  <a:lnTo>
                    <a:pt x="40" y="48"/>
                  </a:lnTo>
                  <a:lnTo>
                    <a:pt x="35" y="52"/>
                  </a:lnTo>
                  <a:lnTo>
                    <a:pt x="32" y="54"/>
                  </a:lnTo>
                  <a:lnTo>
                    <a:pt x="31" y="55"/>
                  </a:lnTo>
                  <a:close/>
                </a:path>
              </a:pathLst>
            </a:custGeom>
            <a:solidFill>
              <a:srgbClr val="99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50"/>
            <p:cNvSpPr>
              <a:spLocks/>
            </p:cNvSpPr>
            <p:nvPr/>
          </p:nvSpPr>
          <p:spPr bwMode="auto">
            <a:xfrm>
              <a:off x="2889" y="1925"/>
              <a:ext cx="358" cy="619"/>
            </a:xfrm>
            <a:custGeom>
              <a:avLst/>
              <a:gdLst/>
              <a:ahLst/>
              <a:cxnLst>
                <a:cxn ang="0">
                  <a:pos x="6" y="583"/>
                </a:cxn>
                <a:cxn ang="0">
                  <a:pos x="5" y="580"/>
                </a:cxn>
                <a:cxn ang="0">
                  <a:pos x="4" y="573"/>
                </a:cxn>
                <a:cxn ang="0">
                  <a:pos x="2" y="562"/>
                </a:cxn>
                <a:cxn ang="0">
                  <a:pos x="1" y="546"/>
                </a:cxn>
                <a:cxn ang="0">
                  <a:pos x="0" y="526"/>
                </a:cxn>
                <a:cxn ang="0">
                  <a:pos x="1" y="504"/>
                </a:cxn>
                <a:cxn ang="0">
                  <a:pos x="5" y="479"/>
                </a:cxn>
                <a:cxn ang="0">
                  <a:pos x="12" y="451"/>
                </a:cxn>
                <a:cxn ang="0">
                  <a:pos x="22" y="422"/>
                </a:cxn>
                <a:cxn ang="0">
                  <a:pos x="37" y="391"/>
                </a:cxn>
                <a:cxn ang="0">
                  <a:pos x="55" y="358"/>
                </a:cxn>
                <a:cxn ang="0">
                  <a:pos x="81" y="325"/>
                </a:cxn>
                <a:cxn ang="0">
                  <a:pos x="112" y="291"/>
                </a:cxn>
                <a:cxn ang="0">
                  <a:pos x="151" y="256"/>
                </a:cxn>
                <a:cxn ang="0">
                  <a:pos x="197" y="223"/>
                </a:cxn>
                <a:cxn ang="0">
                  <a:pos x="251" y="191"/>
                </a:cxn>
                <a:cxn ang="0">
                  <a:pos x="256" y="188"/>
                </a:cxn>
                <a:cxn ang="0">
                  <a:pos x="270" y="181"/>
                </a:cxn>
                <a:cxn ang="0">
                  <a:pos x="287" y="170"/>
                </a:cxn>
                <a:cxn ang="0">
                  <a:pos x="306" y="151"/>
                </a:cxn>
                <a:cxn ang="0">
                  <a:pos x="324" y="126"/>
                </a:cxn>
                <a:cxn ang="0">
                  <a:pos x="334" y="92"/>
                </a:cxn>
                <a:cxn ang="0">
                  <a:pos x="335" y="51"/>
                </a:cxn>
                <a:cxn ang="0">
                  <a:pos x="325" y="0"/>
                </a:cxn>
                <a:cxn ang="0">
                  <a:pos x="329" y="4"/>
                </a:cxn>
                <a:cxn ang="0">
                  <a:pos x="337" y="14"/>
                </a:cxn>
                <a:cxn ang="0">
                  <a:pos x="347" y="31"/>
                </a:cxn>
                <a:cxn ang="0">
                  <a:pos x="355" y="55"/>
                </a:cxn>
                <a:cxn ang="0">
                  <a:pos x="358" y="84"/>
                </a:cxn>
                <a:cxn ang="0">
                  <a:pos x="352" y="117"/>
                </a:cxn>
                <a:cxn ang="0">
                  <a:pos x="334" y="154"/>
                </a:cxn>
                <a:cxn ang="0">
                  <a:pos x="301" y="194"/>
                </a:cxn>
                <a:cxn ang="0">
                  <a:pos x="297" y="196"/>
                </a:cxn>
                <a:cxn ang="0">
                  <a:pos x="288" y="200"/>
                </a:cxn>
                <a:cxn ang="0">
                  <a:pos x="274" y="208"/>
                </a:cxn>
                <a:cxn ang="0">
                  <a:pos x="255" y="218"/>
                </a:cxn>
                <a:cxn ang="0">
                  <a:pos x="233" y="233"/>
                </a:cxn>
                <a:cxn ang="0">
                  <a:pos x="209" y="250"/>
                </a:cxn>
                <a:cxn ang="0">
                  <a:pos x="183" y="269"/>
                </a:cxn>
                <a:cxn ang="0">
                  <a:pos x="156" y="293"/>
                </a:cxn>
                <a:cxn ang="0">
                  <a:pos x="131" y="321"/>
                </a:cxn>
                <a:cxn ang="0">
                  <a:pos x="108" y="352"/>
                </a:cxn>
                <a:cxn ang="0">
                  <a:pos x="85" y="387"/>
                </a:cxn>
                <a:cxn ang="0">
                  <a:pos x="67" y="425"/>
                </a:cxn>
                <a:cxn ang="0">
                  <a:pos x="54" y="468"/>
                </a:cxn>
                <a:cxn ang="0">
                  <a:pos x="45" y="514"/>
                </a:cxn>
                <a:cxn ang="0">
                  <a:pos x="42" y="564"/>
                </a:cxn>
                <a:cxn ang="0">
                  <a:pos x="47" y="619"/>
                </a:cxn>
                <a:cxn ang="0">
                  <a:pos x="6" y="583"/>
                </a:cxn>
              </a:cxnLst>
              <a:rect l="0" t="0" r="r" b="b"/>
              <a:pathLst>
                <a:path w="358" h="619">
                  <a:moveTo>
                    <a:pt x="6" y="583"/>
                  </a:moveTo>
                  <a:lnTo>
                    <a:pt x="5" y="580"/>
                  </a:lnTo>
                  <a:lnTo>
                    <a:pt x="4" y="573"/>
                  </a:lnTo>
                  <a:lnTo>
                    <a:pt x="2" y="562"/>
                  </a:lnTo>
                  <a:lnTo>
                    <a:pt x="1" y="546"/>
                  </a:lnTo>
                  <a:lnTo>
                    <a:pt x="0" y="526"/>
                  </a:lnTo>
                  <a:lnTo>
                    <a:pt x="1" y="504"/>
                  </a:lnTo>
                  <a:lnTo>
                    <a:pt x="5" y="479"/>
                  </a:lnTo>
                  <a:lnTo>
                    <a:pt x="12" y="451"/>
                  </a:lnTo>
                  <a:lnTo>
                    <a:pt x="22" y="422"/>
                  </a:lnTo>
                  <a:lnTo>
                    <a:pt x="37" y="391"/>
                  </a:lnTo>
                  <a:lnTo>
                    <a:pt x="55" y="358"/>
                  </a:lnTo>
                  <a:lnTo>
                    <a:pt x="81" y="325"/>
                  </a:lnTo>
                  <a:lnTo>
                    <a:pt x="112" y="291"/>
                  </a:lnTo>
                  <a:lnTo>
                    <a:pt x="151" y="256"/>
                  </a:lnTo>
                  <a:lnTo>
                    <a:pt x="197" y="223"/>
                  </a:lnTo>
                  <a:lnTo>
                    <a:pt x="251" y="191"/>
                  </a:lnTo>
                  <a:lnTo>
                    <a:pt x="256" y="188"/>
                  </a:lnTo>
                  <a:lnTo>
                    <a:pt x="270" y="181"/>
                  </a:lnTo>
                  <a:lnTo>
                    <a:pt x="287" y="170"/>
                  </a:lnTo>
                  <a:lnTo>
                    <a:pt x="306" y="151"/>
                  </a:lnTo>
                  <a:lnTo>
                    <a:pt x="324" y="126"/>
                  </a:lnTo>
                  <a:lnTo>
                    <a:pt x="334" y="92"/>
                  </a:lnTo>
                  <a:lnTo>
                    <a:pt x="335" y="51"/>
                  </a:lnTo>
                  <a:lnTo>
                    <a:pt x="325" y="0"/>
                  </a:lnTo>
                  <a:lnTo>
                    <a:pt x="329" y="4"/>
                  </a:lnTo>
                  <a:lnTo>
                    <a:pt x="337" y="14"/>
                  </a:lnTo>
                  <a:lnTo>
                    <a:pt x="347" y="31"/>
                  </a:lnTo>
                  <a:lnTo>
                    <a:pt x="355" y="55"/>
                  </a:lnTo>
                  <a:lnTo>
                    <a:pt x="358" y="84"/>
                  </a:lnTo>
                  <a:lnTo>
                    <a:pt x="352" y="117"/>
                  </a:lnTo>
                  <a:lnTo>
                    <a:pt x="334" y="154"/>
                  </a:lnTo>
                  <a:lnTo>
                    <a:pt x="301" y="194"/>
                  </a:lnTo>
                  <a:lnTo>
                    <a:pt x="297" y="196"/>
                  </a:lnTo>
                  <a:lnTo>
                    <a:pt x="288" y="200"/>
                  </a:lnTo>
                  <a:lnTo>
                    <a:pt x="274" y="208"/>
                  </a:lnTo>
                  <a:lnTo>
                    <a:pt x="255" y="218"/>
                  </a:lnTo>
                  <a:lnTo>
                    <a:pt x="233" y="233"/>
                  </a:lnTo>
                  <a:lnTo>
                    <a:pt x="209" y="250"/>
                  </a:lnTo>
                  <a:lnTo>
                    <a:pt x="183" y="269"/>
                  </a:lnTo>
                  <a:lnTo>
                    <a:pt x="156" y="293"/>
                  </a:lnTo>
                  <a:lnTo>
                    <a:pt x="131" y="321"/>
                  </a:lnTo>
                  <a:lnTo>
                    <a:pt x="108" y="352"/>
                  </a:lnTo>
                  <a:lnTo>
                    <a:pt x="85" y="387"/>
                  </a:lnTo>
                  <a:lnTo>
                    <a:pt x="67" y="425"/>
                  </a:lnTo>
                  <a:lnTo>
                    <a:pt x="54" y="468"/>
                  </a:lnTo>
                  <a:lnTo>
                    <a:pt x="45" y="514"/>
                  </a:lnTo>
                  <a:lnTo>
                    <a:pt x="42" y="564"/>
                  </a:lnTo>
                  <a:lnTo>
                    <a:pt x="47" y="619"/>
                  </a:lnTo>
                  <a:lnTo>
                    <a:pt x="6" y="58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51"/>
            <p:cNvSpPr>
              <a:spLocks/>
            </p:cNvSpPr>
            <p:nvPr/>
          </p:nvSpPr>
          <p:spPr bwMode="auto">
            <a:xfrm>
              <a:off x="3206" y="2389"/>
              <a:ext cx="167" cy="312"/>
            </a:xfrm>
            <a:custGeom>
              <a:avLst/>
              <a:gdLst/>
              <a:ahLst/>
              <a:cxnLst>
                <a:cxn ang="0">
                  <a:pos x="0" y="312"/>
                </a:cxn>
                <a:cxn ang="0">
                  <a:pos x="153" y="0"/>
                </a:cxn>
                <a:cxn ang="0">
                  <a:pos x="167" y="26"/>
                </a:cxn>
                <a:cxn ang="0">
                  <a:pos x="45" y="290"/>
                </a:cxn>
                <a:cxn ang="0">
                  <a:pos x="0" y="312"/>
                </a:cxn>
              </a:cxnLst>
              <a:rect l="0" t="0" r="r" b="b"/>
              <a:pathLst>
                <a:path w="167" h="312">
                  <a:moveTo>
                    <a:pt x="0" y="312"/>
                  </a:moveTo>
                  <a:lnTo>
                    <a:pt x="153" y="0"/>
                  </a:lnTo>
                  <a:lnTo>
                    <a:pt x="167" y="26"/>
                  </a:lnTo>
                  <a:lnTo>
                    <a:pt x="45" y="290"/>
                  </a:lnTo>
                  <a:lnTo>
                    <a:pt x="0" y="3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52"/>
            <p:cNvSpPr>
              <a:spLocks/>
            </p:cNvSpPr>
            <p:nvPr/>
          </p:nvSpPr>
          <p:spPr bwMode="auto">
            <a:xfrm>
              <a:off x="3420" y="3121"/>
              <a:ext cx="118" cy="357"/>
            </a:xfrm>
            <a:custGeom>
              <a:avLst/>
              <a:gdLst/>
              <a:ahLst/>
              <a:cxnLst>
                <a:cxn ang="0">
                  <a:pos x="27" y="9"/>
                </a:cxn>
                <a:cxn ang="0">
                  <a:pos x="0" y="357"/>
                </a:cxn>
                <a:cxn ang="0">
                  <a:pos x="49" y="52"/>
                </a:cxn>
                <a:cxn ang="0">
                  <a:pos x="75" y="46"/>
                </a:cxn>
                <a:cxn ang="0">
                  <a:pos x="62" y="327"/>
                </a:cxn>
                <a:cxn ang="0">
                  <a:pos x="118" y="33"/>
                </a:cxn>
                <a:cxn ang="0">
                  <a:pos x="116" y="30"/>
                </a:cxn>
                <a:cxn ang="0">
                  <a:pos x="111" y="25"/>
                </a:cxn>
                <a:cxn ang="0">
                  <a:pos x="103" y="17"/>
                </a:cxn>
                <a:cxn ang="0">
                  <a:pos x="93" y="9"/>
                </a:cxn>
                <a:cxn ang="0">
                  <a:pos x="78" y="4"/>
                </a:cxn>
                <a:cxn ang="0">
                  <a:pos x="64" y="0"/>
                </a:cxn>
                <a:cxn ang="0">
                  <a:pos x="45" y="1"/>
                </a:cxn>
                <a:cxn ang="0">
                  <a:pos x="27" y="9"/>
                </a:cxn>
              </a:cxnLst>
              <a:rect l="0" t="0" r="r" b="b"/>
              <a:pathLst>
                <a:path w="118" h="357">
                  <a:moveTo>
                    <a:pt x="27" y="9"/>
                  </a:moveTo>
                  <a:lnTo>
                    <a:pt x="0" y="357"/>
                  </a:lnTo>
                  <a:lnTo>
                    <a:pt x="49" y="52"/>
                  </a:lnTo>
                  <a:lnTo>
                    <a:pt x="75" y="46"/>
                  </a:lnTo>
                  <a:lnTo>
                    <a:pt x="62" y="327"/>
                  </a:lnTo>
                  <a:lnTo>
                    <a:pt x="118" y="33"/>
                  </a:lnTo>
                  <a:lnTo>
                    <a:pt x="116" y="30"/>
                  </a:lnTo>
                  <a:lnTo>
                    <a:pt x="111" y="25"/>
                  </a:lnTo>
                  <a:lnTo>
                    <a:pt x="103" y="17"/>
                  </a:lnTo>
                  <a:lnTo>
                    <a:pt x="93" y="9"/>
                  </a:lnTo>
                  <a:lnTo>
                    <a:pt x="78" y="4"/>
                  </a:lnTo>
                  <a:lnTo>
                    <a:pt x="64" y="0"/>
                  </a:lnTo>
                  <a:lnTo>
                    <a:pt x="45" y="1"/>
                  </a:lnTo>
                  <a:lnTo>
                    <a:pt x="27"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53"/>
            <p:cNvSpPr>
              <a:spLocks/>
            </p:cNvSpPr>
            <p:nvPr/>
          </p:nvSpPr>
          <p:spPr bwMode="auto">
            <a:xfrm>
              <a:off x="3547" y="3168"/>
              <a:ext cx="67" cy="320"/>
            </a:xfrm>
            <a:custGeom>
              <a:avLst/>
              <a:gdLst/>
              <a:ahLst/>
              <a:cxnLst>
                <a:cxn ang="0">
                  <a:pos x="23" y="13"/>
                </a:cxn>
                <a:cxn ang="0">
                  <a:pos x="0" y="320"/>
                </a:cxn>
                <a:cxn ang="0">
                  <a:pos x="67" y="0"/>
                </a:cxn>
                <a:cxn ang="0">
                  <a:pos x="23" y="13"/>
                </a:cxn>
              </a:cxnLst>
              <a:rect l="0" t="0" r="r" b="b"/>
              <a:pathLst>
                <a:path w="67" h="320">
                  <a:moveTo>
                    <a:pt x="23" y="13"/>
                  </a:moveTo>
                  <a:lnTo>
                    <a:pt x="0" y="320"/>
                  </a:lnTo>
                  <a:lnTo>
                    <a:pt x="67" y="0"/>
                  </a:lnTo>
                  <a:lnTo>
                    <a:pt x="23" y="1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54"/>
            <p:cNvSpPr>
              <a:spLocks/>
            </p:cNvSpPr>
            <p:nvPr/>
          </p:nvSpPr>
          <p:spPr bwMode="auto">
            <a:xfrm>
              <a:off x="3549" y="1588"/>
              <a:ext cx="237" cy="368"/>
            </a:xfrm>
            <a:custGeom>
              <a:avLst/>
              <a:gdLst/>
              <a:ahLst/>
              <a:cxnLst>
                <a:cxn ang="0">
                  <a:pos x="148" y="11"/>
                </a:cxn>
                <a:cxn ang="0">
                  <a:pos x="144" y="9"/>
                </a:cxn>
                <a:cxn ang="0">
                  <a:pos x="133" y="7"/>
                </a:cxn>
                <a:cxn ang="0">
                  <a:pos x="117" y="4"/>
                </a:cxn>
                <a:cxn ang="0">
                  <a:pos x="98" y="1"/>
                </a:cxn>
                <a:cxn ang="0">
                  <a:pos x="77" y="0"/>
                </a:cxn>
                <a:cxn ang="0">
                  <a:pos x="56" y="0"/>
                </a:cxn>
                <a:cxn ang="0">
                  <a:pos x="36" y="4"/>
                </a:cxn>
                <a:cxn ang="0">
                  <a:pos x="20" y="11"/>
                </a:cxn>
                <a:cxn ang="0">
                  <a:pos x="2" y="61"/>
                </a:cxn>
                <a:cxn ang="0">
                  <a:pos x="0" y="149"/>
                </a:cxn>
                <a:cxn ang="0">
                  <a:pos x="10" y="241"/>
                </a:cxn>
                <a:cxn ang="0">
                  <a:pos x="20" y="305"/>
                </a:cxn>
                <a:cxn ang="0">
                  <a:pos x="27" y="322"/>
                </a:cxn>
                <a:cxn ang="0">
                  <a:pos x="35" y="337"/>
                </a:cxn>
                <a:cxn ang="0">
                  <a:pos x="44" y="347"/>
                </a:cxn>
                <a:cxn ang="0">
                  <a:pos x="56" y="357"/>
                </a:cxn>
                <a:cxn ang="0">
                  <a:pos x="67" y="362"/>
                </a:cxn>
                <a:cxn ang="0">
                  <a:pos x="82" y="366"/>
                </a:cxn>
                <a:cxn ang="0">
                  <a:pos x="95" y="368"/>
                </a:cxn>
                <a:cxn ang="0">
                  <a:pos x="110" y="368"/>
                </a:cxn>
                <a:cxn ang="0">
                  <a:pos x="119" y="367"/>
                </a:cxn>
                <a:cxn ang="0">
                  <a:pos x="131" y="363"/>
                </a:cxn>
                <a:cxn ang="0">
                  <a:pos x="145" y="357"/>
                </a:cxn>
                <a:cxn ang="0">
                  <a:pos x="161" y="347"/>
                </a:cxn>
                <a:cxn ang="0">
                  <a:pos x="177" y="334"/>
                </a:cxn>
                <a:cxn ang="0">
                  <a:pos x="192" y="320"/>
                </a:cxn>
                <a:cxn ang="0">
                  <a:pos x="207" y="301"/>
                </a:cxn>
                <a:cxn ang="0">
                  <a:pos x="220" y="280"/>
                </a:cxn>
                <a:cxn ang="0">
                  <a:pos x="229" y="257"/>
                </a:cxn>
                <a:cxn ang="0">
                  <a:pos x="236" y="230"/>
                </a:cxn>
                <a:cxn ang="0">
                  <a:pos x="237" y="201"/>
                </a:cxn>
                <a:cxn ang="0">
                  <a:pos x="233" y="170"/>
                </a:cxn>
                <a:cxn ang="0">
                  <a:pos x="224" y="134"/>
                </a:cxn>
                <a:cxn ang="0">
                  <a:pos x="207" y="96"/>
                </a:cxn>
                <a:cxn ang="0">
                  <a:pos x="182" y="55"/>
                </a:cxn>
                <a:cxn ang="0">
                  <a:pos x="148" y="11"/>
                </a:cxn>
              </a:cxnLst>
              <a:rect l="0" t="0" r="r" b="b"/>
              <a:pathLst>
                <a:path w="237" h="368">
                  <a:moveTo>
                    <a:pt x="148" y="11"/>
                  </a:moveTo>
                  <a:lnTo>
                    <a:pt x="144" y="9"/>
                  </a:lnTo>
                  <a:lnTo>
                    <a:pt x="133" y="7"/>
                  </a:lnTo>
                  <a:lnTo>
                    <a:pt x="117" y="4"/>
                  </a:lnTo>
                  <a:lnTo>
                    <a:pt x="98" y="1"/>
                  </a:lnTo>
                  <a:lnTo>
                    <a:pt x="77" y="0"/>
                  </a:lnTo>
                  <a:lnTo>
                    <a:pt x="56" y="0"/>
                  </a:lnTo>
                  <a:lnTo>
                    <a:pt x="36" y="4"/>
                  </a:lnTo>
                  <a:lnTo>
                    <a:pt x="20" y="11"/>
                  </a:lnTo>
                  <a:lnTo>
                    <a:pt x="2" y="61"/>
                  </a:lnTo>
                  <a:lnTo>
                    <a:pt x="0" y="149"/>
                  </a:lnTo>
                  <a:lnTo>
                    <a:pt x="10" y="241"/>
                  </a:lnTo>
                  <a:lnTo>
                    <a:pt x="20" y="305"/>
                  </a:lnTo>
                  <a:lnTo>
                    <a:pt x="27" y="322"/>
                  </a:lnTo>
                  <a:lnTo>
                    <a:pt x="35" y="337"/>
                  </a:lnTo>
                  <a:lnTo>
                    <a:pt x="44" y="347"/>
                  </a:lnTo>
                  <a:lnTo>
                    <a:pt x="56" y="357"/>
                  </a:lnTo>
                  <a:lnTo>
                    <a:pt x="67" y="362"/>
                  </a:lnTo>
                  <a:lnTo>
                    <a:pt x="82" y="366"/>
                  </a:lnTo>
                  <a:lnTo>
                    <a:pt x="95" y="368"/>
                  </a:lnTo>
                  <a:lnTo>
                    <a:pt x="110" y="368"/>
                  </a:lnTo>
                  <a:lnTo>
                    <a:pt x="119" y="367"/>
                  </a:lnTo>
                  <a:lnTo>
                    <a:pt x="131" y="363"/>
                  </a:lnTo>
                  <a:lnTo>
                    <a:pt x="145" y="357"/>
                  </a:lnTo>
                  <a:lnTo>
                    <a:pt x="161" y="347"/>
                  </a:lnTo>
                  <a:lnTo>
                    <a:pt x="177" y="334"/>
                  </a:lnTo>
                  <a:lnTo>
                    <a:pt x="192" y="320"/>
                  </a:lnTo>
                  <a:lnTo>
                    <a:pt x="207" y="301"/>
                  </a:lnTo>
                  <a:lnTo>
                    <a:pt x="220" y="280"/>
                  </a:lnTo>
                  <a:lnTo>
                    <a:pt x="229" y="257"/>
                  </a:lnTo>
                  <a:lnTo>
                    <a:pt x="236" y="230"/>
                  </a:lnTo>
                  <a:lnTo>
                    <a:pt x="237" y="201"/>
                  </a:lnTo>
                  <a:lnTo>
                    <a:pt x="233" y="170"/>
                  </a:lnTo>
                  <a:lnTo>
                    <a:pt x="224" y="134"/>
                  </a:lnTo>
                  <a:lnTo>
                    <a:pt x="207" y="96"/>
                  </a:lnTo>
                  <a:lnTo>
                    <a:pt x="182" y="55"/>
                  </a:lnTo>
                  <a:lnTo>
                    <a:pt x="148" y="11"/>
                  </a:lnTo>
                  <a:close/>
                </a:path>
              </a:pathLst>
            </a:custGeom>
            <a:solidFill>
              <a:srgbClr val="E23D3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55"/>
            <p:cNvSpPr>
              <a:spLocks/>
            </p:cNvSpPr>
            <p:nvPr/>
          </p:nvSpPr>
          <p:spPr bwMode="auto">
            <a:xfrm>
              <a:off x="2981" y="2148"/>
              <a:ext cx="243" cy="486"/>
            </a:xfrm>
            <a:custGeom>
              <a:avLst/>
              <a:gdLst/>
              <a:ahLst/>
              <a:cxnLst>
                <a:cxn ang="0">
                  <a:pos x="243" y="0"/>
                </a:cxn>
                <a:cxn ang="0">
                  <a:pos x="241" y="2"/>
                </a:cxn>
                <a:cxn ang="0">
                  <a:pos x="233" y="6"/>
                </a:cxn>
                <a:cxn ang="0">
                  <a:pos x="221" y="14"/>
                </a:cxn>
                <a:cxn ang="0">
                  <a:pos x="205" y="23"/>
                </a:cxn>
                <a:cxn ang="0">
                  <a:pos x="187" y="36"/>
                </a:cxn>
                <a:cxn ang="0">
                  <a:pos x="167" y="50"/>
                </a:cxn>
                <a:cxn ang="0">
                  <a:pos x="145" y="69"/>
                </a:cxn>
                <a:cxn ang="0">
                  <a:pos x="122" y="89"/>
                </a:cxn>
                <a:cxn ang="0">
                  <a:pos x="100" y="111"/>
                </a:cxn>
                <a:cxn ang="0">
                  <a:pos x="78" y="135"/>
                </a:cxn>
                <a:cxn ang="0">
                  <a:pos x="58" y="161"/>
                </a:cxn>
                <a:cxn ang="0">
                  <a:pos x="39" y="189"/>
                </a:cxn>
                <a:cxn ang="0">
                  <a:pos x="24" y="219"/>
                </a:cxn>
                <a:cxn ang="0">
                  <a:pos x="12" y="252"/>
                </a:cxn>
                <a:cxn ang="0">
                  <a:pos x="4" y="285"/>
                </a:cxn>
                <a:cxn ang="0">
                  <a:pos x="1" y="320"/>
                </a:cxn>
                <a:cxn ang="0">
                  <a:pos x="1" y="325"/>
                </a:cxn>
                <a:cxn ang="0">
                  <a:pos x="0" y="339"/>
                </a:cxn>
                <a:cxn ang="0">
                  <a:pos x="1" y="360"/>
                </a:cxn>
                <a:cxn ang="0">
                  <a:pos x="4" y="385"/>
                </a:cxn>
                <a:cxn ang="0">
                  <a:pos x="10" y="411"/>
                </a:cxn>
                <a:cxn ang="0">
                  <a:pos x="22" y="439"/>
                </a:cxn>
                <a:cxn ang="0">
                  <a:pos x="39" y="465"/>
                </a:cxn>
                <a:cxn ang="0">
                  <a:pos x="64" y="486"/>
                </a:cxn>
                <a:cxn ang="0">
                  <a:pos x="62" y="473"/>
                </a:cxn>
                <a:cxn ang="0">
                  <a:pos x="58" y="440"/>
                </a:cxn>
                <a:cxn ang="0">
                  <a:pos x="54" y="390"/>
                </a:cxn>
                <a:cxn ang="0">
                  <a:pos x="55" y="332"/>
                </a:cxn>
                <a:cxn ang="0">
                  <a:pos x="64" y="269"/>
                </a:cxn>
                <a:cxn ang="0">
                  <a:pos x="87" y="208"/>
                </a:cxn>
                <a:cxn ang="0">
                  <a:pos x="124" y="156"/>
                </a:cxn>
                <a:cxn ang="0">
                  <a:pos x="180" y="116"/>
                </a:cxn>
                <a:cxn ang="0">
                  <a:pos x="183" y="114"/>
                </a:cxn>
                <a:cxn ang="0">
                  <a:pos x="191" y="107"/>
                </a:cxn>
                <a:cxn ang="0">
                  <a:pos x="200" y="96"/>
                </a:cxn>
                <a:cxn ang="0">
                  <a:pos x="212" y="82"/>
                </a:cxn>
                <a:cxn ang="0">
                  <a:pos x="224" y="65"/>
                </a:cxn>
                <a:cxn ang="0">
                  <a:pos x="234" y="45"/>
                </a:cxn>
                <a:cxn ang="0">
                  <a:pos x="241" y="24"/>
                </a:cxn>
                <a:cxn ang="0">
                  <a:pos x="243" y="0"/>
                </a:cxn>
              </a:cxnLst>
              <a:rect l="0" t="0" r="r" b="b"/>
              <a:pathLst>
                <a:path w="243" h="486">
                  <a:moveTo>
                    <a:pt x="243" y="0"/>
                  </a:moveTo>
                  <a:lnTo>
                    <a:pt x="241" y="2"/>
                  </a:lnTo>
                  <a:lnTo>
                    <a:pt x="233" y="6"/>
                  </a:lnTo>
                  <a:lnTo>
                    <a:pt x="221" y="14"/>
                  </a:lnTo>
                  <a:lnTo>
                    <a:pt x="205" y="23"/>
                  </a:lnTo>
                  <a:lnTo>
                    <a:pt x="187" y="36"/>
                  </a:lnTo>
                  <a:lnTo>
                    <a:pt x="167" y="50"/>
                  </a:lnTo>
                  <a:lnTo>
                    <a:pt x="145" y="69"/>
                  </a:lnTo>
                  <a:lnTo>
                    <a:pt x="122" y="89"/>
                  </a:lnTo>
                  <a:lnTo>
                    <a:pt x="100" y="111"/>
                  </a:lnTo>
                  <a:lnTo>
                    <a:pt x="78" y="135"/>
                  </a:lnTo>
                  <a:lnTo>
                    <a:pt x="58" y="161"/>
                  </a:lnTo>
                  <a:lnTo>
                    <a:pt x="39" y="189"/>
                  </a:lnTo>
                  <a:lnTo>
                    <a:pt x="24" y="219"/>
                  </a:lnTo>
                  <a:lnTo>
                    <a:pt x="12" y="252"/>
                  </a:lnTo>
                  <a:lnTo>
                    <a:pt x="4" y="285"/>
                  </a:lnTo>
                  <a:lnTo>
                    <a:pt x="1" y="320"/>
                  </a:lnTo>
                  <a:lnTo>
                    <a:pt x="1" y="325"/>
                  </a:lnTo>
                  <a:lnTo>
                    <a:pt x="0" y="339"/>
                  </a:lnTo>
                  <a:lnTo>
                    <a:pt x="1" y="360"/>
                  </a:lnTo>
                  <a:lnTo>
                    <a:pt x="4" y="385"/>
                  </a:lnTo>
                  <a:lnTo>
                    <a:pt x="10" y="411"/>
                  </a:lnTo>
                  <a:lnTo>
                    <a:pt x="22" y="439"/>
                  </a:lnTo>
                  <a:lnTo>
                    <a:pt x="39" y="465"/>
                  </a:lnTo>
                  <a:lnTo>
                    <a:pt x="64" y="486"/>
                  </a:lnTo>
                  <a:lnTo>
                    <a:pt x="62" y="473"/>
                  </a:lnTo>
                  <a:lnTo>
                    <a:pt x="58" y="440"/>
                  </a:lnTo>
                  <a:lnTo>
                    <a:pt x="54" y="390"/>
                  </a:lnTo>
                  <a:lnTo>
                    <a:pt x="55" y="332"/>
                  </a:lnTo>
                  <a:lnTo>
                    <a:pt x="64" y="269"/>
                  </a:lnTo>
                  <a:lnTo>
                    <a:pt x="87" y="208"/>
                  </a:lnTo>
                  <a:lnTo>
                    <a:pt x="124" y="156"/>
                  </a:lnTo>
                  <a:lnTo>
                    <a:pt x="180" y="116"/>
                  </a:lnTo>
                  <a:lnTo>
                    <a:pt x="183" y="114"/>
                  </a:lnTo>
                  <a:lnTo>
                    <a:pt x="191" y="107"/>
                  </a:lnTo>
                  <a:lnTo>
                    <a:pt x="200" y="96"/>
                  </a:lnTo>
                  <a:lnTo>
                    <a:pt x="212" y="82"/>
                  </a:lnTo>
                  <a:lnTo>
                    <a:pt x="224" y="65"/>
                  </a:lnTo>
                  <a:lnTo>
                    <a:pt x="234" y="45"/>
                  </a:lnTo>
                  <a:lnTo>
                    <a:pt x="241" y="24"/>
                  </a:lnTo>
                  <a:lnTo>
                    <a:pt x="243" y="0"/>
                  </a:lnTo>
                  <a:close/>
                </a:path>
              </a:pathLst>
            </a:custGeom>
            <a:solidFill>
              <a:srgbClr val="E23D3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56"/>
            <p:cNvSpPr>
              <a:spLocks/>
            </p:cNvSpPr>
            <p:nvPr/>
          </p:nvSpPr>
          <p:spPr bwMode="auto">
            <a:xfrm>
              <a:off x="3568" y="2544"/>
              <a:ext cx="339" cy="136"/>
            </a:xfrm>
            <a:custGeom>
              <a:avLst/>
              <a:gdLst/>
              <a:ahLst/>
              <a:cxnLst>
                <a:cxn ang="0">
                  <a:pos x="321" y="0"/>
                </a:cxn>
                <a:cxn ang="0">
                  <a:pos x="316" y="3"/>
                </a:cxn>
                <a:cxn ang="0">
                  <a:pos x="301" y="12"/>
                </a:cxn>
                <a:cxn ang="0">
                  <a:pos x="280" y="24"/>
                </a:cxn>
                <a:cxn ang="0">
                  <a:pos x="254" y="39"/>
                </a:cxn>
                <a:cxn ang="0">
                  <a:pos x="223" y="53"/>
                </a:cxn>
                <a:cxn ang="0">
                  <a:pos x="191" y="65"/>
                </a:cxn>
                <a:cxn ang="0">
                  <a:pos x="159" y="74"/>
                </a:cxn>
                <a:cxn ang="0">
                  <a:pos x="129" y="77"/>
                </a:cxn>
                <a:cxn ang="0">
                  <a:pos x="101" y="75"/>
                </a:cxn>
                <a:cxn ang="0">
                  <a:pos x="75" y="73"/>
                </a:cxn>
                <a:cxn ang="0">
                  <a:pos x="51" y="71"/>
                </a:cxn>
                <a:cxn ang="0">
                  <a:pos x="31" y="69"/>
                </a:cxn>
                <a:cxn ang="0">
                  <a:pos x="16" y="69"/>
                </a:cxn>
                <a:cxn ang="0">
                  <a:pos x="5" y="71"/>
                </a:cxn>
                <a:cxn ang="0">
                  <a:pos x="0" y="78"/>
                </a:cxn>
                <a:cxn ang="0">
                  <a:pos x="1" y="90"/>
                </a:cxn>
                <a:cxn ang="0">
                  <a:pos x="10" y="103"/>
                </a:cxn>
                <a:cxn ang="0">
                  <a:pos x="25" y="112"/>
                </a:cxn>
                <a:cxn ang="0">
                  <a:pos x="43" y="119"/>
                </a:cxn>
                <a:cxn ang="0">
                  <a:pos x="63" y="123"/>
                </a:cxn>
                <a:cxn ang="0">
                  <a:pos x="83" y="125"/>
                </a:cxn>
                <a:cxn ang="0">
                  <a:pos x="100" y="128"/>
                </a:cxn>
                <a:cxn ang="0">
                  <a:pos x="112" y="128"/>
                </a:cxn>
                <a:cxn ang="0">
                  <a:pos x="116" y="128"/>
                </a:cxn>
                <a:cxn ang="0">
                  <a:pos x="119" y="129"/>
                </a:cxn>
                <a:cxn ang="0">
                  <a:pos x="130" y="132"/>
                </a:cxn>
                <a:cxn ang="0">
                  <a:pos x="147" y="133"/>
                </a:cxn>
                <a:cxn ang="0">
                  <a:pos x="167" y="136"/>
                </a:cxn>
                <a:cxn ang="0">
                  <a:pos x="189" y="136"/>
                </a:cxn>
                <a:cxn ang="0">
                  <a:pos x="213" y="133"/>
                </a:cxn>
                <a:cxn ang="0">
                  <a:pos x="235" y="127"/>
                </a:cxn>
                <a:cxn ang="0">
                  <a:pos x="256" y="115"/>
                </a:cxn>
                <a:cxn ang="0">
                  <a:pos x="276" y="100"/>
                </a:cxn>
                <a:cxn ang="0">
                  <a:pos x="296" y="86"/>
                </a:cxn>
                <a:cxn ang="0">
                  <a:pos x="313" y="73"/>
                </a:cxn>
                <a:cxn ang="0">
                  <a:pos x="327" y="58"/>
                </a:cxn>
                <a:cxn ang="0">
                  <a:pos x="337" y="44"/>
                </a:cxn>
                <a:cxn ang="0">
                  <a:pos x="339" y="29"/>
                </a:cxn>
                <a:cxn ang="0">
                  <a:pos x="335" y="15"/>
                </a:cxn>
                <a:cxn ang="0">
                  <a:pos x="321" y="0"/>
                </a:cxn>
              </a:cxnLst>
              <a:rect l="0" t="0" r="r" b="b"/>
              <a:pathLst>
                <a:path w="339" h="136">
                  <a:moveTo>
                    <a:pt x="321" y="0"/>
                  </a:moveTo>
                  <a:lnTo>
                    <a:pt x="316" y="3"/>
                  </a:lnTo>
                  <a:lnTo>
                    <a:pt x="301" y="12"/>
                  </a:lnTo>
                  <a:lnTo>
                    <a:pt x="280" y="24"/>
                  </a:lnTo>
                  <a:lnTo>
                    <a:pt x="254" y="39"/>
                  </a:lnTo>
                  <a:lnTo>
                    <a:pt x="223" y="53"/>
                  </a:lnTo>
                  <a:lnTo>
                    <a:pt x="191" y="65"/>
                  </a:lnTo>
                  <a:lnTo>
                    <a:pt x="159" y="74"/>
                  </a:lnTo>
                  <a:lnTo>
                    <a:pt x="129" y="77"/>
                  </a:lnTo>
                  <a:lnTo>
                    <a:pt x="101" y="75"/>
                  </a:lnTo>
                  <a:lnTo>
                    <a:pt x="75" y="73"/>
                  </a:lnTo>
                  <a:lnTo>
                    <a:pt x="51" y="71"/>
                  </a:lnTo>
                  <a:lnTo>
                    <a:pt x="31" y="69"/>
                  </a:lnTo>
                  <a:lnTo>
                    <a:pt x="16" y="69"/>
                  </a:lnTo>
                  <a:lnTo>
                    <a:pt x="5" y="71"/>
                  </a:lnTo>
                  <a:lnTo>
                    <a:pt x="0" y="78"/>
                  </a:lnTo>
                  <a:lnTo>
                    <a:pt x="1" y="90"/>
                  </a:lnTo>
                  <a:lnTo>
                    <a:pt x="10" y="103"/>
                  </a:lnTo>
                  <a:lnTo>
                    <a:pt x="25" y="112"/>
                  </a:lnTo>
                  <a:lnTo>
                    <a:pt x="43" y="119"/>
                  </a:lnTo>
                  <a:lnTo>
                    <a:pt x="63" y="123"/>
                  </a:lnTo>
                  <a:lnTo>
                    <a:pt x="83" y="125"/>
                  </a:lnTo>
                  <a:lnTo>
                    <a:pt x="100" y="128"/>
                  </a:lnTo>
                  <a:lnTo>
                    <a:pt x="112" y="128"/>
                  </a:lnTo>
                  <a:lnTo>
                    <a:pt x="116" y="128"/>
                  </a:lnTo>
                  <a:lnTo>
                    <a:pt x="119" y="129"/>
                  </a:lnTo>
                  <a:lnTo>
                    <a:pt x="130" y="132"/>
                  </a:lnTo>
                  <a:lnTo>
                    <a:pt x="147" y="133"/>
                  </a:lnTo>
                  <a:lnTo>
                    <a:pt x="167" y="136"/>
                  </a:lnTo>
                  <a:lnTo>
                    <a:pt x="189" y="136"/>
                  </a:lnTo>
                  <a:lnTo>
                    <a:pt x="213" y="133"/>
                  </a:lnTo>
                  <a:lnTo>
                    <a:pt x="235" y="127"/>
                  </a:lnTo>
                  <a:lnTo>
                    <a:pt x="256" y="115"/>
                  </a:lnTo>
                  <a:lnTo>
                    <a:pt x="276" y="100"/>
                  </a:lnTo>
                  <a:lnTo>
                    <a:pt x="296" y="86"/>
                  </a:lnTo>
                  <a:lnTo>
                    <a:pt x="313" y="73"/>
                  </a:lnTo>
                  <a:lnTo>
                    <a:pt x="327" y="58"/>
                  </a:lnTo>
                  <a:lnTo>
                    <a:pt x="337" y="44"/>
                  </a:lnTo>
                  <a:lnTo>
                    <a:pt x="339" y="29"/>
                  </a:lnTo>
                  <a:lnTo>
                    <a:pt x="335" y="15"/>
                  </a:lnTo>
                  <a:lnTo>
                    <a:pt x="321" y="0"/>
                  </a:lnTo>
                  <a:close/>
                </a:path>
              </a:pathLst>
            </a:custGeom>
            <a:solidFill>
              <a:srgbClr val="E23D3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57"/>
            <p:cNvSpPr>
              <a:spLocks/>
            </p:cNvSpPr>
            <p:nvPr/>
          </p:nvSpPr>
          <p:spPr bwMode="auto">
            <a:xfrm>
              <a:off x="3278" y="2888"/>
              <a:ext cx="486" cy="180"/>
            </a:xfrm>
            <a:custGeom>
              <a:avLst/>
              <a:gdLst/>
              <a:ahLst/>
              <a:cxnLst>
                <a:cxn ang="0">
                  <a:pos x="457" y="66"/>
                </a:cxn>
                <a:cxn ang="0">
                  <a:pos x="454" y="64"/>
                </a:cxn>
                <a:cxn ang="0">
                  <a:pos x="445" y="62"/>
                </a:cxn>
                <a:cxn ang="0">
                  <a:pos x="431" y="59"/>
                </a:cxn>
                <a:cxn ang="0">
                  <a:pos x="411" y="54"/>
                </a:cxn>
                <a:cxn ang="0">
                  <a:pos x="388" y="48"/>
                </a:cxn>
                <a:cxn ang="0">
                  <a:pos x="362" y="42"/>
                </a:cxn>
                <a:cxn ang="0">
                  <a:pos x="333" y="35"/>
                </a:cxn>
                <a:cxn ang="0">
                  <a:pos x="303" y="29"/>
                </a:cxn>
                <a:cxn ang="0">
                  <a:pos x="270" y="22"/>
                </a:cxn>
                <a:cxn ang="0">
                  <a:pos x="237" y="16"/>
                </a:cxn>
                <a:cxn ang="0">
                  <a:pos x="204" y="10"/>
                </a:cxn>
                <a:cxn ang="0">
                  <a:pos x="173" y="5"/>
                </a:cxn>
                <a:cxn ang="0">
                  <a:pos x="141" y="2"/>
                </a:cxn>
                <a:cxn ang="0">
                  <a:pos x="112" y="0"/>
                </a:cxn>
                <a:cxn ang="0">
                  <a:pos x="86" y="0"/>
                </a:cxn>
                <a:cxn ang="0">
                  <a:pos x="62" y="1"/>
                </a:cxn>
                <a:cxn ang="0">
                  <a:pos x="27" y="6"/>
                </a:cxn>
                <a:cxn ang="0">
                  <a:pos x="7" y="13"/>
                </a:cxn>
                <a:cxn ang="0">
                  <a:pos x="0" y="21"/>
                </a:cxn>
                <a:cxn ang="0">
                  <a:pos x="4" y="29"/>
                </a:cxn>
                <a:cxn ang="0">
                  <a:pos x="19" y="37"/>
                </a:cxn>
                <a:cxn ang="0">
                  <a:pos x="40" y="46"/>
                </a:cxn>
                <a:cxn ang="0">
                  <a:pos x="69" y="56"/>
                </a:cxn>
                <a:cxn ang="0">
                  <a:pos x="100" y="66"/>
                </a:cxn>
                <a:cxn ang="0">
                  <a:pos x="119" y="71"/>
                </a:cxn>
                <a:cxn ang="0">
                  <a:pos x="140" y="77"/>
                </a:cxn>
                <a:cxn ang="0">
                  <a:pos x="165" y="85"/>
                </a:cxn>
                <a:cxn ang="0">
                  <a:pos x="190" y="95"/>
                </a:cxn>
                <a:cxn ang="0">
                  <a:pos x="217" y="104"/>
                </a:cxn>
                <a:cxn ang="0">
                  <a:pos x="245" y="113"/>
                </a:cxn>
                <a:cxn ang="0">
                  <a:pos x="273" y="122"/>
                </a:cxn>
                <a:cxn ang="0">
                  <a:pos x="300" y="133"/>
                </a:cxn>
                <a:cxn ang="0">
                  <a:pos x="325" y="142"/>
                </a:cxn>
                <a:cxn ang="0">
                  <a:pos x="350" y="150"/>
                </a:cxn>
                <a:cxn ang="0">
                  <a:pos x="373" y="159"/>
                </a:cxn>
                <a:cxn ang="0">
                  <a:pos x="392" y="166"/>
                </a:cxn>
                <a:cxn ang="0">
                  <a:pos x="409" y="172"/>
                </a:cxn>
                <a:cxn ang="0">
                  <a:pos x="421" y="176"/>
                </a:cxn>
                <a:cxn ang="0">
                  <a:pos x="429" y="179"/>
                </a:cxn>
                <a:cxn ang="0">
                  <a:pos x="432" y="180"/>
                </a:cxn>
                <a:cxn ang="0">
                  <a:pos x="436" y="179"/>
                </a:cxn>
                <a:cxn ang="0">
                  <a:pos x="446" y="173"/>
                </a:cxn>
                <a:cxn ang="0">
                  <a:pos x="461" y="164"/>
                </a:cxn>
                <a:cxn ang="0">
                  <a:pos x="474" y="151"/>
                </a:cxn>
                <a:cxn ang="0">
                  <a:pos x="483" y="135"/>
                </a:cxn>
                <a:cxn ang="0">
                  <a:pos x="486" y="116"/>
                </a:cxn>
                <a:cxn ang="0">
                  <a:pos x="478" y="92"/>
                </a:cxn>
                <a:cxn ang="0">
                  <a:pos x="457" y="66"/>
                </a:cxn>
              </a:cxnLst>
              <a:rect l="0" t="0" r="r" b="b"/>
              <a:pathLst>
                <a:path w="486" h="180">
                  <a:moveTo>
                    <a:pt x="457" y="66"/>
                  </a:moveTo>
                  <a:lnTo>
                    <a:pt x="454" y="64"/>
                  </a:lnTo>
                  <a:lnTo>
                    <a:pt x="445" y="62"/>
                  </a:lnTo>
                  <a:lnTo>
                    <a:pt x="431" y="59"/>
                  </a:lnTo>
                  <a:lnTo>
                    <a:pt x="411" y="54"/>
                  </a:lnTo>
                  <a:lnTo>
                    <a:pt x="388" y="48"/>
                  </a:lnTo>
                  <a:lnTo>
                    <a:pt x="362" y="42"/>
                  </a:lnTo>
                  <a:lnTo>
                    <a:pt x="333" y="35"/>
                  </a:lnTo>
                  <a:lnTo>
                    <a:pt x="303" y="29"/>
                  </a:lnTo>
                  <a:lnTo>
                    <a:pt x="270" y="22"/>
                  </a:lnTo>
                  <a:lnTo>
                    <a:pt x="237" y="16"/>
                  </a:lnTo>
                  <a:lnTo>
                    <a:pt x="204" y="10"/>
                  </a:lnTo>
                  <a:lnTo>
                    <a:pt x="173" y="5"/>
                  </a:lnTo>
                  <a:lnTo>
                    <a:pt x="141" y="2"/>
                  </a:lnTo>
                  <a:lnTo>
                    <a:pt x="112" y="0"/>
                  </a:lnTo>
                  <a:lnTo>
                    <a:pt x="86" y="0"/>
                  </a:lnTo>
                  <a:lnTo>
                    <a:pt x="62" y="1"/>
                  </a:lnTo>
                  <a:lnTo>
                    <a:pt x="27" y="6"/>
                  </a:lnTo>
                  <a:lnTo>
                    <a:pt x="7" y="13"/>
                  </a:lnTo>
                  <a:lnTo>
                    <a:pt x="0" y="21"/>
                  </a:lnTo>
                  <a:lnTo>
                    <a:pt x="4" y="29"/>
                  </a:lnTo>
                  <a:lnTo>
                    <a:pt x="19" y="37"/>
                  </a:lnTo>
                  <a:lnTo>
                    <a:pt x="40" y="46"/>
                  </a:lnTo>
                  <a:lnTo>
                    <a:pt x="69" y="56"/>
                  </a:lnTo>
                  <a:lnTo>
                    <a:pt x="100" y="66"/>
                  </a:lnTo>
                  <a:lnTo>
                    <a:pt x="119" y="71"/>
                  </a:lnTo>
                  <a:lnTo>
                    <a:pt x="140" y="77"/>
                  </a:lnTo>
                  <a:lnTo>
                    <a:pt x="165" y="85"/>
                  </a:lnTo>
                  <a:lnTo>
                    <a:pt x="190" y="95"/>
                  </a:lnTo>
                  <a:lnTo>
                    <a:pt x="217" y="104"/>
                  </a:lnTo>
                  <a:lnTo>
                    <a:pt x="245" y="113"/>
                  </a:lnTo>
                  <a:lnTo>
                    <a:pt x="273" y="122"/>
                  </a:lnTo>
                  <a:lnTo>
                    <a:pt x="300" y="133"/>
                  </a:lnTo>
                  <a:lnTo>
                    <a:pt x="325" y="142"/>
                  </a:lnTo>
                  <a:lnTo>
                    <a:pt x="350" y="150"/>
                  </a:lnTo>
                  <a:lnTo>
                    <a:pt x="373" y="159"/>
                  </a:lnTo>
                  <a:lnTo>
                    <a:pt x="392" y="166"/>
                  </a:lnTo>
                  <a:lnTo>
                    <a:pt x="409" y="172"/>
                  </a:lnTo>
                  <a:lnTo>
                    <a:pt x="421" y="176"/>
                  </a:lnTo>
                  <a:lnTo>
                    <a:pt x="429" y="179"/>
                  </a:lnTo>
                  <a:lnTo>
                    <a:pt x="432" y="180"/>
                  </a:lnTo>
                  <a:lnTo>
                    <a:pt x="436" y="179"/>
                  </a:lnTo>
                  <a:lnTo>
                    <a:pt x="446" y="173"/>
                  </a:lnTo>
                  <a:lnTo>
                    <a:pt x="461" y="164"/>
                  </a:lnTo>
                  <a:lnTo>
                    <a:pt x="474" y="151"/>
                  </a:lnTo>
                  <a:lnTo>
                    <a:pt x="483" y="135"/>
                  </a:lnTo>
                  <a:lnTo>
                    <a:pt x="486" y="116"/>
                  </a:lnTo>
                  <a:lnTo>
                    <a:pt x="478" y="92"/>
                  </a:lnTo>
                  <a:lnTo>
                    <a:pt x="457" y="66"/>
                  </a:lnTo>
                  <a:close/>
                </a:path>
              </a:pathLst>
            </a:custGeom>
            <a:solidFill>
              <a:srgbClr val="E23D3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58"/>
            <p:cNvSpPr>
              <a:spLocks/>
            </p:cNvSpPr>
            <p:nvPr/>
          </p:nvSpPr>
          <p:spPr bwMode="auto">
            <a:xfrm>
              <a:off x="3607" y="1599"/>
              <a:ext cx="537" cy="213"/>
            </a:xfrm>
            <a:custGeom>
              <a:avLst/>
              <a:gdLst/>
              <a:ahLst/>
              <a:cxnLst>
                <a:cxn ang="0">
                  <a:pos x="3" y="0"/>
                </a:cxn>
                <a:cxn ang="0">
                  <a:pos x="19" y="2"/>
                </a:cxn>
                <a:cxn ang="0">
                  <a:pos x="49" y="7"/>
                </a:cxn>
                <a:cxn ang="0">
                  <a:pos x="88" y="17"/>
                </a:cxn>
                <a:cxn ang="0">
                  <a:pos x="134" y="28"/>
                </a:cxn>
                <a:cxn ang="0">
                  <a:pos x="184" y="44"/>
                </a:cxn>
                <a:cxn ang="0">
                  <a:pos x="236" y="64"/>
                </a:cxn>
                <a:cxn ang="0">
                  <a:pos x="284" y="89"/>
                </a:cxn>
                <a:cxn ang="0">
                  <a:pos x="328" y="115"/>
                </a:cxn>
                <a:cxn ang="0">
                  <a:pos x="371" y="135"/>
                </a:cxn>
                <a:cxn ang="0">
                  <a:pos x="412" y="148"/>
                </a:cxn>
                <a:cxn ang="0">
                  <a:pos x="449" y="155"/>
                </a:cxn>
                <a:cxn ang="0">
                  <a:pos x="480" y="157"/>
                </a:cxn>
                <a:cxn ang="0">
                  <a:pos x="507" y="157"/>
                </a:cxn>
                <a:cxn ang="0">
                  <a:pos x="525" y="155"/>
                </a:cxn>
                <a:cxn ang="0">
                  <a:pos x="536" y="153"/>
                </a:cxn>
                <a:cxn ang="0">
                  <a:pos x="537" y="155"/>
                </a:cxn>
                <a:cxn ang="0">
                  <a:pos x="533" y="164"/>
                </a:cxn>
                <a:cxn ang="0">
                  <a:pos x="525" y="177"/>
                </a:cxn>
                <a:cxn ang="0">
                  <a:pos x="511" y="193"/>
                </a:cxn>
                <a:cxn ang="0">
                  <a:pos x="488" y="206"/>
                </a:cxn>
                <a:cxn ang="0">
                  <a:pos x="455" y="213"/>
                </a:cxn>
                <a:cxn ang="0">
                  <a:pos x="411" y="209"/>
                </a:cxn>
                <a:cxn ang="0">
                  <a:pos x="354" y="193"/>
                </a:cxn>
                <a:cxn ang="0">
                  <a:pos x="319" y="177"/>
                </a:cxn>
                <a:cxn ang="0">
                  <a:pos x="304" y="168"/>
                </a:cxn>
                <a:cxn ang="0">
                  <a:pos x="278" y="152"/>
                </a:cxn>
                <a:cxn ang="0">
                  <a:pos x="242" y="132"/>
                </a:cxn>
                <a:cxn ang="0">
                  <a:pos x="202" y="113"/>
                </a:cxn>
                <a:cxn ang="0">
                  <a:pos x="155" y="94"/>
                </a:cxn>
                <a:cxn ang="0">
                  <a:pos x="107" y="81"/>
                </a:cxn>
                <a:cxn ang="0">
                  <a:pos x="61" y="76"/>
                </a:cxn>
                <a:cxn ang="0">
                  <a:pos x="0" y="0"/>
                </a:cxn>
              </a:cxnLst>
              <a:rect l="0" t="0" r="r" b="b"/>
              <a:pathLst>
                <a:path w="537" h="213">
                  <a:moveTo>
                    <a:pt x="0" y="0"/>
                  </a:moveTo>
                  <a:lnTo>
                    <a:pt x="3" y="0"/>
                  </a:lnTo>
                  <a:lnTo>
                    <a:pt x="8" y="1"/>
                  </a:lnTo>
                  <a:lnTo>
                    <a:pt x="19" y="2"/>
                  </a:lnTo>
                  <a:lnTo>
                    <a:pt x="32" y="5"/>
                  </a:lnTo>
                  <a:lnTo>
                    <a:pt x="49" y="7"/>
                  </a:lnTo>
                  <a:lnTo>
                    <a:pt x="67" y="11"/>
                  </a:lnTo>
                  <a:lnTo>
                    <a:pt x="88" y="17"/>
                  </a:lnTo>
                  <a:lnTo>
                    <a:pt x="111" y="22"/>
                  </a:lnTo>
                  <a:lnTo>
                    <a:pt x="134" y="28"/>
                  </a:lnTo>
                  <a:lnTo>
                    <a:pt x="159" y="36"/>
                  </a:lnTo>
                  <a:lnTo>
                    <a:pt x="184" y="44"/>
                  </a:lnTo>
                  <a:lnTo>
                    <a:pt x="211" y="53"/>
                  </a:lnTo>
                  <a:lnTo>
                    <a:pt x="236" y="64"/>
                  </a:lnTo>
                  <a:lnTo>
                    <a:pt x="261" y="76"/>
                  </a:lnTo>
                  <a:lnTo>
                    <a:pt x="284" y="89"/>
                  </a:lnTo>
                  <a:lnTo>
                    <a:pt x="307" y="102"/>
                  </a:lnTo>
                  <a:lnTo>
                    <a:pt x="328" y="115"/>
                  </a:lnTo>
                  <a:lnTo>
                    <a:pt x="350" y="126"/>
                  </a:lnTo>
                  <a:lnTo>
                    <a:pt x="371" y="135"/>
                  </a:lnTo>
                  <a:lnTo>
                    <a:pt x="391" y="143"/>
                  </a:lnTo>
                  <a:lnTo>
                    <a:pt x="412" y="148"/>
                  </a:lnTo>
                  <a:lnTo>
                    <a:pt x="430" y="152"/>
                  </a:lnTo>
                  <a:lnTo>
                    <a:pt x="449" y="155"/>
                  </a:lnTo>
                  <a:lnTo>
                    <a:pt x="466" y="156"/>
                  </a:lnTo>
                  <a:lnTo>
                    <a:pt x="480" y="157"/>
                  </a:lnTo>
                  <a:lnTo>
                    <a:pt x="495" y="157"/>
                  </a:lnTo>
                  <a:lnTo>
                    <a:pt x="507" y="157"/>
                  </a:lnTo>
                  <a:lnTo>
                    <a:pt x="517" y="156"/>
                  </a:lnTo>
                  <a:lnTo>
                    <a:pt x="525" y="155"/>
                  </a:lnTo>
                  <a:lnTo>
                    <a:pt x="532" y="155"/>
                  </a:lnTo>
                  <a:lnTo>
                    <a:pt x="536" y="153"/>
                  </a:lnTo>
                  <a:lnTo>
                    <a:pt x="537" y="153"/>
                  </a:lnTo>
                  <a:lnTo>
                    <a:pt x="537" y="155"/>
                  </a:lnTo>
                  <a:lnTo>
                    <a:pt x="536" y="159"/>
                  </a:lnTo>
                  <a:lnTo>
                    <a:pt x="533" y="164"/>
                  </a:lnTo>
                  <a:lnTo>
                    <a:pt x="530" y="171"/>
                  </a:lnTo>
                  <a:lnTo>
                    <a:pt x="525" y="177"/>
                  </a:lnTo>
                  <a:lnTo>
                    <a:pt x="519" y="185"/>
                  </a:lnTo>
                  <a:lnTo>
                    <a:pt x="511" y="193"/>
                  </a:lnTo>
                  <a:lnTo>
                    <a:pt x="500" y="200"/>
                  </a:lnTo>
                  <a:lnTo>
                    <a:pt x="488" y="206"/>
                  </a:lnTo>
                  <a:lnTo>
                    <a:pt x="473" y="210"/>
                  </a:lnTo>
                  <a:lnTo>
                    <a:pt x="455" y="213"/>
                  </a:lnTo>
                  <a:lnTo>
                    <a:pt x="434" y="213"/>
                  </a:lnTo>
                  <a:lnTo>
                    <a:pt x="411" y="209"/>
                  </a:lnTo>
                  <a:lnTo>
                    <a:pt x="384" y="203"/>
                  </a:lnTo>
                  <a:lnTo>
                    <a:pt x="354" y="193"/>
                  </a:lnTo>
                  <a:lnTo>
                    <a:pt x="320" y="178"/>
                  </a:lnTo>
                  <a:lnTo>
                    <a:pt x="319" y="177"/>
                  </a:lnTo>
                  <a:lnTo>
                    <a:pt x="312" y="173"/>
                  </a:lnTo>
                  <a:lnTo>
                    <a:pt x="304" y="168"/>
                  </a:lnTo>
                  <a:lnTo>
                    <a:pt x="292" y="161"/>
                  </a:lnTo>
                  <a:lnTo>
                    <a:pt x="278" y="152"/>
                  </a:lnTo>
                  <a:lnTo>
                    <a:pt x="261" y="143"/>
                  </a:lnTo>
                  <a:lnTo>
                    <a:pt x="242" y="132"/>
                  </a:lnTo>
                  <a:lnTo>
                    <a:pt x="223" y="123"/>
                  </a:lnTo>
                  <a:lnTo>
                    <a:pt x="202" y="113"/>
                  </a:lnTo>
                  <a:lnTo>
                    <a:pt x="178" y="103"/>
                  </a:lnTo>
                  <a:lnTo>
                    <a:pt x="155" y="94"/>
                  </a:lnTo>
                  <a:lnTo>
                    <a:pt x="132" y="88"/>
                  </a:lnTo>
                  <a:lnTo>
                    <a:pt x="107" y="81"/>
                  </a:lnTo>
                  <a:lnTo>
                    <a:pt x="83" y="77"/>
                  </a:lnTo>
                  <a:lnTo>
                    <a:pt x="61" y="76"/>
                  </a:lnTo>
                  <a:lnTo>
                    <a:pt x="38" y="77"/>
                  </a:lnTo>
                  <a:lnTo>
                    <a:pt x="0" y="0"/>
                  </a:lnTo>
                  <a:close/>
                </a:path>
              </a:pathLst>
            </a:custGeom>
            <a:solidFill>
              <a:srgbClr val="E23D3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X:\Staff Folders\smarx\11gen\Vignette 6 graph.jpg"/>
          <p:cNvPicPr>
            <a:picLocks noChangeAspect="1" noChangeArrowheads="1"/>
          </p:cNvPicPr>
          <p:nvPr/>
        </p:nvPicPr>
        <p:blipFill>
          <a:blip r:embed="rId2" cstate="print"/>
          <a:srcRect/>
          <a:stretch>
            <a:fillRect/>
          </a:stretch>
        </p:blipFill>
        <p:spPr bwMode="auto">
          <a:xfrm>
            <a:off x="542925" y="695325"/>
            <a:ext cx="8122356" cy="5029200"/>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rgbClr val="97FAFF"/>
                </a:solidFill>
                <a:effectLst>
                  <a:outerShdw blurRad="63500" dist="38100" dir="2700000" algn="tl" rotWithShape="0">
                    <a:prstClr val="black"/>
                  </a:outerShdw>
                </a:effectLst>
                <a:latin typeface="Georgia" pitchFamily="18" charset="0"/>
              </a:rPr>
              <a:t>…but Melissa has an even stronger pair of themes that’s really in control.</a:t>
            </a:r>
          </a:p>
        </p:txBody>
      </p:sp>
      <p:sp>
        <p:nvSpPr>
          <p:cNvPr id="17" name="TextBox 16"/>
          <p:cNvSpPr txBox="1"/>
          <p:nvPr/>
        </p:nvSpPr>
        <p:spPr>
          <a:xfrm>
            <a:off x="4781550" y="52197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46</a:t>
            </a:r>
          </a:p>
        </p:txBody>
      </p:sp>
      <p:grpSp>
        <p:nvGrpSpPr>
          <p:cNvPr id="2" name="Group 29"/>
          <p:cNvGrpSpPr>
            <a:grpSpLocks noChangeAspect="1"/>
          </p:cNvGrpSpPr>
          <p:nvPr/>
        </p:nvGrpSpPr>
        <p:grpSpPr>
          <a:xfrm>
            <a:off x="704850" y="3752850"/>
            <a:ext cx="1145768" cy="1819351"/>
            <a:chOff x="7463832" y="4034832"/>
            <a:chExt cx="1337864" cy="2124373"/>
          </a:xfrm>
          <a:effectLst>
            <a:glow rad="101600">
              <a:srgbClr val="396D7F">
                <a:alpha val="60000"/>
              </a:srgbClr>
            </a:glow>
          </a:effectLst>
        </p:grpSpPr>
        <p:sp>
          <p:nvSpPr>
            <p:cNvPr id="12" name="TextBox 11"/>
            <p:cNvSpPr txBox="1"/>
            <p:nvPr/>
          </p:nvSpPr>
          <p:spPr>
            <a:xfrm>
              <a:off x="7795856" y="583576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Melissa</a:t>
              </a:r>
            </a:p>
          </p:txBody>
        </p:sp>
        <p:sp>
          <p:nvSpPr>
            <p:cNvPr id="14" name="TextBox 13"/>
            <p:cNvSpPr txBox="1"/>
            <p:nvPr/>
          </p:nvSpPr>
          <p:spPr>
            <a:xfrm>
              <a:off x="7472113" y="5835766"/>
              <a:ext cx="304801"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8" name="Picture 2" descr="Y:\11gen\Vignette 5 - seller Melissa - alt.jpg"/>
            <p:cNvPicPr>
              <a:picLocks noChangeAspect="1" noChangeArrowheads="1"/>
            </p:cNvPicPr>
            <p:nvPr/>
          </p:nvPicPr>
          <p:blipFill>
            <a:blip r:embed="rId3" cstate="print"/>
            <a:srcRect/>
            <a:stretch>
              <a:fillRect/>
            </a:stretch>
          </p:blipFill>
          <p:spPr bwMode="auto">
            <a:xfrm>
              <a:off x="7463832" y="4034832"/>
              <a:ext cx="1335024" cy="1780032"/>
            </a:xfrm>
            <a:prstGeom prst="rect">
              <a:avLst/>
            </a:prstGeom>
            <a:noFill/>
          </p:spPr>
        </p:pic>
      </p:grpSp>
      <p:sp>
        <p:nvSpPr>
          <p:cNvPr id="11" name="Oval 10"/>
          <p:cNvSpPr/>
          <p:nvPr/>
        </p:nvSpPr>
        <p:spPr>
          <a:xfrm>
            <a:off x="5753100" y="723900"/>
            <a:ext cx="685800" cy="685800"/>
          </a:xfrm>
          <a:prstGeom prst="ellipse">
            <a:avLst/>
          </a:prstGeom>
          <a:solidFill>
            <a:srgbClr val="FF0000">
              <a:alpha val="30196"/>
            </a:srgbClr>
          </a:solidFill>
          <a:ln w="57150" cmpd="sng">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15" name="Oval 14"/>
          <p:cNvSpPr/>
          <p:nvPr/>
        </p:nvSpPr>
        <p:spPr>
          <a:xfrm>
            <a:off x="6696075" y="1104900"/>
            <a:ext cx="685800" cy="685800"/>
          </a:xfrm>
          <a:prstGeom prst="ellipse">
            <a:avLst/>
          </a:prstGeom>
          <a:solidFill>
            <a:srgbClr val="FF0000">
              <a:alpha val="30196"/>
            </a:srgbClr>
          </a:solidFill>
          <a:ln w="57150" cmpd="sng">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39" name="TextBox 38"/>
          <p:cNvSpPr txBox="1"/>
          <p:nvPr/>
        </p:nvSpPr>
        <p:spPr>
          <a:xfrm>
            <a:off x="2028824" y="3762375"/>
            <a:ext cx="6810375" cy="1785104"/>
          </a:xfrm>
          <a:prstGeom prst="rect">
            <a:avLst/>
          </a:prstGeom>
          <a:solidFill>
            <a:srgbClr val="000000">
              <a:alpha val="69804"/>
            </a:srgbClr>
          </a:solidFill>
        </p:spPr>
        <p:txBody>
          <a:bodyPr wrap="square" rtlCol="0">
            <a:spAutoFit/>
          </a:bodyPr>
          <a:lstStyle/>
          <a:p>
            <a:pPr marL="228600" indent="-228600">
              <a:spcBef>
                <a:spcPts val="600"/>
              </a:spcBef>
            </a:pPr>
            <a:r>
              <a:rPr lang="en-US" dirty="0" smtClean="0">
                <a:latin typeface="Georgia" pitchFamily="18" charset="0"/>
              </a:rPr>
              <a:t>Here’s what Barbara has to deal with…</a:t>
            </a:r>
          </a:p>
          <a:p>
            <a:pPr marL="228600" indent="-228600">
              <a:spcBef>
                <a:spcPts val="600"/>
              </a:spcBef>
              <a:buFont typeface="Arial" pitchFamily="34" charset="0"/>
              <a:buChar char="•"/>
            </a:pPr>
            <a:r>
              <a:rPr lang="en-US" dirty="0" smtClean="0">
                <a:latin typeface="Georgia" pitchFamily="18" charset="0"/>
              </a:rPr>
              <a:t>Powerful closer—but needy, sensitive “showboater.”</a:t>
            </a:r>
          </a:p>
          <a:p>
            <a:pPr marL="228600" indent="-228600">
              <a:spcBef>
                <a:spcPts val="600"/>
              </a:spcBef>
              <a:buFont typeface="Arial" pitchFamily="34" charset="0"/>
              <a:buChar char="•"/>
            </a:pPr>
            <a:r>
              <a:rPr lang="en-US" dirty="0" smtClean="0">
                <a:latin typeface="Georgia" pitchFamily="18" charset="0"/>
              </a:rPr>
              <a:t>Poor with details, keeping multiple balls in the air, prioritizing.</a:t>
            </a:r>
          </a:p>
          <a:p>
            <a:pPr marL="228600" indent="-228600">
              <a:spcBef>
                <a:spcPts val="600"/>
              </a:spcBef>
              <a:buFont typeface="Arial" pitchFamily="34" charset="0"/>
              <a:buChar char="•"/>
            </a:pPr>
            <a:r>
              <a:rPr lang="en-US" dirty="0" smtClean="0">
                <a:latin typeface="Georgia" pitchFamily="18" charset="0"/>
              </a:rPr>
              <a:t>Craves independence, but needs help with weekly work plan.</a:t>
            </a:r>
          </a:p>
          <a:p>
            <a:pPr marL="228600" indent="-228600">
              <a:spcBef>
                <a:spcPts val="600"/>
              </a:spcBef>
              <a:buFont typeface="Arial" pitchFamily="34" charset="0"/>
              <a:buChar char="•"/>
            </a:pPr>
            <a:r>
              <a:rPr lang="en-US" dirty="0" smtClean="0">
                <a:latin typeface="Georgia" pitchFamily="18" charset="0"/>
              </a:rPr>
              <a:t>Needs to target better, higher-value prospects.</a:t>
            </a:r>
          </a:p>
        </p:txBody>
      </p:sp>
      <p:sp>
        <p:nvSpPr>
          <p:cNvPr id="40" name="TextBox 39"/>
          <p:cNvSpPr txBox="1"/>
          <p:nvPr/>
        </p:nvSpPr>
        <p:spPr>
          <a:xfrm>
            <a:off x="5114925" y="1828800"/>
            <a:ext cx="2895600" cy="369332"/>
          </a:xfrm>
          <a:prstGeom prst="rect">
            <a:avLst/>
          </a:prstGeom>
          <a:solidFill>
            <a:srgbClr val="000000">
              <a:alpha val="69804"/>
            </a:srgbClr>
          </a:solidFill>
        </p:spPr>
        <p:txBody>
          <a:bodyPr wrap="square" rtlCol="0">
            <a:spAutoFit/>
          </a:bodyPr>
          <a:lstStyle/>
          <a:p>
            <a:pPr marL="228600" indent="-228600">
              <a:spcBef>
                <a:spcPts val="600"/>
              </a:spcBef>
            </a:pPr>
            <a:r>
              <a:rPr lang="en-US" dirty="0" smtClean="0">
                <a:latin typeface="Georgia" pitchFamily="18" charset="0"/>
              </a:rPr>
              <a:t>High-strung prima donna!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25"/>
          <p:cNvGrpSpPr>
            <a:grpSpLocks noChangeAspect="1"/>
          </p:cNvGrpSpPr>
          <p:nvPr/>
        </p:nvGrpSpPr>
        <p:grpSpPr>
          <a:xfrm rot="21600000">
            <a:off x="457200" y="457200"/>
            <a:ext cx="1160211" cy="1836858"/>
            <a:chOff x="5391150" y="1645919"/>
            <a:chExt cx="1354726" cy="2144815"/>
          </a:xfrm>
          <a:effectLst>
            <a:glow rad="101600">
              <a:schemeClr val="accent1">
                <a:lumMod val="50000"/>
                <a:alpha val="60000"/>
              </a:schemeClr>
            </a:glow>
          </a:effectLst>
        </p:grpSpPr>
        <p:sp>
          <p:nvSpPr>
            <p:cNvPr id="8" name="TextBox 7"/>
            <p:cNvSpPr txBox="1"/>
            <p:nvPr/>
          </p:nvSpPr>
          <p:spPr>
            <a:xfrm>
              <a:off x="5740036" y="3467295"/>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Barbara</a:t>
              </a:r>
            </a:p>
          </p:txBody>
        </p:sp>
        <p:sp>
          <p:nvSpPr>
            <p:cNvPr id="9" name="TextBox 8"/>
            <p:cNvSpPr txBox="1"/>
            <p:nvPr/>
          </p:nvSpPr>
          <p:spPr>
            <a:xfrm>
              <a:off x="5394960" y="3467295"/>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pic>
          <p:nvPicPr>
            <p:cNvPr id="10" name="Picture 5" descr="X:\Staff Folders\smarx\11gen\Vignette 5 - mgr Barbara - alt.jpg"/>
            <p:cNvPicPr>
              <a:picLocks noChangeAspect="1" noChangeArrowheads="1"/>
            </p:cNvPicPr>
            <p:nvPr/>
          </p:nvPicPr>
          <p:blipFill>
            <a:blip r:embed="rId2" cstate="print"/>
            <a:srcRect/>
            <a:stretch>
              <a:fillRect/>
            </a:stretch>
          </p:blipFill>
          <p:spPr bwMode="auto">
            <a:xfrm>
              <a:off x="5391150" y="1645919"/>
              <a:ext cx="1353312" cy="1801562"/>
            </a:xfrm>
            <a:prstGeom prst="rect">
              <a:avLst/>
            </a:prstGeom>
            <a:noFill/>
          </p:spPr>
        </p:pic>
      </p:grpSp>
      <p:sp>
        <p:nvSpPr>
          <p:cNvPr id="13" name="TextBox 12"/>
          <p:cNvSpPr txBox="1"/>
          <p:nvPr/>
        </p:nvSpPr>
        <p:spPr>
          <a:xfrm>
            <a:off x="1781174" y="361950"/>
            <a:ext cx="6619875" cy="2185214"/>
          </a:xfrm>
          <a:prstGeom prst="rect">
            <a:avLst/>
          </a:prstGeom>
          <a:noFill/>
        </p:spPr>
        <p:txBody>
          <a:bodyPr wrap="square" rtlCol="0">
            <a:spAutoFit/>
          </a:bodyPr>
          <a:lstStyle/>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Barbara understands she’ll need to “walk a tightrope” with Melissa, who needs frequent management attention but hates to be micro-managed.</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Step One was to invest a lot of personal time with Melissa.  This signaled appreciation and fondness… and it built the relationship that would be the foundation for everything else Barbara hoped to accomplish.</a:t>
            </a:r>
          </a:p>
        </p:txBody>
      </p:sp>
    </p:spTree>
  </p:cSld>
  <p:clrMapOvr>
    <a:masterClrMapping/>
  </p:clrMapOvr>
  <p:transition>
    <p:fad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p:cNvGrpSpPr>
            <a:grpSpLocks noChangeAspect="1"/>
          </p:cNvGrpSpPr>
          <p:nvPr/>
        </p:nvGrpSpPr>
        <p:grpSpPr>
          <a:xfrm rot="21600000">
            <a:off x="457200" y="457200"/>
            <a:ext cx="1160211" cy="1836858"/>
            <a:chOff x="5391150" y="1645919"/>
            <a:chExt cx="1354726" cy="2144815"/>
          </a:xfrm>
          <a:effectLst>
            <a:glow rad="101600">
              <a:schemeClr val="accent1">
                <a:lumMod val="50000"/>
                <a:alpha val="60000"/>
              </a:schemeClr>
            </a:glow>
          </a:effectLst>
        </p:grpSpPr>
        <p:sp>
          <p:nvSpPr>
            <p:cNvPr id="8" name="TextBox 7"/>
            <p:cNvSpPr txBox="1"/>
            <p:nvPr/>
          </p:nvSpPr>
          <p:spPr>
            <a:xfrm>
              <a:off x="5740036" y="3467295"/>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Barbara</a:t>
              </a:r>
            </a:p>
          </p:txBody>
        </p:sp>
        <p:sp>
          <p:nvSpPr>
            <p:cNvPr id="9" name="TextBox 8"/>
            <p:cNvSpPr txBox="1"/>
            <p:nvPr/>
          </p:nvSpPr>
          <p:spPr>
            <a:xfrm>
              <a:off x="5394960" y="3467295"/>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pic>
          <p:nvPicPr>
            <p:cNvPr id="10" name="Picture 5" descr="X:\Staff Folders\smarx\11gen\Vignette 5 - mgr Barbara - alt.jpg"/>
            <p:cNvPicPr>
              <a:picLocks noChangeAspect="1" noChangeArrowheads="1"/>
            </p:cNvPicPr>
            <p:nvPr/>
          </p:nvPicPr>
          <p:blipFill>
            <a:blip r:embed="rId2" cstate="print"/>
            <a:srcRect/>
            <a:stretch>
              <a:fillRect/>
            </a:stretch>
          </p:blipFill>
          <p:spPr bwMode="auto">
            <a:xfrm>
              <a:off x="5391150" y="1645919"/>
              <a:ext cx="1353312" cy="1801562"/>
            </a:xfrm>
            <a:prstGeom prst="rect">
              <a:avLst/>
            </a:prstGeom>
            <a:noFill/>
          </p:spPr>
        </p:pic>
      </p:grpSp>
      <p:sp>
        <p:nvSpPr>
          <p:cNvPr id="13" name="TextBox 12"/>
          <p:cNvSpPr txBox="1"/>
          <p:nvPr/>
        </p:nvSpPr>
        <p:spPr>
          <a:xfrm>
            <a:off x="1781174" y="361950"/>
            <a:ext cx="6619875" cy="2339102"/>
          </a:xfrm>
          <a:prstGeom prst="rect">
            <a:avLst/>
          </a:prstGeom>
          <a:noFill/>
        </p:spPr>
        <p:txBody>
          <a:bodyPr wrap="square" rtlCol="0">
            <a:spAutoFit/>
          </a:bodyPr>
          <a:lstStyle/>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With the relationship established, Barbara could start to focus on business issues—what it would take to move to a dramatically higher revenue level.</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To avoid being seen as a micro-manager, Barbara holds her opinions back.</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She moves conversations forward by asking questions, not making statements.</a:t>
            </a:r>
          </a:p>
        </p:txBody>
      </p:sp>
    </p:spTree>
  </p:cSld>
  <p:clrMapOvr>
    <a:masterClrMapping/>
  </p:clrMapOvr>
  <p:transition>
    <p:push dir="u"/>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p:cNvGrpSpPr>
            <a:grpSpLocks noChangeAspect="1"/>
          </p:cNvGrpSpPr>
          <p:nvPr/>
        </p:nvGrpSpPr>
        <p:grpSpPr>
          <a:xfrm rot="21600000">
            <a:off x="457200" y="457200"/>
            <a:ext cx="1160211" cy="1836858"/>
            <a:chOff x="5391150" y="1645919"/>
            <a:chExt cx="1354726" cy="2144815"/>
          </a:xfrm>
          <a:effectLst>
            <a:glow rad="101600">
              <a:schemeClr val="accent1">
                <a:lumMod val="50000"/>
                <a:alpha val="60000"/>
              </a:schemeClr>
            </a:glow>
          </a:effectLst>
        </p:grpSpPr>
        <p:sp>
          <p:nvSpPr>
            <p:cNvPr id="8" name="TextBox 7"/>
            <p:cNvSpPr txBox="1"/>
            <p:nvPr/>
          </p:nvSpPr>
          <p:spPr>
            <a:xfrm>
              <a:off x="5740036" y="3467295"/>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Barbara</a:t>
              </a:r>
            </a:p>
          </p:txBody>
        </p:sp>
        <p:sp>
          <p:nvSpPr>
            <p:cNvPr id="9" name="TextBox 8"/>
            <p:cNvSpPr txBox="1"/>
            <p:nvPr/>
          </p:nvSpPr>
          <p:spPr>
            <a:xfrm>
              <a:off x="5394960" y="3467295"/>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pic>
          <p:nvPicPr>
            <p:cNvPr id="10" name="Picture 5" descr="X:\Staff Folders\smarx\11gen\Vignette 5 - mgr Barbara - alt.jpg"/>
            <p:cNvPicPr>
              <a:picLocks noChangeAspect="1" noChangeArrowheads="1"/>
            </p:cNvPicPr>
            <p:nvPr/>
          </p:nvPicPr>
          <p:blipFill>
            <a:blip r:embed="rId2" cstate="print"/>
            <a:srcRect/>
            <a:stretch>
              <a:fillRect/>
            </a:stretch>
          </p:blipFill>
          <p:spPr bwMode="auto">
            <a:xfrm>
              <a:off x="5391150" y="1645919"/>
              <a:ext cx="1353312" cy="1801562"/>
            </a:xfrm>
            <a:prstGeom prst="rect">
              <a:avLst/>
            </a:prstGeom>
            <a:noFill/>
          </p:spPr>
        </p:pic>
      </p:grpSp>
      <p:sp>
        <p:nvSpPr>
          <p:cNvPr id="13" name="TextBox 12"/>
          <p:cNvSpPr txBox="1"/>
          <p:nvPr/>
        </p:nvSpPr>
        <p:spPr>
          <a:xfrm>
            <a:off x="1781174" y="361950"/>
            <a:ext cx="6619875" cy="2893100"/>
          </a:xfrm>
          <a:prstGeom prst="rect">
            <a:avLst/>
          </a:prstGeom>
          <a:noFill/>
        </p:spPr>
        <p:txBody>
          <a:bodyPr wrap="square" rtlCol="0">
            <a:spAutoFit/>
          </a:bodyPr>
          <a:lstStyle/>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Barbara succeeded in getting Melissa to set an ongoing monthly revenue goal of $50,000.</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As Barbara asked more questions—about the activity level necessary to achieve that goal—Melissa herself determined that she needed three projects a week to accomplish… as well a weekly follow-up meeting.</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Only after all that groundwork was established could Barbara get into the details of helping Melissa select better prospects, prioritize her work, and plan her daily tasks.</a:t>
            </a:r>
          </a:p>
        </p:txBody>
      </p:sp>
    </p:spTree>
  </p:cSld>
  <p:clrMapOvr>
    <a:masterClrMapping/>
  </p:clrMapOvr>
  <p:transition>
    <p:push dir="u"/>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p:cNvGrpSpPr>
            <a:grpSpLocks noChangeAspect="1"/>
          </p:cNvGrpSpPr>
          <p:nvPr/>
        </p:nvGrpSpPr>
        <p:grpSpPr>
          <a:xfrm rot="21600000">
            <a:off x="457200" y="457200"/>
            <a:ext cx="1160211" cy="1836858"/>
            <a:chOff x="5391150" y="1645919"/>
            <a:chExt cx="1354726" cy="2144815"/>
          </a:xfrm>
          <a:effectLst>
            <a:glow rad="101600">
              <a:schemeClr val="accent1">
                <a:lumMod val="50000"/>
                <a:alpha val="60000"/>
              </a:schemeClr>
            </a:glow>
          </a:effectLst>
        </p:grpSpPr>
        <p:sp>
          <p:nvSpPr>
            <p:cNvPr id="8" name="TextBox 7"/>
            <p:cNvSpPr txBox="1"/>
            <p:nvPr/>
          </p:nvSpPr>
          <p:spPr>
            <a:xfrm>
              <a:off x="5740036" y="3467295"/>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Barbara</a:t>
              </a:r>
            </a:p>
          </p:txBody>
        </p:sp>
        <p:sp>
          <p:nvSpPr>
            <p:cNvPr id="9" name="TextBox 8"/>
            <p:cNvSpPr txBox="1"/>
            <p:nvPr/>
          </p:nvSpPr>
          <p:spPr>
            <a:xfrm>
              <a:off x="5394960" y="3467295"/>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pic>
          <p:nvPicPr>
            <p:cNvPr id="10" name="Picture 5" descr="X:\Staff Folders\smarx\11gen\Vignette 5 - mgr Barbara - alt.jpg"/>
            <p:cNvPicPr>
              <a:picLocks noChangeAspect="1" noChangeArrowheads="1"/>
            </p:cNvPicPr>
            <p:nvPr/>
          </p:nvPicPr>
          <p:blipFill>
            <a:blip r:embed="rId2" cstate="print"/>
            <a:srcRect/>
            <a:stretch>
              <a:fillRect/>
            </a:stretch>
          </p:blipFill>
          <p:spPr bwMode="auto">
            <a:xfrm>
              <a:off x="5391150" y="1645919"/>
              <a:ext cx="1353312" cy="1801562"/>
            </a:xfrm>
            <a:prstGeom prst="rect">
              <a:avLst/>
            </a:prstGeom>
            <a:noFill/>
          </p:spPr>
        </p:pic>
      </p:grpSp>
      <p:sp>
        <p:nvSpPr>
          <p:cNvPr id="13" name="TextBox 12"/>
          <p:cNvSpPr txBox="1"/>
          <p:nvPr/>
        </p:nvSpPr>
        <p:spPr>
          <a:xfrm>
            <a:off x="1781174" y="361950"/>
            <a:ext cx="6619875" cy="2339102"/>
          </a:xfrm>
          <a:prstGeom prst="rect">
            <a:avLst/>
          </a:prstGeom>
          <a:noFill/>
        </p:spPr>
        <p:txBody>
          <a:bodyPr wrap="square" rtlCol="0">
            <a:spAutoFit/>
          </a:bodyPr>
          <a:lstStyle/>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Barbara continues to invest more time with Melissa than with others on the staff.  She’s decided it’s worth it.</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Melissa loves the attention and does not consider it micro-management.</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The trust bond is so solid now that Melissa readily asks for help when she needs it, something that would not have happened before.</a:t>
            </a:r>
          </a:p>
        </p:txBody>
      </p:sp>
    </p:spTree>
  </p:cSld>
  <p:clrMapOvr>
    <a:masterClrMapping/>
  </p:clrMapOvr>
  <p:transition>
    <p:push dir="u"/>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9"/>
          <p:cNvGrpSpPr>
            <a:grpSpLocks noChangeAspect="1"/>
          </p:cNvGrpSpPr>
          <p:nvPr/>
        </p:nvGrpSpPr>
        <p:grpSpPr>
          <a:xfrm>
            <a:off x="457200" y="457200"/>
            <a:ext cx="1145768" cy="1819351"/>
            <a:chOff x="7463832" y="4034832"/>
            <a:chExt cx="1337864" cy="2124373"/>
          </a:xfrm>
          <a:effectLst>
            <a:glow rad="101600">
              <a:srgbClr val="396D7F">
                <a:alpha val="60000"/>
              </a:srgbClr>
            </a:glow>
          </a:effectLst>
        </p:grpSpPr>
        <p:sp>
          <p:nvSpPr>
            <p:cNvPr id="22" name="TextBox 21"/>
            <p:cNvSpPr txBox="1"/>
            <p:nvPr/>
          </p:nvSpPr>
          <p:spPr>
            <a:xfrm>
              <a:off x="7795856" y="583576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Melissa</a:t>
              </a:r>
            </a:p>
          </p:txBody>
        </p:sp>
        <p:sp>
          <p:nvSpPr>
            <p:cNvPr id="23" name="TextBox 22"/>
            <p:cNvSpPr txBox="1"/>
            <p:nvPr/>
          </p:nvSpPr>
          <p:spPr>
            <a:xfrm>
              <a:off x="7472113" y="5835766"/>
              <a:ext cx="304801"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25" name="Picture 2" descr="Y:\11gen\Vignette 5 - seller Melissa - alt.jpg"/>
            <p:cNvPicPr>
              <a:picLocks noChangeAspect="1" noChangeArrowheads="1"/>
            </p:cNvPicPr>
            <p:nvPr/>
          </p:nvPicPr>
          <p:blipFill>
            <a:blip r:embed="rId2" cstate="print"/>
            <a:srcRect/>
            <a:stretch>
              <a:fillRect/>
            </a:stretch>
          </p:blipFill>
          <p:spPr bwMode="auto">
            <a:xfrm>
              <a:off x="7463832" y="4034832"/>
              <a:ext cx="1335024" cy="1780032"/>
            </a:xfrm>
            <a:prstGeom prst="rect">
              <a:avLst/>
            </a:prstGeom>
            <a:noFill/>
          </p:spPr>
        </p:pic>
      </p:grpSp>
      <p:grpSp>
        <p:nvGrpSpPr>
          <p:cNvPr id="14" name="Group 25"/>
          <p:cNvGrpSpPr>
            <a:grpSpLocks noChangeAspect="1"/>
          </p:cNvGrpSpPr>
          <p:nvPr/>
        </p:nvGrpSpPr>
        <p:grpSpPr>
          <a:xfrm rot="21600000">
            <a:off x="7467600" y="457200"/>
            <a:ext cx="1160211" cy="1836858"/>
            <a:chOff x="5391150" y="1645919"/>
            <a:chExt cx="1354726" cy="2144815"/>
          </a:xfrm>
          <a:effectLst>
            <a:glow rad="101600">
              <a:schemeClr val="accent1">
                <a:lumMod val="50000"/>
                <a:alpha val="60000"/>
              </a:schemeClr>
            </a:glow>
          </a:effectLst>
        </p:grpSpPr>
        <p:sp>
          <p:nvSpPr>
            <p:cNvPr id="15" name="TextBox 14"/>
            <p:cNvSpPr txBox="1"/>
            <p:nvPr/>
          </p:nvSpPr>
          <p:spPr>
            <a:xfrm>
              <a:off x="5740036" y="3467295"/>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Barbara</a:t>
              </a:r>
            </a:p>
          </p:txBody>
        </p:sp>
        <p:sp>
          <p:nvSpPr>
            <p:cNvPr id="19" name="TextBox 18"/>
            <p:cNvSpPr txBox="1"/>
            <p:nvPr/>
          </p:nvSpPr>
          <p:spPr>
            <a:xfrm>
              <a:off x="5394960" y="3467295"/>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pic>
          <p:nvPicPr>
            <p:cNvPr id="20" name="Picture 5" descr="X:\Staff Folders\smarx\11gen\Vignette 5 - mgr Barbara - alt.jpg"/>
            <p:cNvPicPr>
              <a:picLocks noChangeAspect="1" noChangeArrowheads="1"/>
            </p:cNvPicPr>
            <p:nvPr/>
          </p:nvPicPr>
          <p:blipFill>
            <a:blip r:embed="rId3" cstate="print"/>
            <a:srcRect/>
            <a:stretch>
              <a:fillRect/>
            </a:stretch>
          </p:blipFill>
          <p:spPr bwMode="auto">
            <a:xfrm>
              <a:off x="5391150" y="1645919"/>
              <a:ext cx="1353312" cy="1801562"/>
            </a:xfrm>
            <a:prstGeom prst="rect">
              <a:avLst/>
            </a:prstGeom>
            <a:noFill/>
          </p:spPr>
        </p:pic>
      </p:grpSp>
      <p:sp>
        <p:nvSpPr>
          <p:cNvPr id="13" name="TextBox 12"/>
          <p:cNvSpPr txBox="1"/>
          <p:nvPr/>
        </p:nvSpPr>
        <p:spPr>
          <a:xfrm>
            <a:off x="1781175" y="933450"/>
            <a:ext cx="5381626" cy="3877985"/>
          </a:xfrm>
          <a:prstGeom prst="rect">
            <a:avLst/>
          </a:prstGeom>
          <a:noFill/>
        </p:spPr>
        <p:txBody>
          <a:bodyPr wrap="square" rtlCol="0">
            <a:spAutoFit/>
          </a:bodyPr>
          <a:lstStyle/>
          <a:p>
            <a:pPr marL="342900" indent="-342900">
              <a:spcBef>
                <a:spcPts val="1200"/>
              </a:spcBef>
              <a:buFont typeface="Wingdings" pitchFamily="2" charset="2"/>
              <a:buChar char="Ø"/>
            </a:pPr>
            <a:r>
              <a:rPr lang="en-US" dirty="0" smtClean="0">
                <a:solidFill>
                  <a:srgbClr val="97FAFF"/>
                </a:solidFill>
                <a:effectLst>
                  <a:outerShdw blurRad="63500" dist="38100" dir="2700000" algn="tl" rotWithShape="0">
                    <a:prstClr val="black"/>
                  </a:outerShdw>
                </a:effectLst>
                <a:latin typeface="Georgia" pitchFamily="18" charset="0"/>
              </a:rPr>
              <a:t>After working this plan for about a year, there was no question in Barbara’s mind that it was worth it.</a:t>
            </a:r>
            <a:endParaRPr lang="en-US" b="1" dirty="0" smtClean="0">
              <a:solidFill>
                <a:srgbClr val="97FAFF"/>
              </a:solidFill>
              <a:effectLst>
                <a:outerShdw blurRad="63500" dist="38100" dir="2700000" algn="tl" rotWithShape="0">
                  <a:prstClr val="black"/>
                </a:outerShdw>
              </a:effectLst>
              <a:latin typeface="Georgia" pitchFamily="18" charset="0"/>
            </a:endParaRPr>
          </a:p>
          <a:p>
            <a:pPr marL="342900" indent="-342900">
              <a:spcBef>
                <a:spcPts val="1200"/>
              </a:spcBef>
              <a:buFont typeface="Wingdings" pitchFamily="2" charset="2"/>
              <a:buChar char="Ø"/>
            </a:pPr>
            <a:r>
              <a:rPr lang="en-US" dirty="0" smtClean="0">
                <a:solidFill>
                  <a:srgbClr val="97FAFF"/>
                </a:solidFill>
                <a:effectLst>
                  <a:outerShdw blurRad="63500" dist="38100" dir="2700000" algn="tl" rotWithShape="0">
                    <a:prstClr val="black"/>
                  </a:outerShdw>
                </a:effectLst>
                <a:latin typeface="Georgia" pitchFamily="18" charset="0"/>
              </a:rPr>
              <a:t>Melissa zoomed past all 31 other salespeople in the division to sell not only the most new Target Accounts, but also the greatest total dollars in new Target accounts.</a:t>
            </a:r>
          </a:p>
          <a:p>
            <a:pPr marL="342900" indent="-342900">
              <a:spcBef>
                <a:spcPts val="1200"/>
              </a:spcBef>
              <a:buFont typeface="Wingdings" pitchFamily="2" charset="2"/>
              <a:buChar char="Ø"/>
            </a:pPr>
            <a:r>
              <a:rPr lang="en-US" b="1" dirty="0" smtClean="0">
                <a:solidFill>
                  <a:srgbClr val="97FAFF"/>
                </a:solidFill>
                <a:effectLst>
                  <a:outerShdw blurRad="63500" dist="38100" dir="2700000" algn="tl" rotWithShape="0">
                    <a:prstClr val="black"/>
                  </a:outerShdw>
                </a:effectLst>
                <a:latin typeface="Georgia" pitchFamily="18" charset="0"/>
              </a:rPr>
              <a:t>Her monthly revenue reached an average of $41,000, about 4 times what it had been.</a:t>
            </a:r>
          </a:p>
          <a:p>
            <a:pPr marL="342900" indent="-342900">
              <a:spcBef>
                <a:spcPts val="1200"/>
              </a:spcBef>
              <a:buFont typeface="Wingdings" pitchFamily="2" charset="2"/>
              <a:buChar char="Ø"/>
            </a:pPr>
            <a:r>
              <a:rPr lang="en-US" dirty="0" smtClean="0">
                <a:solidFill>
                  <a:srgbClr val="97FAFF"/>
                </a:solidFill>
                <a:effectLst>
                  <a:outerShdw blurRad="63500" dist="38100" dir="2700000" algn="tl" rotWithShape="0">
                    <a:prstClr val="black"/>
                  </a:outerShdw>
                </a:effectLst>
                <a:latin typeface="Georgia" pitchFamily="18" charset="0"/>
              </a:rPr>
              <a:t>Melissa continues to grow:  Her Q1 2010 is 27% ahead of Q1 2009.</a:t>
            </a:r>
          </a:p>
        </p:txBody>
      </p:sp>
      <p:sp>
        <p:nvSpPr>
          <p:cNvPr id="11" name="TextBox 10"/>
          <p:cNvSpPr txBox="1"/>
          <p:nvPr/>
        </p:nvSpPr>
        <p:spPr>
          <a:xfrm>
            <a:off x="1781175" y="333375"/>
            <a:ext cx="5381626" cy="523220"/>
          </a:xfrm>
          <a:prstGeom prst="rect">
            <a:avLst/>
          </a:prstGeom>
          <a:noFill/>
        </p:spPr>
        <p:txBody>
          <a:bodyPr wrap="square" rtlCol="0">
            <a:spAutoFit/>
          </a:bodyPr>
          <a:lstStyle/>
          <a:p>
            <a:pPr marL="228600" indent="-228600">
              <a:spcBef>
                <a:spcPts val="1200"/>
              </a:spcBef>
            </a:pPr>
            <a:r>
              <a:rPr lang="en-US" sz="2800" b="1" dirty="0" smtClean="0">
                <a:solidFill>
                  <a:srgbClr val="97FAFF"/>
                </a:solidFill>
                <a:effectLst>
                  <a:outerShdw blurRad="63500" dist="38100" dir="2700000" algn="tl" rotWithShape="0">
                    <a:prstClr val="black"/>
                  </a:outerShdw>
                </a:effectLst>
                <a:latin typeface="Georgia" pitchFamily="18" charset="0"/>
              </a:rPr>
              <a:t>Performance turnaround!</a:t>
            </a:r>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2"/>
          <p:cNvGrpSpPr/>
          <p:nvPr/>
        </p:nvGrpSpPr>
        <p:grpSpPr>
          <a:xfrm>
            <a:off x="3467912" y="304800"/>
            <a:ext cx="2187450" cy="2140194"/>
            <a:chOff x="2051179" y="3130596"/>
            <a:chExt cx="2187450" cy="2140194"/>
          </a:xfrm>
        </p:grpSpPr>
        <p:grpSp>
          <p:nvGrpSpPr>
            <p:cNvPr id="3" name="Group 8"/>
            <p:cNvGrpSpPr>
              <a:grpSpLocks noChangeAspect="1"/>
            </p:cNvGrpSpPr>
            <p:nvPr/>
          </p:nvGrpSpPr>
          <p:grpSpPr>
            <a:xfrm rot="-180000">
              <a:off x="2051179" y="3130596"/>
              <a:ext cx="1159560" cy="1836950"/>
              <a:chOff x="1905000" y="1683716"/>
              <a:chExt cx="1353966" cy="2144923"/>
            </a:xfrm>
            <a:effectLst>
              <a:glow rad="101600">
                <a:schemeClr val="accent1">
                  <a:lumMod val="50000"/>
                  <a:alpha val="60000"/>
                </a:schemeClr>
              </a:glow>
            </a:effectLst>
          </p:grpSpPr>
          <p:pic>
            <p:nvPicPr>
              <p:cNvPr id="10" name="Picture 2" descr="X:\Staff Folders\smarx\11gen\Vignette 2 - mgr Susan - alt.jpg"/>
              <p:cNvPicPr>
                <a:picLocks noChangeAspect="1" noChangeArrowheads="1"/>
              </p:cNvPicPr>
              <p:nvPr/>
            </p:nvPicPr>
            <p:blipFill>
              <a:blip r:embed="rId2" cstate="print"/>
              <a:srcRect/>
              <a:stretch>
                <a:fillRect/>
              </a:stretch>
            </p:blipFill>
            <p:spPr bwMode="auto">
              <a:xfrm>
                <a:off x="1905000" y="1683716"/>
                <a:ext cx="1353312" cy="1800791"/>
              </a:xfrm>
              <a:prstGeom prst="rect">
                <a:avLst/>
              </a:prstGeom>
              <a:noFill/>
            </p:spPr>
          </p:pic>
          <p:sp>
            <p:nvSpPr>
              <p:cNvPr id="11" name="TextBox 10"/>
              <p:cNvSpPr txBox="1"/>
              <p:nvPr/>
            </p:nvSpPr>
            <p:spPr>
              <a:xfrm>
                <a:off x="2253126" y="3505200"/>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Susan</a:t>
                </a:r>
              </a:p>
            </p:txBody>
          </p:sp>
          <p:sp>
            <p:nvSpPr>
              <p:cNvPr id="12" name="TextBox 11"/>
              <p:cNvSpPr txBox="1"/>
              <p:nvPr/>
            </p:nvSpPr>
            <p:spPr>
              <a:xfrm>
                <a:off x="1905000" y="3505200"/>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grpSp>
        <p:grpSp>
          <p:nvGrpSpPr>
            <p:cNvPr id="4" name="Group 12"/>
            <p:cNvGrpSpPr>
              <a:grpSpLocks noChangeAspect="1"/>
            </p:cNvGrpSpPr>
            <p:nvPr/>
          </p:nvGrpSpPr>
          <p:grpSpPr>
            <a:xfrm rot="180000">
              <a:off x="3094661" y="3457693"/>
              <a:ext cx="1143968" cy="1813097"/>
              <a:chOff x="1905000" y="3962400"/>
              <a:chExt cx="1335760" cy="2117072"/>
            </a:xfrm>
            <a:effectLst>
              <a:glow rad="101600">
                <a:srgbClr val="396D7F">
                  <a:alpha val="60000"/>
                </a:srgbClr>
              </a:glow>
            </a:effectLst>
          </p:grpSpPr>
          <p:pic>
            <p:nvPicPr>
              <p:cNvPr id="14" name="Picture 5" descr="\\192.168.10.7\g\Staff Folders\smarx\11gen\Vignette 2 - seller Jon - alt.jpg"/>
              <p:cNvPicPr>
                <a:picLocks noChangeAspect="1" noChangeArrowheads="1"/>
              </p:cNvPicPr>
              <p:nvPr/>
            </p:nvPicPr>
            <p:blipFill>
              <a:blip r:embed="rId3" cstate="print"/>
              <a:srcRect/>
              <a:stretch>
                <a:fillRect/>
              </a:stretch>
            </p:blipFill>
            <p:spPr bwMode="auto">
              <a:xfrm>
                <a:off x="1905000" y="3962400"/>
                <a:ext cx="1335024" cy="1776709"/>
              </a:xfrm>
              <a:prstGeom prst="rect">
                <a:avLst/>
              </a:prstGeom>
              <a:noFill/>
            </p:spPr>
          </p:pic>
          <p:sp>
            <p:nvSpPr>
              <p:cNvPr id="15" name="TextBox 14"/>
              <p:cNvSpPr txBox="1"/>
              <p:nvPr/>
            </p:nvSpPr>
            <p:spPr>
              <a:xfrm>
                <a:off x="2234920" y="5756031"/>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Jon</a:t>
                </a:r>
              </a:p>
            </p:txBody>
          </p:sp>
          <p:sp>
            <p:nvSpPr>
              <p:cNvPr id="16" name="TextBox 15"/>
              <p:cNvSpPr txBox="1"/>
              <p:nvPr/>
            </p:nvSpPr>
            <p:spPr>
              <a:xfrm>
                <a:off x="1905000" y="5756033"/>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grpSp>
      <p:grpSp>
        <p:nvGrpSpPr>
          <p:cNvPr id="5" name="Group 54"/>
          <p:cNvGrpSpPr/>
          <p:nvPr/>
        </p:nvGrpSpPr>
        <p:grpSpPr>
          <a:xfrm rot="-180000">
            <a:off x="2268985" y="3239833"/>
            <a:ext cx="2182165" cy="2133287"/>
            <a:chOff x="6094386" y="925757"/>
            <a:chExt cx="2182165" cy="2133287"/>
          </a:xfrm>
        </p:grpSpPr>
        <p:grpSp>
          <p:nvGrpSpPr>
            <p:cNvPr id="6" name="Group 16"/>
            <p:cNvGrpSpPr>
              <a:grpSpLocks noChangeAspect="1"/>
            </p:cNvGrpSpPr>
            <p:nvPr/>
          </p:nvGrpSpPr>
          <p:grpSpPr>
            <a:xfrm rot="-180000">
              <a:off x="6094386" y="925757"/>
              <a:ext cx="1162694" cy="1827551"/>
              <a:chOff x="3577742" y="1694690"/>
              <a:chExt cx="1357624" cy="2133949"/>
            </a:xfrm>
            <a:effectLst>
              <a:glow rad="101600">
                <a:schemeClr val="accent1">
                  <a:lumMod val="50000"/>
                  <a:alpha val="60000"/>
                </a:schemeClr>
              </a:glow>
            </a:effectLst>
          </p:grpSpPr>
          <p:pic>
            <p:nvPicPr>
              <p:cNvPr id="18" name="Picture 3" descr="X:\Staff Folders\smarx\11gen\Vignette 4 - mgr Sonia - alt.jpg"/>
              <p:cNvPicPr>
                <a:picLocks noChangeAspect="1" noChangeArrowheads="1"/>
              </p:cNvPicPr>
              <p:nvPr/>
            </p:nvPicPr>
            <p:blipFill>
              <a:blip r:embed="rId4" cstate="print"/>
              <a:srcRect/>
              <a:stretch>
                <a:fillRect/>
              </a:stretch>
            </p:blipFill>
            <p:spPr bwMode="auto">
              <a:xfrm>
                <a:off x="3577742" y="1694690"/>
                <a:ext cx="1344168" cy="1792224"/>
              </a:xfrm>
              <a:prstGeom prst="rect">
                <a:avLst/>
              </a:prstGeom>
              <a:noFill/>
            </p:spPr>
          </p:pic>
          <p:sp>
            <p:nvSpPr>
              <p:cNvPr id="19" name="TextBox 18"/>
              <p:cNvSpPr txBox="1"/>
              <p:nvPr/>
            </p:nvSpPr>
            <p:spPr>
              <a:xfrm>
                <a:off x="3929526" y="3505200"/>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Sonia</a:t>
                </a:r>
              </a:p>
            </p:txBody>
          </p:sp>
          <p:sp>
            <p:nvSpPr>
              <p:cNvPr id="20" name="TextBox 19"/>
              <p:cNvSpPr txBox="1"/>
              <p:nvPr/>
            </p:nvSpPr>
            <p:spPr>
              <a:xfrm>
                <a:off x="3581400" y="3505200"/>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grpSp>
        <p:grpSp>
          <p:nvGrpSpPr>
            <p:cNvPr id="7" name="Group 20"/>
            <p:cNvGrpSpPr>
              <a:grpSpLocks noChangeAspect="1"/>
            </p:cNvGrpSpPr>
            <p:nvPr/>
          </p:nvGrpSpPr>
          <p:grpSpPr>
            <a:xfrm rot="180000">
              <a:off x="7133212" y="1247878"/>
              <a:ext cx="1143339" cy="1811166"/>
              <a:chOff x="3657600" y="4114800"/>
              <a:chExt cx="1335024" cy="2114816"/>
            </a:xfrm>
            <a:effectLst>
              <a:glow rad="101600">
                <a:srgbClr val="396D7F">
                  <a:alpha val="60000"/>
                </a:srgbClr>
              </a:glow>
            </a:effectLst>
          </p:grpSpPr>
          <p:pic>
            <p:nvPicPr>
              <p:cNvPr id="22" name="Picture 4" descr="X:\Staff Folders\smarx\11gen\Vignette 4 - seller Jeremy - alt.jpg"/>
              <p:cNvPicPr>
                <a:picLocks noChangeAspect="1" noChangeArrowheads="1"/>
              </p:cNvPicPr>
              <p:nvPr/>
            </p:nvPicPr>
            <p:blipFill>
              <a:blip r:embed="rId5" cstate="print"/>
              <a:srcRect/>
              <a:stretch>
                <a:fillRect/>
              </a:stretch>
            </p:blipFill>
            <p:spPr bwMode="auto">
              <a:xfrm>
                <a:off x="3657600" y="4114800"/>
                <a:ext cx="1335024" cy="1773436"/>
              </a:xfrm>
              <a:prstGeom prst="rect">
                <a:avLst/>
              </a:prstGeom>
              <a:noFill/>
            </p:spPr>
          </p:pic>
          <p:grpSp>
            <p:nvGrpSpPr>
              <p:cNvPr id="8" name="Group 113"/>
              <p:cNvGrpSpPr/>
              <p:nvPr/>
            </p:nvGrpSpPr>
            <p:grpSpPr>
              <a:xfrm>
                <a:off x="3660176" y="5906177"/>
                <a:ext cx="1330773" cy="323439"/>
                <a:chOff x="3660176" y="5906177"/>
                <a:chExt cx="1330773" cy="323439"/>
              </a:xfrm>
            </p:grpSpPr>
            <p:sp>
              <p:nvSpPr>
                <p:cNvPr id="24" name="TextBox 23"/>
                <p:cNvSpPr txBox="1"/>
                <p:nvPr/>
              </p:nvSpPr>
              <p:spPr>
                <a:xfrm>
                  <a:off x="3985108" y="5906177"/>
                  <a:ext cx="1005841"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Jeremy</a:t>
                  </a:r>
                </a:p>
              </p:txBody>
            </p:sp>
            <p:sp>
              <p:nvSpPr>
                <p:cNvPr id="25" name="TextBox 24"/>
                <p:cNvSpPr txBox="1"/>
                <p:nvPr/>
              </p:nvSpPr>
              <p:spPr>
                <a:xfrm>
                  <a:off x="3660176" y="5906177"/>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grpSp>
      </p:grpSp>
      <p:grpSp>
        <p:nvGrpSpPr>
          <p:cNvPr id="9" name="Group 55"/>
          <p:cNvGrpSpPr/>
          <p:nvPr/>
        </p:nvGrpSpPr>
        <p:grpSpPr>
          <a:xfrm rot="180000">
            <a:off x="5100248" y="3027454"/>
            <a:ext cx="2183192" cy="2152887"/>
            <a:chOff x="6019800" y="3505200"/>
            <a:chExt cx="2183192" cy="2152887"/>
          </a:xfrm>
        </p:grpSpPr>
        <p:grpSp>
          <p:nvGrpSpPr>
            <p:cNvPr id="13" name="Group 25"/>
            <p:cNvGrpSpPr>
              <a:grpSpLocks noChangeAspect="1"/>
            </p:cNvGrpSpPr>
            <p:nvPr/>
          </p:nvGrpSpPr>
          <p:grpSpPr>
            <a:xfrm rot="-180000">
              <a:off x="6019800" y="3505200"/>
              <a:ext cx="1160211" cy="1836857"/>
              <a:chOff x="5391150" y="1645919"/>
              <a:chExt cx="1354726" cy="2144815"/>
            </a:xfrm>
            <a:effectLst>
              <a:glow rad="101600">
                <a:schemeClr val="accent1">
                  <a:lumMod val="50000"/>
                  <a:alpha val="60000"/>
                </a:schemeClr>
              </a:glow>
            </a:effectLst>
          </p:grpSpPr>
          <p:sp>
            <p:nvSpPr>
              <p:cNvPr id="27" name="TextBox 26"/>
              <p:cNvSpPr txBox="1"/>
              <p:nvPr/>
            </p:nvSpPr>
            <p:spPr>
              <a:xfrm>
                <a:off x="5740036" y="3467295"/>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Barbara</a:t>
                </a:r>
              </a:p>
            </p:txBody>
          </p:sp>
          <p:sp>
            <p:nvSpPr>
              <p:cNvPr id="28" name="TextBox 27"/>
              <p:cNvSpPr txBox="1"/>
              <p:nvPr/>
            </p:nvSpPr>
            <p:spPr>
              <a:xfrm>
                <a:off x="5394960" y="3467295"/>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pic>
            <p:nvPicPr>
              <p:cNvPr id="29" name="Picture 5" descr="X:\Staff Folders\smarx\11gen\Vignette 5 - mgr Barbara - alt.jpg"/>
              <p:cNvPicPr>
                <a:picLocks noChangeAspect="1" noChangeArrowheads="1"/>
              </p:cNvPicPr>
              <p:nvPr/>
            </p:nvPicPr>
            <p:blipFill>
              <a:blip r:embed="rId6" cstate="print"/>
              <a:srcRect/>
              <a:stretch>
                <a:fillRect/>
              </a:stretch>
            </p:blipFill>
            <p:spPr bwMode="auto">
              <a:xfrm>
                <a:off x="5391150" y="1645919"/>
                <a:ext cx="1353312" cy="1801562"/>
              </a:xfrm>
              <a:prstGeom prst="rect">
                <a:avLst/>
              </a:prstGeom>
              <a:noFill/>
            </p:spPr>
          </p:pic>
        </p:grpSp>
        <p:grpSp>
          <p:nvGrpSpPr>
            <p:cNvPr id="17" name="Group 29"/>
            <p:cNvGrpSpPr>
              <a:grpSpLocks noChangeAspect="1"/>
            </p:cNvGrpSpPr>
            <p:nvPr/>
          </p:nvGrpSpPr>
          <p:grpSpPr>
            <a:xfrm rot="180000">
              <a:off x="7057224" y="3838736"/>
              <a:ext cx="1145768" cy="1819351"/>
              <a:chOff x="7463832" y="4034832"/>
              <a:chExt cx="1337864" cy="2124373"/>
            </a:xfrm>
            <a:effectLst>
              <a:glow rad="101600">
                <a:srgbClr val="396D7F">
                  <a:alpha val="60000"/>
                </a:srgbClr>
              </a:glow>
            </a:effectLst>
          </p:grpSpPr>
          <p:sp>
            <p:nvSpPr>
              <p:cNvPr id="31" name="TextBox 30"/>
              <p:cNvSpPr txBox="1"/>
              <p:nvPr/>
            </p:nvSpPr>
            <p:spPr>
              <a:xfrm>
                <a:off x="7795856" y="583576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Melissa</a:t>
                </a:r>
              </a:p>
            </p:txBody>
          </p:sp>
          <p:sp>
            <p:nvSpPr>
              <p:cNvPr id="33" name="TextBox 32"/>
              <p:cNvSpPr txBox="1"/>
              <p:nvPr/>
            </p:nvSpPr>
            <p:spPr>
              <a:xfrm>
                <a:off x="7472113" y="5835766"/>
                <a:ext cx="304801"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34" name="Picture 2" descr="Y:\11gen\Vignette 5 - seller Melissa - alt.jpg"/>
              <p:cNvPicPr>
                <a:picLocks noChangeAspect="1" noChangeArrowheads="1"/>
              </p:cNvPicPr>
              <p:nvPr/>
            </p:nvPicPr>
            <p:blipFill>
              <a:blip r:embed="rId7" cstate="print"/>
              <a:srcRect/>
              <a:stretch>
                <a:fillRect/>
              </a:stretch>
            </p:blipFill>
            <p:spPr bwMode="auto">
              <a:xfrm>
                <a:off x="7463832" y="4034832"/>
                <a:ext cx="1335024" cy="1780032"/>
              </a:xfrm>
              <a:prstGeom prst="rect">
                <a:avLst/>
              </a:prstGeom>
              <a:noFill/>
            </p:spPr>
          </p:pic>
        </p:grpSp>
      </p:grpSp>
      <p:grpSp>
        <p:nvGrpSpPr>
          <p:cNvPr id="21" name="Group 51"/>
          <p:cNvGrpSpPr/>
          <p:nvPr/>
        </p:nvGrpSpPr>
        <p:grpSpPr>
          <a:xfrm rot="-600000">
            <a:off x="640822" y="724441"/>
            <a:ext cx="2181951" cy="2137613"/>
            <a:chOff x="248439" y="893890"/>
            <a:chExt cx="2181951" cy="2137613"/>
          </a:xfrm>
        </p:grpSpPr>
        <p:grpSp>
          <p:nvGrpSpPr>
            <p:cNvPr id="23" name="Group 34"/>
            <p:cNvGrpSpPr>
              <a:grpSpLocks noChangeAspect="1"/>
            </p:cNvGrpSpPr>
            <p:nvPr/>
          </p:nvGrpSpPr>
          <p:grpSpPr>
            <a:xfrm rot="-180000">
              <a:off x="248439" y="893890"/>
              <a:ext cx="1159485" cy="1839605"/>
              <a:chOff x="397769" y="1617536"/>
              <a:chExt cx="1353879" cy="2148024"/>
            </a:xfrm>
            <a:effectLst>
              <a:glow rad="101600">
                <a:schemeClr val="accent1">
                  <a:lumMod val="50000"/>
                  <a:alpha val="60000"/>
                </a:schemeClr>
              </a:glow>
            </a:effectLst>
          </p:grpSpPr>
          <p:sp>
            <p:nvSpPr>
              <p:cNvPr id="36" name="TextBox 35"/>
              <p:cNvSpPr txBox="1"/>
              <p:nvPr/>
            </p:nvSpPr>
            <p:spPr>
              <a:xfrm>
                <a:off x="742845" y="3442121"/>
                <a:ext cx="1005839"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smtClean="0">
                    <a:solidFill>
                      <a:schemeClr val="bg1"/>
                    </a:solidFill>
                    <a:latin typeface="Georgia" pitchFamily="18" charset="0"/>
                  </a:rPr>
                  <a:t>Henry</a:t>
                </a:r>
                <a:endParaRPr lang="en-US" sz="1200" b="1" dirty="0">
                  <a:solidFill>
                    <a:schemeClr val="bg1"/>
                  </a:solidFill>
                  <a:latin typeface="Georgia" pitchFamily="18" charset="0"/>
                </a:endParaRPr>
              </a:p>
            </p:txBody>
          </p:sp>
          <p:sp>
            <p:nvSpPr>
              <p:cNvPr id="37" name="TextBox 36"/>
              <p:cNvSpPr txBox="1"/>
              <p:nvPr/>
            </p:nvSpPr>
            <p:spPr>
              <a:xfrm>
                <a:off x="397769" y="3442121"/>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smtClean="0">
                    <a:latin typeface="Georgia" pitchFamily="18" charset="0"/>
                  </a:rPr>
                  <a:t>M</a:t>
                </a:r>
              </a:p>
            </p:txBody>
          </p:sp>
          <p:pic>
            <p:nvPicPr>
              <p:cNvPr id="38" name="Picture 3" descr="Y:\11gen\Vignette 1 - mgr Henry - alt.jpg"/>
              <p:cNvPicPr>
                <a:picLocks noChangeAspect="1" noChangeArrowheads="1"/>
              </p:cNvPicPr>
              <p:nvPr/>
            </p:nvPicPr>
            <p:blipFill>
              <a:blip r:embed="rId8" cstate="print"/>
              <a:srcRect/>
              <a:stretch>
                <a:fillRect/>
              </a:stretch>
            </p:blipFill>
            <p:spPr bwMode="auto">
              <a:xfrm>
                <a:off x="398336" y="1617536"/>
                <a:ext cx="1353312" cy="1804416"/>
              </a:xfrm>
              <a:prstGeom prst="rect">
                <a:avLst/>
              </a:prstGeom>
              <a:noFill/>
            </p:spPr>
          </p:pic>
        </p:grpSp>
        <p:grpSp>
          <p:nvGrpSpPr>
            <p:cNvPr id="26" name="Group 50"/>
            <p:cNvGrpSpPr>
              <a:grpSpLocks noChangeAspect="1"/>
            </p:cNvGrpSpPr>
            <p:nvPr/>
          </p:nvGrpSpPr>
          <p:grpSpPr>
            <a:xfrm rot="180000">
              <a:off x="1285704" y="1219200"/>
              <a:ext cx="1144686" cy="1812303"/>
              <a:chOff x="249004" y="2879004"/>
              <a:chExt cx="1336598" cy="2116145"/>
            </a:xfrm>
            <a:effectLst>
              <a:glow rad="101600">
                <a:schemeClr val="accent2">
                  <a:lumMod val="50000"/>
                  <a:alpha val="60000"/>
                </a:schemeClr>
              </a:glow>
            </a:effectLst>
          </p:grpSpPr>
          <p:sp>
            <p:nvSpPr>
              <p:cNvPr id="40" name="TextBox 39"/>
              <p:cNvSpPr txBox="1"/>
              <p:nvPr/>
            </p:nvSpPr>
            <p:spPr>
              <a:xfrm>
                <a:off x="579762" y="4671710"/>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spc="-30" dirty="0" smtClean="0">
                    <a:solidFill>
                      <a:schemeClr val="bg1"/>
                    </a:solidFill>
                    <a:latin typeface="Georgia" pitchFamily="18" charset="0"/>
                  </a:rPr>
                  <a:t>Chandra</a:t>
                </a:r>
                <a:endParaRPr lang="en-US" sz="1200" b="1" spc="-30" dirty="0">
                  <a:solidFill>
                    <a:schemeClr val="bg1"/>
                  </a:solidFill>
                  <a:latin typeface="Georgia" pitchFamily="18" charset="0"/>
                </a:endParaRPr>
              </a:p>
            </p:txBody>
          </p:sp>
          <p:sp>
            <p:nvSpPr>
              <p:cNvPr id="41" name="TextBox 40"/>
              <p:cNvSpPr txBox="1"/>
              <p:nvPr/>
            </p:nvSpPr>
            <p:spPr>
              <a:xfrm>
                <a:off x="254856" y="4671710"/>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smtClean="0">
                    <a:latin typeface="Georgia" pitchFamily="18" charset="0"/>
                  </a:rPr>
                  <a:t>S</a:t>
                </a:r>
                <a:endParaRPr lang="en-US" sz="1200" b="1" dirty="0">
                  <a:latin typeface="Georgia" pitchFamily="18" charset="0"/>
                </a:endParaRPr>
              </a:p>
            </p:txBody>
          </p:sp>
          <p:pic>
            <p:nvPicPr>
              <p:cNvPr id="42" name="Picture 4" descr="Y:\11gen\Vignette 1 - seller Chandra - alt.jpg"/>
              <p:cNvPicPr>
                <a:picLocks noChangeAspect="1" noChangeArrowheads="1"/>
              </p:cNvPicPr>
              <p:nvPr/>
            </p:nvPicPr>
            <p:blipFill>
              <a:blip r:embed="rId9" cstate="print"/>
              <a:srcRect/>
              <a:stretch>
                <a:fillRect/>
              </a:stretch>
            </p:blipFill>
            <p:spPr bwMode="auto">
              <a:xfrm>
                <a:off x="249004" y="2879004"/>
                <a:ext cx="1335024" cy="1776963"/>
              </a:xfrm>
              <a:prstGeom prst="rect">
                <a:avLst/>
              </a:prstGeom>
              <a:noFill/>
            </p:spPr>
          </p:pic>
        </p:grpSp>
      </p:grpSp>
      <p:grpSp>
        <p:nvGrpSpPr>
          <p:cNvPr id="30" name="Group 53"/>
          <p:cNvGrpSpPr/>
          <p:nvPr/>
        </p:nvGrpSpPr>
        <p:grpSpPr>
          <a:xfrm rot="540000">
            <a:off x="6326840" y="614603"/>
            <a:ext cx="2181499" cy="2148739"/>
            <a:chOff x="3587881" y="885233"/>
            <a:chExt cx="2181499" cy="2148739"/>
          </a:xfrm>
        </p:grpSpPr>
        <p:grpSp>
          <p:nvGrpSpPr>
            <p:cNvPr id="32" name="Group 42"/>
            <p:cNvGrpSpPr>
              <a:grpSpLocks noChangeAspect="1"/>
            </p:cNvGrpSpPr>
            <p:nvPr/>
          </p:nvGrpSpPr>
          <p:grpSpPr>
            <a:xfrm rot="-180000">
              <a:off x="3587881" y="885233"/>
              <a:ext cx="1163776" cy="1838288"/>
              <a:chOff x="3883132" y="1618608"/>
              <a:chExt cx="1358889" cy="2146486"/>
            </a:xfrm>
            <a:effectLst>
              <a:glow rad="101600">
                <a:schemeClr val="accent1">
                  <a:lumMod val="50000"/>
                  <a:alpha val="60000"/>
                </a:schemeClr>
              </a:glow>
            </a:effectLst>
          </p:grpSpPr>
          <p:sp>
            <p:nvSpPr>
              <p:cNvPr id="44" name="TextBox 43"/>
              <p:cNvSpPr txBox="1"/>
              <p:nvPr/>
            </p:nvSpPr>
            <p:spPr>
              <a:xfrm>
                <a:off x="4236181" y="3441655"/>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Tony</a:t>
                </a:r>
              </a:p>
            </p:txBody>
          </p:sp>
          <p:sp>
            <p:nvSpPr>
              <p:cNvPr id="45" name="TextBox 44"/>
              <p:cNvSpPr txBox="1"/>
              <p:nvPr/>
            </p:nvSpPr>
            <p:spPr>
              <a:xfrm>
                <a:off x="3888055" y="3441655"/>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pic>
            <p:nvPicPr>
              <p:cNvPr id="46" name="Picture 5" descr="Y:\11gen\Vignette 3 - mgr Tony - sharp - alt.jpg"/>
              <p:cNvPicPr>
                <a:picLocks noChangeAspect="1" noChangeArrowheads="1"/>
              </p:cNvPicPr>
              <p:nvPr/>
            </p:nvPicPr>
            <p:blipFill>
              <a:blip r:embed="rId10" cstate="print"/>
              <a:srcRect/>
              <a:stretch>
                <a:fillRect/>
              </a:stretch>
            </p:blipFill>
            <p:spPr bwMode="auto">
              <a:xfrm>
                <a:off x="3883132" y="1618608"/>
                <a:ext cx="1353312" cy="1804416"/>
              </a:xfrm>
              <a:prstGeom prst="rect">
                <a:avLst/>
              </a:prstGeom>
              <a:noFill/>
            </p:spPr>
          </p:pic>
        </p:grpSp>
        <p:grpSp>
          <p:nvGrpSpPr>
            <p:cNvPr id="35" name="Group 46"/>
            <p:cNvGrpSpPr>
              <a:grpSpLocks noChangeAspect="1"/>
            </p:cNvGrpSpPr>
            <p:nvPr/>
          </p:nvGrpSpPr>
          <p:grpSpPr>
            <a:xfrm rot="180000">
              <a:off x="4625528" y="1219200"/>
              <a:ext cx="1143852" cy="1814772"/>
              <a:chOff x="3883132" y="4041668"/>
              <a:chExt cx="1335623" cy="2119027"/>
            </a:xfrm>
            <a:effectLst>
              <a:glow rad="101600">
                <a:srgbClr val="396D7F">
                  <a:alpha val="60000"/>
                </a:srgbClr>
              </a:glow>
            </a:effectLst>
          </p:grpSpPr>
          <p:sp>
            <p:nvSpPr>
              <p:cNvPr id="48" name="TextBox 47"/>
              <p:cNvSpPr txBox="1"/>
              <p:nvPr/>
            </p:nvSpPr>
            <p:spPr>
              <a:xfrm>
                <a:off x="4212915" y="583725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Carol</a:t>
                </a:r>
              </a:p>
            </p:txBody>
          </p:sp>
          <p:sp>
            <p:nvSpPr>
              <p:cNvPr id="49" name="TextBox 48"/>
              <p:cNvSpPr txBox="1"/>
              <p:nvPr/>
            </p:nvSpPr>
            <p:spPr>
              <a:xfrm>
                <a:off x="3888055" y="5837256"/>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50" name="Picture 6" descr="Y:\11gen\Vignette 3 - seller Carol - alt.jpg"/>
              <p:cNvPicPr>
                <a:picLocks noChangeAspect="1" noChangeArrowheads="1"/>
              </p:cNvPicPr>
              <p:nvPr/>
            </p:nvPicPr>
            <p:blipFill>
              <a:blip r:embed="rId11" cstate="print"/>
              <a:srcRect/>
              <a:stretch>
                <a:fillRect/>
              </a:stretch>
            </p:blipFill>
            <p:spPr bwMode="auto">
              <a:xfrm>
                <a:off x="3883132" y="4041668"/>
                <a:ext cx="1335024" cy="1776709"/>
              </a:xfrm>
              <a:prstGeom prst="rect">
                <a:avLst/>
              </a:prstGeom>
              <a:noFill/>
            </p:spPr>
          </p:pic>
        </p:grpSp>
      </p:grpSp>
    </p:spTree>
  </p:cSld>
  <p:clrMapOvr>
    <a:masterClrMapping/>
  </p:clrMapOvr>
  <p:transition>
    <p:fad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45" descr="NATNURforPPT"/>
          <p:cNvPicPr>
            <a:picLocks noChangeAspect="1" noChangeArrowheads="1"/>
          </p:cNvPicPr>
          <p:nvPr/>
        </p:nvPicPr>
        <p:blipFill>
          <a:blip r:embed="rId2" cstate="print">
            <a:clrChange>
              <a:clrFrom>
                <a:srgbClr val="E7643B"/>
              </a:clrFrom>
              <a:clrTo>
                <a:srgbClr val="E7643B">
                  <a:alpha val="0"/>
                </a:srgbClr>
              </a:clrTo>
            </a:clrChange>
            <a:duotone>
              <a:prstClr val="black"/>
              <a:schemeClr val="tx2">
                <a:tint val="45000"/>
                <a:satMod val="400000"/>
              </a:schemeClr>
            </a:duotone>
          </a:blip>
          <a:srcRect t="4235" b="5029"/>
          <a:stretch>
            <a:fillRect/>
          </a:stretch>
        </p:blipFill>
        <p:spPr bwMode="auto">
          <a:xfrm>
            <a:off x="1752600" y="685800"/>
            <a:ext cx="3733800" cy="3359257"/>
          </a:xfrm>
          <a:prstGeom prst="rect">
            <a:avLst/>
          </a:prstGeom>
          <a:noFill/>
          <a:ln w="9525">
            <a:noFill/>
            <a:miter lim="800000"/>
            <a:headEnd/>
            <a:tailEnd/>
          </a:ln>
        </p:spPr>
      </p:pic>
      <p:sp>
        <p:nvSpPr>
          <p:cNvPr id="51" name="TextBox 50"/>
          <p:cNvSpPr txBox="1"/>
          <p:nvPr/>
        </p:nvSpPr>
        <p:spPr>
          <a:xfrm>
            <a:off x="533400" y="685800"/>
            <a:ext cx="2895600" cy="1200329"/>
          </a:xfrm>
          <a:prstGeom prst="rect">
            <a:avLst/>
          </a:prstGeom>
          <a:noFill/>
        </p:spPr>
        <p:txBody>
          <a:bodyPr wrap="square" rtlCol="0">
            <a:spAutoFit/>
          </a:bodyPr>
          <a:lstStyle/>
          <a:p>
            <a:pPr>
              <a:spcBef>
                <a:spcPts val="1200"/>
              </a:spcBef>
            </a:pPr>
            <a:r>
              <a:rPr lang="en-US" sz="3600" dirty="0" smtClean="0">
                <a:solidFill>
                  <a:srgbClr val="97FAFF"/>
                </a:solidFill>
                <a:effectLst>
                  <a:outerShdw blurRad="63500" dist="38100" dir="2700000" algn="tl" rotWithShape="0">
                    <a:prstClr val="black"/>
                  </a:outerShdw>
                </a:effectLst>
                <a:latin typeface="Georgia" pitchFamily="18" charset="0"/>
              </a:rPr>
              <a:t>Five talented</a:t>
            </a:r>
            <a:br>
              <a:rPr lang="en-US" sz="3600" dirty="0" smtClean="0">
                <a:solidFill>
                  <a:srgbClr val="97FAFF"/>
                </a:solidFill>
                <a:effectLst>
                  <a:outerShdw blurRad="63500" dist="38100" dir="2700000" algn="tl" rotWithShape="0">
                    <a:prstClr val="black"/>
                  </a:outerShdw>
                </a:effectLst>
                <a:latin typeface="Georgia" pitchFamily="18" charset="0"/>
              </a:rPr>
            </a:br>
            <a:r>
              <a:rPr lang="en-US" sz="3600" dirty="0" smtClean="0">
                <a:solidFill>
                  <a:srgbClr val="97FAFF"/>
                </a:solidFill>
                <a:effectLst>
                  <a:outerShdw blurRad="63500" dist="38100" dir="2700000" algn="tl" rotWithShape="0">
                    <a:prstClr val="black"/>
                  </a:outerShdw>
                </a:effectLst>
                <a:latin typeface="Georgia" pitchFamily="18" charset="0"/>
              </a:rPr>
              <a:t>salespeople.</a:t>
            </a:r>
          </a:p>
        </p:txBody>
      </p:sp>
      <p:sp>
        <p:nvSpPr>
          <p:cNvPr id="52" name="TextBox 51"/>
          <p:cNvSpPr txBox="1"/>
          <p:nvPr/>
        </p:nvSpPr>
        <p:spPr>
          <a:xfrm>
            <a:off x="3657600" y="2971800"/>
            <a:ext cx="5181600" cy="1754326"/>
          </a:xfrm>
          <a:prstGeom prst="rect">
            <a:avLst/>
          </a:prstGeom>
          <a:noFill/>
        </p:spPr>
        <p:txBody>
          <a:bodyPr wrap="square" rtlCol="0">
            <a:spAutoFit/>
          </a:bodyPr>
          <a:lstStyle/>
          <a:p>
            <a:pPr>
              <a:spcBef>
                <a:spcPts val="1200"/>
              </a:spcBef>
            </a:pPr>
            <a:r>
              <a:rPr lang="en-US" sz="3600" dirty="0" smtClean="0">
                <a:solidFill>
                  <a:schemeClr val="accent1">
                    <a:lumMod val="60000"/>
                    <a:lumOff val="40000"/>
                  </a:schemeClr>
                </a:solidFill>
                <a:effectLst>
                  <a:outerShdw blurRad="63500" dist="38100" dir="2700000" algn="tl" rotWithShape="0">
                    <a:prstClr val="black"/>
                  </a:outerShdw>
                </a:effectLst>
                <a:latin typeface="Georgia" pitchFamily="18" charset="0"/>
              </a:rPr>
              <a:t>Five smart managers who know how to turn talent into performance.</a:t>
            </a:r>
          </a:p>
        </p:txBody>
      </p:sp>
    </p:spTree>
  </p:cSld>
  <p:clrMapOvr>
    <a:masterClrMapping/>
  </p:clrMapOvr>
  <p:transition>
    <p:fad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3"/>
          <p:cNvGraphicFramePr>
            <a:graphicFrameLocks noGrp="1"/>
          </p:cNvGraphicFramePr>
          <p:nvPr>
            <p:ph/>
          </p:nvPr>
        </p:nvGraphicFramePr>
        <p:xfrm>
          <a:off x="971550" y="714375"/>
          <a:ext cx="7239001" cy="1096963"/>
        </p:xfrm>
        <a:graphic>
          <a:graphicData uri="http://schemas.openxmlformats.org/drawingml/2006/table">
            <a:tbl>
              <a:tblPr>
                <a:effectLst>
                  <a:outerShdw blurRad="50800" dist="38100" dir="2700000" algn="tl" rotWithShape="0">
                    <a:prstClr val="black">
                      <a:alpha val="40000"/>
                    </a:prstClr>
                  </a:outerShdw>
                </a:effectLst>
              </a:tblPr>
              <a:tblGrid>
                <a:gridCol w="1557760"/>
                <a:gridCol w="733063"/>
                <a:gridCol w="1649392"/>
                <a:gridCol w="824697"/>
                <a:gridCol w="2474089"/>
              </a:tblGrid>
              <a:tr h="5635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accent1">
                              <a:lumMod val="60000"/>
                              <a:lumOff val="40000"/>
                            </a:schemeClr>
                          </a:solidFill>
                          <a:effectLst/>
                          <a:latin typeface="Georgia" pitchFamily="18" charset="0"/>
                        </a:rPr>
                        <a:t>Nature</a:t>
                      </a:r>
                    </a:p>
                  </a:txBody>
                  <a:tcPr horzOverflow="overflow">
                    <a:lnL>
                      <a:noFill/>
                    </a:lnL>
                    <a:lnR>
                      <a:noFill/>
                    </a:lnR>
                    <a:lnT cap="flat">
                      <a:noFill/>
                    </a:lnT>
                    <a:lnB w="12700" cap="flat" cmpd="sng" algn="ctr">
                      <a:solidFill>
                        <a:schemeClr val="accent1">
                          <a:lumMod val="60000"/>
                          <a:lumOff val="4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97FAFF"/>
                          </a:solidFill>
                          <a:effectLst/>
                          <a:latin typeface="Georgia" pitchFamily="18" charset="0"/>
                        </a:rPr>
                        <a:t>x</a:t>
                      </a:r>
                    </a:p>
                  </a:txBody>
                  <a:tcPr horzOverflow="overflow">
                    <a:lnL>
                      <a:noFill/>
                    </a:lnL>
                    <a:lnR>
                      <a:noFill/>
                    </a:lnR>
                    <a:lnT cap="flat">
                      <a:noFill/>
                    </a:lnT>
                    <a:lnB w="12700" cap="flat" cmpd="sng" algn="ctr">
                      <a:solidFill>
                        <a:schemeClr val="accent1">
                          <a:lumMod val="60000"/>
                          <a:lumOff val="4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97FAFF"/>
                          </a:solidFill>
                          <a:effectLst/>
                          <a:latin typeface="Georgia" pitchFamily="18" charset="0"/>
                        </a:rPr>
                        <a:t>Nurture</a:t>
                      </a:r>
                    </a:p>
                  </a:txBody>
                  <a:tcPr horzOverflow="overflow">
                    <a:lnL>
                      <a:noFill/>
                    </a:lnL>
                    <a:lnR>
                      <a:noFill/>
                    </a:lnR>
                    <a:lnT cap="flat">
                      <a:noFill/>
                    </a:lnT>
                    <a:lnB w="12700" cap="flat" cmpd="sng" algn="ctr">
                      <a:solidFill>
                        <a:schemeClr val="accent1">
                          <a:lumMod val="60000"/>
                          <a:lumOff val="4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97FAFF"/>
                          </a:solidFill>
                          <a:effectLst/>
                          <a:latin typeface="Georgia" pitchFamily="18" charset="0"/>
                        </a:rPr>
                        <a:t>=</a:t>
                      </a:r>
                    </a:p>
                  </a:txBody>
                  <a:tcPr horzOverflow="overflow">
                    <a:lnL>
                      <a:noFill/>
                    </a:lnL>
                    <a:lnR>
                      <a:noFill/>
                    </a:lnR>
                    <a:lnT cap="flat">
                      <a:noFill/>
                    </a:lnT>
                    <a:lnB w="12700" cap="flat" cmpd="sng" algn="ctr">
                      <a:solidFill>
                        <a:schemeClr val="accent1">
                          <a:lumMod val="60000"/>
                          <a:lumOff val="4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97FAFF"/>
                          </a:solidFill>
                          <a:effectLst/>
                          <a:latin typeface="Georgia" pitchFamily="18" charset="0"/>
                        </a:rPr>
                        <a:t>Productivity</a:t>
                      </a:r>
                    </a:p>
                  </a:txBody>
                  <a:tcPr horzOverflow="overflow">
                    <a:lnL>
                      <a:noFill/>
                    </a:lnL>
                    <a:lnR cap="flat">
                      <a:noFill/>
                    </a:lnR>
                    <a:lnT cap="flat">
                      <a:noFill/>
                    </a:lnT>
                    <a:lnB w="12700" cap="flat" cmpd="sng" algn="ctr">
                      <a:solidFill>
                        <a:schemeClr val="accent1">
                          <a:lumMod val="60000"/>
                          <a:lumOff val="40000"/>
                        </a:schemeClr>
                      </a:solidFill>
                      <a:prstDash val="solid"/>
                      <a:round/>
                      <a:headEnd type="none" w="med" len="med"/>
                      <a:tailEnd type="none" w="med" len="med"/>
                    </a:lnB>
                    <a:lnTlToBr>
                      <a:noFill/>
                    </a:lnTlToBr>
                    <a:lnBlToTr>
                      <a:noFill/>
                    </a:lnBlToTr>
                    <a:noFill/>
                  </a:tcPr>
                </a:tc>
              </a:tr>
              <a:tr h="533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accent1">
                              <a:lumMod val="60000"/>
                              <a:lumOff val="40000"/>
                            </a:schemeClr>
                          </a:solidFill>
                          <a:effectLst/>
                          <a:latin typeface="Georgia" pitchFamily="18" charset="0"/>
                        </a:rPr>
                        <a:t>8</a:t>
                      </a:r>
                    </a:p>
                  </a:txBody>
                  <a:tcPr horzOverflow="overflow">
                    <a:lnL>
                      <a:noFill/>
                    </a:lnL>
                    <a:lnR>
                      <a:noFill/>
                    </a:lnR>
                    <a:lnT w="12700" cap="flat" cmpd="sng" algn="ctr">
                      <a:solidFill>
                        <a:schemeClr val="accent1">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97FAFF"/>
                          </a:solidFill>
                          <a:effectLst/>
                          <a:latin typeface="Georgia" pitchFamily="18" charset="0"/>
                        </a:rPr>
                        <a:t>x</a:t>
                      </a:r>
                    </a:p>
                  </a:txBody>
                  <a:tcPr horzOverflow="overflow">
                    <a:lnL>
                      <a:noFill/>
                    </a:lnL>
                    <a:lnR>
                      <a:noFill/>
                    </a:lnR>
                    <a:lnT w="12700" cap="flat" cmpd="sng" algn="ctr">
                      <a:solidFill>
                        <a:schemeClr val="accent1">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97FAFF"/>
                          </a:solidFill>
                          <a:effectLst/>
                          <a:latin typeface="Georgia" pitchFamily="18" charset="0"/>
                        </a:rPr>
                        <a:t>2</a:t>
                      </a:r>
                    </a:p>
                  </a:txBody>
                  <a:tcPr horzOverflow="overflow">
                    <a:lnL>
                      <a:noFill/>
                    </a:lnL>
                    <a:lnR>
                      <a:noFill/>
                    </a:lnR>
                    <a:lnT w="12700" cap="flat" cmpd="sng" algn="ctr">
                      <a:solidFill>
                        <a:schemeClr val="accent1">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97FAFF"/>
                          </a:solidFill>
                          <a:effectLst/>
                          <a:latin typeface="Georgia" pitchFamily="18" charset="0"/>
                        </a:rPr>
                        <a:t>=</a:t>
                      </a:r>
                    </a:p>
                  </a:txBody>
                  <a:tcPr horzOverflow="overflow">
                    <a:lnL>
                      <a:noFill/>
                    </a:lnL>
                    <a:lnR>
                      <a:noFill/>
                    </a:lnR>
                    <a:lnT w="12700" cap="flat" cmpd="sng" algn="ctr">
                      <a:solidFill>
                        <a:schemeClr val="accent1">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97FAFF"/>
                          </a:solidFill>
                          <a:effectLst/>
                          <a:latin typeface="Georgia" pitchFamily="18" charset="0"/>
                        </a:rPr>
                        <a:t>16</a:t>
                      </a:r>
                    </a:p>
                  </a:txBody>
                  <a:tcPr horzOverflow="overflow">
                    <a:lnL>
                      <a:noFill/>
                    </a:lnL>
                    <a:lnR cap="flat">
                      <a:noFill/>
                    </a:lnR>
                    <a:lnT w="12700" cap="flat" cmpd="sng" algn="ctr">
                      <a:solidFill>
                        <a:schemeClr val="accent1">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graphicFrame>
        <p:nvGraphicFramePr>
          <p:cNvPr id="8" name="Group 3"/>
          <p:cNvGraphicFramePr>
            <a:graphicFrameLocks noGrp="1"/>
          </p:cNvGraphicFramePr>
          <p:nvPr>
            <p:ph/>
          </p:nvPr>
        </p:nvGraphicFramePr>
        <p:xfrm>
          <a:off x="981075" y="2419350"/>
          <a:ext cx="7239001" cy="1096963"/>
        </p:xfrm>
        <a:graphic>
          <a:graphicData uri="http://schemas.openxmlformats.org/drawingml/2006/table">
            <a:tbl>
              <a:tblPr>
                <a:effectLst>
                  <a:outerShdw blurRad="50800" dist="38100" dir="2700000" algn="tl" rotWithShape="0">
                    <a:prstClr val="black">
                      <a:alpha val="40000"/>
                    </a:prstClr>
                  </a:outerShdw>
                </a:effectLst>
              </a:tblPr>
              <a:tblGrid>
                <a:gridCol w="1557760"/>
                <a:gridCol w="733063"/>
                <a:gridCol w="1649392"/>
                <a:gridCol w="824697"/>
                <a:gridCol w="2474089"/>
              </a:tblGrid>
              <a:tr h="5635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97FAFF"/>
                          </a:solidFill>
                          <a:effectLst/>
                          <a:latin typeface="Georgia" pitchFamily="18" charset="0"/>
                        </a:rPr>
                        <a:t>Nature</a:t>
                      </a:r>
                    </a:p>
                  </a:txBody>
                  <a:tcPr horzOverflow="overflow">
                    <a:lnL>
                      <a:noFill/>
                    </a:lnL>
                    <a:lnR>
                      <a:noFill/>
                    </a:lnR>
                    <a:lnT cap="flat">
                      <a:noFill/>
                    </a:lnT>
                    <a:lnB w="12700" cap="flat" cmpd="sng" algn="ctr">
                      <a:solidFill>
                        <a:schemeClr val="accent1">
                          <a:lumMod val="60000"/>
                          <a:lumOff val="4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97FAFF"/>
                          </a:solidFill>
                          <a:effectLst/>
                          <a:latin typeface="Georgia" pitchFamily="18" charset="0"/>
                        </a:rPr>
                        <a:t>x</a:t>
                      </a:r>
                    </a:p>
                  </a:txBody>
                  <a:tcPr horzOverflow="overflow">
                    <a:lnL>
                      <a:noFill/>
                    </a:lnL>
                    <a:lnR>
                      <a:noFill/>
                    </a:lnR>
                    <a:lnT cap="flat">
                      <a:noFill/>
                    </a:lnT>
                    <a:lnB w="12700" cap="flat" cmpd="sng" algn="ctr">
                      <a:solidFill>
                        <a:schemeClr val="accent1">
                          <a:lumMod val="60000"/>
                          <a:lumOff val="4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accent1">
                              <a:lumMod val="60000"/>
                              <a:lumOff val="40000"/>
                            </a:schemeClr>
                          </a:solidFill>
                          <a:effectLst/>
                          <a:latin typeface="Georgia" pitchFamily="18" charset="0"/>
                        </a:rPr>
                        <a:t>Nurture</a:t>
                      </a:r>
                    </a:p>
                  </a:txBody>
                  <a:tcPr horzOverflow="overflow">
                    <a:lnL>
                      <a:noFill/>
                    </a:lnL>
                    <a:lnR>
                      <a:noFill/>
                    </a:lnR>
                    <a:lnT cap="flat">
                      <a:noFill/>
                    </a:lnT>
                    <a:lnB w="12700" cap="flat" cmpd="sng" algn="ctr">
                      <a:solidFill>
                        <a:schemeClr val="accent1">
                          <a:lumMod val="60000"/>
                          <a:lumOff val="4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97FAFF"/>
                          </a:solidFill>
                          <a:effectLst/>
                          <a:latin typeface="Georgia" pitchFamily="18" charset="0"/>
                        </a:rPr>
                        <a:t>=</a:t>
                      </a:r>
                    </a:p>
                  </a:txBody>
                  <a:tcPr horzOverflow="overflow">
                    <a:lnL>
                      <a:noFill/>
                    </a:lnL>
                    <a:lnR>
                      <a:noFill/>
                    </a:lnR>
                    <a:lnT cap="flat">
                      <a:noFill/>
                    </a:lnT>
                    <a:lnB w="12700" cap="flat" cmpd="sng" algn="ctr">
                      <a:solidFill>
                        <a:schemeClr val="accent1">
                          <a:lumMod val="60000"/>
                          <a:lumOff val="4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97FAFF"/>
                          </a:solidFill>
                          <a:effectLst/>
                          <a:latin typeface="Georgia" pitchFamily="18" charset="0"/>
                        </a:rPr>
                        <a:t>Productivity</a:t>
                      </a:r>
                    </a:p>
                  </a:txBody>
                  <a:tcPr horzOverflow="overflow">
                    <a:lnL>
                      <a:noFill/>
                    </a:lnL>
                    <a:lnR cap="flat">
                      <a:noFill/>
                    </a:lnR>
                    <a:lnT cap="flat">
                      <a:noFill/>
                    </a:lnT>
                    <a:lnB w="12700" cap="flat" cmpd="sng" algn="ctr">
                      <a:solidFill>
                        <a:schemeClr val="accent1">
                          <a:lumMod val="60000"/>
                          <a:lumOff val="40000"/>
                        </a:schemeClr>
                      </a:solidFill>
                      <a:prstDash val="solid"/>
                      <a:round/>
                      <a:headEnd type="none" w="med" len="med"/>
                      <a:tailEnd type="none" w="med" len="med"/>
                    </a:lnB>
                    <a:lnTlToBr>
                      <a:noFill/>
                    </a:lnTlToBr>
                    <a:lnBlToTr>
                      <a:noFill/>
                    </a:lnBlToTr>
                    <a:noFill/>
                  </a:tcPr>
                </a:tc>
              </a:tr>
              <a:tr h="533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97FAFF"/>
                          </a:solidFill>
                          <a:effectLst/>
                          <a:latin typeface="Georgia" pitchFamily="18" charset="0"/>
                        </a:rPr>
                        <a:t>2</a:t>
                      </a:r>
                    </a:p>
                  </a:txBody>
                  <a:tcPr horzOverflow="overflow">
                    <a:lnL>
                      <a:noFill/>
                    </a:lnL>
                    <a:lnR>
                      <a:noFill/>
                    </a:lnR>
                    <a:lnT w="12700" cap="flat" cmpd="sng" algn="ctr">
                      <a:solidFill>
                        <a:schemeClr val="accent1">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97FAFF"/>
                          </a:solidFill>
                          <a:effectLst/>
                          <a:latin typeface="Georgia" pitchFamily="18" charset="0"/>
                        </a:rPr>
                        <a:t>x</a:t>
                      </a:r>
                    </a:p>
                  </a:txBody>
                  <a:tcPr horzOverflow="overflow">
                    <a:lnL>
                      <a:noFill/>
                    </a:lnL>
                    <a:lnR>
                      <a:noFill/>
                    </a:lnR>
                    <a:lnT w="12700" cap="flat" cmpd="sng" algn="ctr">
                      <a:solidFill>
                        <a:schemeClr val="accent1">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accent1">
                              <a:lumMod val="60000"/>
                              <a:lumOff val="40000"/>
                            </a:schemeClr>
                          </a:solidFill>
                          <a:effectLst/>
                          <a:latin typeface="Georgia" pitchFamily="18" charset="0"/>
                        </a:rPr>
                        <a:t>8</a:t>
                      </a:r>
                    </a:p>
                  </a:txBody>
                  <a:tcPr horzOverflow="overflow">
                    <a:lnL>
                      <a:noFill/>
                    </a:lnL>
                    <a:lnR>
                      <a:noFill/>
                    </a:lnR>
                    <a:lnT w="12700" cap="flat" cmpd="sng" algn="ctr">
                      <a:solidFill>
                        <a:schemeClr val="accent1">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97FAFF"/>
                          </a:solidFill>
                          <a:effectLst/>
                          <a:latin typeface="Georgia" pitchFamily="18" charset="0"/>
                        </a:rPr>
                        <a:t>=</a:t>
                      </a:r>
                    </a:p>
                  </a:txBody>
                  <a:tcPr horzOverflow="overflow">
                    <a:lnL>
                      <a:noFill/>
                    </a:lnL>
                    <a:lnR>
                      <a:noFill/>
                    </a:lnR>
                    <a:lnT w="12700" cap="flat" cmpd="sng" algn="ctr">
                      <a:solidFill>
                        <a:schemeClr val="accent1">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97FAFF"/>
                          </a:solidFill>
                          <a:effectLst/>
                          <a:latin typeface="Georgia" pitchFamily="18" charset="0"/>
                        </a:rPr>
                        <a:t>16</a:t>
                      </a:r>
                    </a:p>
                  </a:txBody>
                  <a:tcPr horzOverflow="overflow">
                    <a:lnL>
                      <a:noFill/>
                    </a:lnL>
                    <a:lnR cap="flat">
                      <a:noFill/>
                    </a:lnR>
                    <a:lnT w="12700" cap="flat" cmpd="sng" algn="ctr">
                      <a:solidFill>
                        <a:schemeClr val="accent1">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graphicFrame>
        <p:nvGraphicFramePr>
          <p:cNvPr id="10" name="Group 3"/>
          <p:cNvGraphicFramePr>
            <a:graphicFrameLocks noGrp="1"/>
          </p:cNvGraphicFramePr>
          <p:nvPr>
            <p:ph/>
          </p:nvPr>
        </p:nvGraphicFramePr>
        <p:xfrm>
          <a:off x="971550" y="4057650"/>
          <a:ext cx="7239001" cy="1096963"/>
        </p:xfrm>
        <a:graphic>
          <a:graphicData uri="http://schemas.openxmlformats.org/drawingml/2006/table">
            <a:tbl>
              <a:tblPr>
                <a:effectLst>
                  <a:outerShdw blurRad="50800" dist="38100" dir="2700000" algn="tl" rotWithShape="0">
                    <a:prstClr val="black">
                      <a:alpha val="40000"/>
                    </a:prstClr>
                  </a:outerShdw>
                </a:effectLst>
              </a:tblPr>
              <a:tblGrid>
                <a:gridCol w="1557760"/>
                <a:gridCol w="733063"/>
                <a:gridCol w="1649392"/>
                <a:gridCol w="824697"/>
                <a:gridCol w="2474089"/>
              </a:tblGrid>
              <a:tr h="5635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accent1">
                              <a:lumMod val="60000"/>
                              <a:lumOff val="40000"/>
                            </a:schemeClr>
                          </a:solidFill>
                          <a:effectLst/>
                          <a:latin typeface="Georgia" pitchFamily="18" charset="0"/>
                        </a:rPr>
                        <a:t>Nature</a:t>
                      </a:r>
                    </a:p>
                  </a:txBody>
                  <a:tcPr horzOverflow="overflow">
                    <a:lnL>
                      <a:noFill/>
                    </a:lnL>
                    <a:lnR>
                      <a:noFill/>
                    </a:lnR>
                    <a:lnT cap="flat">
                      <a:noFill/>
                    </a:lnT>
                    <a:lnB w="12700" cap="flat" cmpd="sng" algn="ctr">
                      <a:solidFill>
                        <a:schemeClr val="accent1">
                          <a:lumMod val="60000"/>
                          <a:lumOff val="4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accent1">
                              <a:lumMod val="60000"/>
                              <a:lumOff val="40000"/>
                            </a:schemeClr>
                          </a:solidFill>
                          <a:effectLst/>
                          <a:latin typeface="Georgia" pitchFamily="18" charset="0"/>
                        </a:rPr>
                        <a:t>x</a:t>
                      </a:r>
                    </a:p>
                  </a:txBody>
                  <a:tcPr horzOverflow="overflow">
                    <a:lnL>
                      <a:noFill/>
                    </a:lnL>
                    <a:lnR>
                      <a:noFill/>
                    </a:lnR>
                    <a:lnT cap="flat">
                      <a:noFill/>
                    </a:lnT>
                    <a:lnB w="12700" cap="flat" cmpd="sng" algn="ctr">
                      <a:solidFill>
                        <a:schemeClr val="accent1">
                          <a:lumMod val="60000"/>
                          <a:lumOff val="4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accent1">
                              <a:lumMod val="60000"/>
                              <a:lumOff val="40000"/>
                            </a:schemeClr>
                          </a:solidFill>
                          <a:effectLst/>
                          <a:latin typeface="Georgia" pitchFamily="18" charset="0"/>
                        </a:rPr>
                        <a:t>Nurture</a:t>
                      </a:r>
                    </a:p>
                  </a:txBody>
                  <a:tcPr horzOverflow="overflow">
                    <a:lnL>
                      <a:noFill/>
                    </a:lnL>
                    <a:lnR>
                      <a:noFill/>
                    </a:lnR>
                    <a:lnT cap="flat">
                      <a:noFill/>
                    </a:lnT>
                    <a:lnB w="12700" cap="flat" cmpd="sng" algn="ctr">
                      <a:solidFill>
                        <a:schemeClr val="accent1">
                          <a:lumMod val="60000"/>
                          <a:lumOff val="4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97FAFF"/>
                          </a:solidFill>
                          <a:effectLst/>
                          <a:latin typeface="Georgia" pitchFamily="18" charset="0"/>
                        </a:rPr>
                        <a:t>=</a:t>
                      </a:r>
                    </a:p>
                  </a:txBody>
                  <a:tcPr horzOverflow="overflow">
                    <a:lnL>
                      <a:noFill/>
                    </a:lnL>
                    <a:lnR>
                      <a:noFill/>
                    </a:lnR>
                    <a:lnT cap="flat">
                      <a:noFill/>
                    </a:lnT>
                    <a:lnB w="12700" cap="flat" cmpd="sng" algn="ctr">
                      <a:solidFill>
                        <a:schemeClr val="accent1">
                          <a:lumMod val="60000"/>
                          <a:lumOff val="4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97FAFF"/>
                          </a:solidFill>
                          <a:effectLst/>
                          <a:latin typeface="Georgia" pitchFamily="18" charset="0"/>
                        </a:rPr>
                        <a:t>Productivity</a:t>
                      </a:r>
                    </a:p>
                  </a:txBody>
                  <a:tcPr horzOverflow="overflow">
                    <a:lnL>
                      <a:noFill/>
                    </a:lnL>
                    <a:lnR cap="flat">
                      <a:noFill/>
                    </a:lnR>
                    <a:lnT cap="flat">
                      <a:noFill/>
                    </a:lnT>
                    <a:lnB w="12700" cap="flat" cmpd="sng" algn="ctr">
                      <a:solidFill>
                        <a:schemeClr val="accent1">
                          <a:lumMod val="60000"/>
                          <a:lumOff val="40000"/>
                        </a:schemeClr>
                      </a:solidFill>
                      <a:prstDash val="solid"/>
                      <a:round/>
                      <a:headEnd type="none" w="med" len="med"/>
                      <a:tailEnd type="none" w="med" len="med"/>
                    </a:lnB>
                    <a:lnTlToBr>
                      <a:noFill/>
                    </a:lnTlToBr>
                    <a:lnBlToTr>
                      <a:noFill/>
                    </a:lnBlToTr>
                    <a:noFill/>
                  </a:tcPr>
                </a:tc>
              </a:tr>
              <a:tr h="533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accent1">
                              <a:lumMod val="60000"/>
                              <a:lumOff val="40000"/>
                            </a:schemeClr>
                          </a:solidFill>
                          <a:effectLst/>
                          <a:latin typeface="Georgia" pitchFamily="18" charset="0"/>
                        </a:rPr>
                        <a:t>8</a:t>
                      </a:r>
                    </a:p>
                  </a:txBody>
                  <a:tcPr horzOverflow="overflow">
                    <a:lnL>
                      <a:noFill/>
                    </a:lnL>
                    <a:lnR>
                      <a:noFill/>
                    </a:lnR>
                    <a:lnT w="12700" cap="flat" cmpd="sng" algn="ctr">
                      <a:solidFill>
                        <a:schemeClr val="accent1">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accent1">
                              <a:lumMod val="60000"/>
                              <a:lumOff val="40000"/>
                            </a:schemeClr>
                          </a:solidFill>
                          <a:effectLst/>
                          <a:latin typeface="Georgia" pitchFamily="18" charset="0"/>
                        </a:rPr>
                        <a:t>x</a:t>
                      </a:r>
                    </a:p>
                  </a:txBody>
                  <a:tcPr horzOverflow="overflow">
                    <a:lnL>
                      <a:noFill/>
                    </a:lnL>
                    <a:lnR>
                      <a:noFill/>
                    </a:lnR>
                    <a:lnT w="12700" cap="flat" cmpd="sng" algn="ctr">
                      <a:solidFill>
                        <a:schemeClr val="accent1">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accent1">
                              <a:lumMod val="60000"/>
                              <a:lumOff val="40000"/>
                            </a:schemeClr>
                          </a:solidFill>
                          <a:effectLst/>
                          <a:latin typeface="Georgia" pitchFamily="18" charset="0"/>
                        </a:rPr>
                        <a:t>8</a:t>
                      </a:r>
                    </a:p>
                  </a:txBody>
                  <a:tcPr horzOverflow="overflow">
                    <a:lnL>
                      <a:noFill/>
                    </a:lnL>
                    <a:lnR>
                      <a:noFill/>
                    </a:lnR>
                    <a:lnT w="12700" cap="flat" cmpd="sng" algn="ctr">
                      <a:solidFill>
                        <a:schemeClr val="accent1">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97FAFF"/>
                          </a:solidFill>
                          <a:effectLst/>
                          <a:latin typeface="Georgia" pitchFamily="18" charset="0"/>
                        </a:rPr>
                        <a:t>=</a:t>
                      </a:r>
                    </a:p>
                  </a:txBody>
                  <a:tcPr horzOverflow="overflow">
                    <a:lnL>
                      <a:noFill/>
                    </a:lnL>
                    <a:lnR>
                      <a:noFill/>
                    </a:lnR>
                    <a:lnT w="12700" cap="flat" cmpd="sng" algn="ctr">
                      <a:solidFill>
                        <a:schemeClr val="accent1">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97FAFF"/>
                          </a:solidFill>
                          <a:effectLst/>
                          <a:latin typeface="Georgia" pitchFamily="18" charset="0"/>
                        </a:rPr>
                        <a:t>64</a:t>
                      </a:r>
                    </a:p>
                  </a:txBody>
                  <a:tcPr horzOverflow="overflow">
                    <a:lnL>
                      <a:noFill/>
                    </a:lnL>
                    <a:lnR cap="flat">
                      <a:noFill/>
                    </a:lnR>
                    <a:lnT w="12700" cap="flat" cmpd="sng" algn="ctr">
                      <a:solidFill>
                        <a:schemeClr val="accent1">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sp>
        <p:nvSpPr>
          <p:cNvPr id="17" name="Freeform 8"/>
          <p:cNvSpPr>
            <a:spLocks noChangeAspect="1"/>
          </p:cNvSpPr>
          <p:nvPr/>
        </p:nvSpPr>
        <p:spPr bwMode="auto">
          <a:xfrm rot="16200000">
            <a:off x="6505588" y="4477044"/>
            <a:ext cx="917575" cy="915758"/>
          </a:xfrm>
          <a:custGeom>
            <a:avLst/>
            <a:gdLst/>
            <a:ahLst/>
            <a:cxnLst>
              <a:cxn ang="0">
                <a:pos x="1476" y="490"/>
              </a:cxn>
              <a:cxn ang="0">
                <a:pos x="1429" y="416"/>
              </a:cxn>
              <a:cxn ang="0">
                <a:pos x="1484" y="478"/>
              </a:cxn>
              <a:cxn ang="0">
                <a:pos x="1558" y="601"/>
              </a:cxn>
              <a:cxn ang="0">
                <a:pos x="1634" y="863"/>
              </a:cxn>
              <a:cxn ang="0">
                <a:pos x="1607" y="1165"/>
              </a:cxn>
              <a:cxn ang="0">
                <a:pos x="1470" y="1434"/>
              </a:cxn>
              <a:cxn ang="0">
                <a:pos x="1234" y="1636"/>
              </a:cxn>
              <a:cxn ang="0">
                <a:pos x="1106" y="1693"/>
              </a:cxn>
              <a:cxn ang="0">
                <a:pos x="1031" y="1715"/>
              </a:cxn>
              <a:cxn ang="0">
                <a:pos x="956" y="1729"/>
              </a:cxn>
              <a:cxn ang="0">
                <a:pos x="880" y="1736"/>
              </a:cxn>
              <a:cxn ang="0">
                <a:pos x="864" y="1736"/>
              </a:cxn>
              <a:cxn ang="0">
                <a:pos x="849" y="1736"/>
              </a:cxn>
              <a:cxn ang="0">
                <a:pos x="828" y="1735"/>
              </a:cxn>
              <a:cxn ang="0">
                <a:pos x="764" y="1731"/>
              </a:cxn>
              <a:cxn ang="0">
                <a:pos x="690" y="1719"/>
              </a:cxn>
              <a:cxn ang="0">
                <a:pos x="616" y="1700"/>
              </a:cxn>
              <a:cxn ang="0">
                <a:pos x="544" y="1675"/>
              </a:cxn>
              <a:cxn ang="0">
                <a:pos x="311" y="1535"/>
              </a:cxn>
              <a:cxn ang="0">
                <a:pos x="105" y="1284"/>
              </a:cxn>
              <a:cxn ang="0">
                <a:pos x="6" y="978"/>
              </a:cxn>
              <a:cxn ang="0">
                <a:pos x="29" y="647"/>
              </a:cxn>
              <a:cxn ang="0">
                <a:pos x="111" y="444"/>
              </a:cxn>
              <a:cxn ang="0">
                <a:pos x="209" y="304"/>
              </a:cxn>
              <a:cxn ang="0">
                <a:pos x="330" y="187"/>
              </a:cxn>
              <a:cxn ang="0">
                <a:pos x="471" y="97"/>
              </a:cxn>
              <a:cxn ang="0">
                <a:pos x="625" y="35"/>
              </a:cxn>
              <a:cxn ang="0">
                <a:pos x="789" y="5"/>
              </a:cxn>
              <a:cxn ang="0">
                <a:pos x="959" y="6"/>
              </a:cxn>
              <a:cxn ang="0">
                <a:pos x="1130" y="42"/>
              </a:cxn>
              <a:cxn ang="0">
                <a:pos x="1307" y="121"/>
              </a:cxn>
              <a:cxn ang="0">
                <a:pos x="1461" y="236"/>
              </a:cxn>
              <a:cxn ang="0">
                <a:pos x="1583" y="379"/>
              </a:cxn>
              <a:cxn ang="0">
                <a:pos x="1673" y="544"/>
              </a:cxn>
              <a:cxn ang="0">
                <a:pos x="1632" y="491"/>
              </a:cxn>
              <a:cxn ang="0">
                <a:pos x="1537" y="375"/>
              </a:cxn>
              <a:cxn ang="0">
                <a:pos x="1421" y="277"/>
              </a:cxn>
              <a:cxn ang="0">
                <a:pos x="1284" y="202"/>
              </a:cxn>
              <a:cxn ang="0">
                <a:pos x="1129" y="151"/>
              </a:cxn>
              <a:cxn ang="0">
                <a:pos x="970" y="134"/>
              </a:cxn>
              <a:cxn ang="0">
                <a:pos x="816" y="149"/>
              </a:cxn>
              <a:cxn ang="0">
                <a:pos x="668" y="192"/>
              </a:cxn>
              <a:cxn ang="0">
                <a:pos x="530" y="262"/>
              </a:cxn>
              <a:cxn ang="0">
                <a:pos x="409" y="359"/>
              </a:cxn>
              <a:cxn ang="0">
                <a:pos x="307" y="477"/>
              </a:cxn>
              <a:cxn ang="0">
                <a:pos x="228" y="618"/>
              </a:cxn>
              <a:cxn ang="0">
                <a:pos x="163" y="876"/>
              </a:cxn>
              <a:cxn ang="0">
                <a:pos x="193" y="1164"/>
              </a:cxn>
              <a:cxn ang="0">
                <a:pos x="341" y="1381"/>
              </a:cxn>
              <a:cxn ang="0">
                <a:pos x="554" y="1516"/>
              </a:cxn>
              <a:cxn ang="0">
                <a:pos x="802" y="1571"/>
              </a:cxn>
              <a:cxn ang="0">
                <a:pos x="1060" y="1535"/>
              </a:cxn>
              <a:cxn ang="0">
                <a:pos x="1310" y="1394"/>
              </a:cxn>
              <a:cxn ang="0">
                <a:pos x="1484" y="1172"/>
              </a:cxn>
              <a:cxn ang="0">
                <a:pos x="1562" y="903"/>
              </a:cxn>
              <a:cxn ang="0">
                <a:pos x="1530" y="619"/>
              </a:cxn>
            </a:cxnLst>
            <a:rect l="0" t="0" r="r" b="b"/>
            <a:pathLst>
              <a:path w="1689" h="1736">
                <a:moveTo>
                  <a:pt x="1504" y="549"/>
                </a:moveTo>
                <a:lnTo>
                  <a:pt x="1494" y="529"/>
                </a:lnTo>
                <a:lnTo>
                  <a:pt x="1486" y="508"/>
                </a:lnTo>
                <a:lnTo>
                  <a:pt x="1476" y="490"/>
                </a:lnTo>
                <a:lnTo>
                  <a:pt x="1464" y="471"/>
                </a:lnTo>
                <a:lnTo>
                  <a:pt x="1452" y="452"/>
                </a:lnTo>
                <a:lnTo>
                  <a:pt x="1441" y="434"/>
                </a:lnTo>
                <a:lnTo>
                  <a:pt x="1429" y="416"/>
                </a:lnTo>
                <a:lnTo>
                  <a:pt x="1416" y="399"/>
                </a:lnTo>
                <a:lnTo>
                  <a:pt x="1440" y="425"/>
                </a:lnTo>
                <a:lnTo>
                  <a:pt x="1463" y="451"/>
                </a:lnTo>
                <a:lnTo>
                  <a:pt x="1484" y="478"/>
                </a:lnTo>
                <a:lnTo>
                  <a:pt x="1504" y="507"/>
                </a:lnTo>
                <a:lnTo>
                  <a:pt x="1524" y="537"/>
                </a:lnTo>
                <a:lnTo>
                  <a:pt x="1542" y="569"/>
                </a:lnTo>
                <a:lnTo>
                  <a:pt x="1558" y="601"/>
                </a:lnTo>
                <a:lnTo>
                  <a:pt x="1573" y="634"/>
                </a:lnTo>
                <a:lnTo>
                  <a:pt x="1602" y="709"/>
                </a:lnTo>
                <a:lnTo>
                  <a:pt x="1622" y="786"/>
                </a:lnTo>
                <a:lnTo>
                  <a:pt x="1634" y="863"/>
                </a:lnTo>
                <a:lnTo>
                  <a:pt x="1638" y="939"/>
                </a:lnTo>
                <a:lnTo>
                  <a:pt x="1635" y="1017"/>
                </a:lnTo>
                <a:lnTo>
                  <a:pt x="1625" y="1092"/>
                </a:lnTo>
                <a:lnTo>
                  <a:pt x="1607" y="1165"/>
                </a:lnTo>
                <a:lnTo>
                  <a:pt x="1582" y="1237"/>
                </a:lnTo>
                <a:lnTo>
                  <a:pt x="1552" y="1306"/>
                </a:lnTo>
                <a:lnTo>
                  <a:pt x="1513" y="1372"/>
                </a:lnTo>
                <a:lnTo>
                  <a:pt x="1470" y="1434"/>
                </a:lnTo>
                <a:lnTo>
                  <a:pt x="1419" y="1492"/>
                </a:lnTo>
                <a:lnTo>
                  <a:pt x="1363" y="1545"/>
                </a:lnTo>
                <a:lnTo>
                  <a:pt x="1301" y="1594"/>
                </a:lnTo>
                <a:lnTo>
                  <a:pt x="1234" y="1636"/>
                </a:lnTo>
                <a:lnTo>
                  <a:pt x="1162" y="1672"/>
                </a:lnTo>
                <a:lnTo>
                  <a:pt x="1143" y="1679"/>
                </a:lnTo>
                <a:lnTo>
                  <a:pt x="1124" y="1686"/>
                </a:lnTo>
                <a:lnTo>
                  <a:pt x="1106" y="1693"/>
                </a:lnTo>
                <a:lnTo>
                  <a:pt x="1088" y="1699"/>
                </a:lnTo>
                <a:lnTo>
                  <a:pt x="1068" y="1705"/>
                </a:lnTo>
                <a:lnTo>
                  <a:pt x="1049" y="1711"/>
                </a:lnTo>
                <a:lnTo>
                  <a:pt x="1031" y="1715"/>
                </a:lnTo>
                <a:lnTo>
                  <a:pt x="1012" y="1719"/>
                </a:lnTo>
                <a:lnTo>
                  <a:pt x="993" y="1724"/>
                </a:lnTo>
                <a:lnTo>
                  <a:pt x="975" y="1726"/>
                </a:lnTo>
                <a:lnTo>
                  <a:pt x="956" y="1729"/>
                </a:lnTo>
                <a:lnTo>
                  <a:pt x="937" y="1732"/>
                </a:lnTo>
                <a:lnTo>
                  <a:pt x="917" y="1734"/>
                </a:lnTo>
                <a:lnTo>
                  <a:pt x="898" y="1735"/>
                </a:lnTo>
                <a:lnTo>
                  <a:pt x="880" y="1736"/>
                </a:lnTo>
                <a:lnTo>
                  <a:pt x="861" y="1736"/>
                </a:lnTo>
                <a:lnTo>
                  <a:pt x="862" y="1736"/>
                </a:lnTo>
                <a:lnTo>
                  <a:pt x="864" y="1736"/>
                </a:lnTo>
                <a:lnTo>
                  <a:pt x="864" y="1736"/>
                </a:lnTo>
                <a:lnTo>
                  <a:pt x="865" y="1736"/>
                </a:lnTo>
                <a:lnTo>
                  <a:pt x="859" y="1736"/>
                </a:lnTo>
                <a:lnTo>
                  <a:pt x="855" y="1736"/>
                </a:lnTo>
                <a:lnTo>
                  <a:pt x="849" y="1736"/>
                </a:lnTo>
                <a:lnTo>
                  <a:pt x="844" y="1736"/>
                </a:lnTo>
                <a:lnTo>
                  <a:pt x="838" y="1736"/>
                </a:lnTo>
                <a:lnTo>
                  <a:pt x="834" y="1736"/>
                </a:lnTo>
                <a:lnTo>
                  <a:pt x="828" y="1735"/>
                </a:lnTo>
                <a:lnTo>
                  <a:pt x="822" y="1735"/>
                </a:lnTo>
                <a:lnTo>
                  <a:pt x="803" y="1734"/>
                </a:lnTo>
                <a:lnTo>
                  <a:pt x="783" y="1734"/>
                </a:lnTo>
                <a:lnTo>
                  <a:pt x="764" y="1731"/>
                </a:lnTo>
                <a:lnTo>
                  <a:pt x="746" y="1729"/>
                </a:lnTo>
                <a:lnTo>
                  <a:pt x="727" y="1726"/>
                </a:lnTo>
                <a:lnTo>
                  <a:pt x="708" y="1724"/>
                </a:lnTo>
                <a:lnTo>
                  <a:pt x="690" y="1719"/>
                </a:lnTo>
                <a:lnTo>
                  <a:pt x="671" y="1716"/>
                </a:lnTo>
                <a:lnTo>
                  <a:pt x="652" y="1712"/>
                </a:lnTo>
                <a:lnTo>
                  <a:pt x="635" y="1706"/>
                </a:lnTo>
                <a:lnTo>
                  <a:pt x="616" y="1700"/>
                </a:lnTo>
                <a:lnTo>
                  <a:pt x="597" y="1695"/>
                </a:lnTo>
                <a:lnTo>
                  <a:pt x="580" y="1689"/>
                </a:lnTo>
                <a:lnTo>
                  <a:pt x="563" y="1682"/>
                </a:lnTo>
                <a:lnTo>
                  <a:pt x="544" y="1675"/>
                </a:lnTo>
                <a:lnTo>
                  <a:pt x="527" y="1667"/>
                </a:lnTo>
                <a:lnTo>
                  <a:pt x="449" y="1630"/>
                </a:lnTo>
                <a:lnTo>
                  <a:pt x="379" y="1585"/>
                </a:lnTo>
                <a:lnTo>
                  <a:pt x="311" y="1535"/>
                </a:lnTo>
                <a:lnTo>
                  <a:pt x="251" y="1480"/>
                </a:lnTo>
                <a:lnTo>
                  <a:pt x="196" y="1420"/>
                </a:lnTo>
                <a:lnTo>
                  <a:pt x="148" y="1354"/>
                </a:lnTo>
                <a:lnTo>
                  <a:pt x="105" y="1284"/>
                </a:lnTo>
                <a:lnTo>
                  <a:pt x="71" y="1211"/>
                </a:lnTo>
                <a:lnTo>
                  <a:pt x="42" y="1136"/>
                </a:lnTo>
                <a:lnTo>
                  <a:pt x="20" y="1057"/>
                </a:lnTo>
                <a:lnTo>
                  <a:pt x="6" y="978"/>
                </a:lnTo>
                <a:lnTo>
                  <a:pt x="0" y="896"/>
                </a:lnTo>
                <a:lnTo>
                  <a:pt x="2" y="812"/>
                </a:lnTo>
                <a:lnTo>
                  <a:pt x="10" y="730"/>
                </a:lnTo>
                <a:lnTo>
                  <a:pt x="29" y="647"/>
                </a:lnTo>
                <a:lnTo>
                  <a:pt x="55" y="565"/>
                </a:lnTo>
                <a:lnTo>
                  <a:pt x="72" y="523"/>
                </a:lnTo>
                <a:lnTo>
                  <a:pt x="91" y="483"/>
                </a:lnTo>
                <a:lnTo>
                  <a:pt x="111" y="444"/>
                </a:lnTo>
                <a:lnTo>
                  <a:pt x="133" y="406"/>
                </a:lnTo>
                <a:lnTo>
                  <a:pt x="157" y="370"/>
                </a:lnTo>
                <a:lnTo>
                  <a:pt x="181" y="337"/>
                </a:lnTo>
                <a:lnTo>
                  <a:pt x="209" y="304"/>
                </a:lnTo>
                <a:lnTo>
                  <a:pt x="238" y="272"/>
                </a:lnTo>
                <a:lnTo>
                  <a:pt x="266" y="242"/>
                </a:lnTo>
                <a:lnTo>
                  <a:pt x="298" y="213"/>
                </a:lnTo>
                <a:lnTo>
                  <a:pt x="330" y="187"/>
                </a:lnTo>
                <a:lnTo>
                  <a:pt x="364" y="162"/>
                </a:lnTo>
                <a:lnTo>
                  <a:pt x="399" y="138"/>
                </a:lnTo>
                <a:lnTo>
                  <a:pt x="433" y="117"/>
                </a:lnTo>
                <a:lnTo>
                  <a:pt x="471" y="97"/>
                </a:lnTo>
                <a:lnTo>
                  <a:pt x="508" y="79"/>
                </a:lnTo>
                <a:lnTo>
                  <a:pt x="546" y="62"/>
                </a:lnTo>
                <a:lnTo>
                  <a:pt x="586" y="48"/>
                </a:lnTo>
                <a:lnTo>
                  <a:pt x="625" y="35"/>
                </a:lnTo>
                <a:lnTo>
                  <a:pt x="665" y="25"/>
                </a:lnTo>
                <a:lnTo>
                  <a:pt x="707" y="16"/>
                </a:lnTo>
                <a:lnTo>
                  <a:pt x="747" y="9"/>
                </a:lnTo>
                <a:lnTo>
                  <a:pt x="789" y="5"/>
                </a:lnTo>
                <a:lnTo>
                  <a:pt x="832" y="2"/>
                </a:lnTo>
                <a:lnTo>
                  <a:pt x="874" y="0"/>
                </a:lnTo>
                <a:lnTo>
                  <a:pt x="917" y="2"/>
                </a:lnTo>
                <a:lnTo>
                  <a:pt x="959" y="6"/>
                </a:lnTo>
                <a:lnTo>
                  <a:pt x="1002" y="12"/>
                </a:lnTo>
                <a:lnTo>
                  <a:pt x="1045" y="19"/>
                </a:lnTo>
                <a:lnTo>
                  <a:pt x="1087" y="29"/>
                </a:lnTo>
                <a:lnTo>
                  <a:pt x="1130" y="42"/>
                </a:lnTo>
                <a:lnTo>
                  <a:pt x="1172" y="56"/>
                </a:lnTo>
                <a:lnTo>
                  <a:pt x="1218" y="75"/>
                </a:lnTo>
                <a:lnTo>
                  <a:pt x="1264" y="97"/>
                </a:lnTo>
                <a:lnTo>
                  <a:pt x="1307" y="121"/>
                </a:lnTo>
                <a:lnTo>
                  <a:pt x="1347" y="146"/>
                </a:lnTo>
                <a:lnTo>
                  <a:pt x="1388" y="174"/>
                </a:lnTo>
                <a:lnTo>
                  <a:pt x="1425" y="205"/>
                </a:lnTo>
                <a:lnTo>
                  <a:pt x="1461" y="236"/>
                </a:lnTo>
                <a:lnTo>
                  <a:pt x="1494" y="270"/>
                </a:lnTo>
                <a:lnTo>
                  <a:pt x="1526" y="304"/>
                </a:lnTo>
                <a:lnTo>
                  <a:pt x="1556" y="341"/>
                </a:lnTo>
                <a:lnTo>
                  <a:pt x="1583" y="379"/>
                </a:lnTo>
                <a:lnTo>
                  <a:pt x="1609" y="419"/>
                </a:lnTo>
                <a:lnTo>
                  <a:pt x="1632" y="460"/>
                </a:lnTo>
                <a:lnTo>
                  <a:pt x="1653" y="501"/>
                </a:lnTo>
                <a:lnTo>
                  <a:pt x="1673" y="544"/>
                </a:lnTo>
                <a:lnTo>
                  <a:pt x="1689" y="589"/>
                </a:lnTo>
                <a:lnTo>
                  <a:pt x="1671" y="556"/>
                </a:lnTo>
                <a:lnTo>
                  <a:pt x="1653" y="523"/>
                </a:lnTo>
                <a:lnTo>
                  <a:pt x="1632" y="491"/>
                </a:lnTo>
                <a:lnTo>
                  <a:pt x="1611" y="461"/>
                </a:lnTo>
                <a:lnTo>
                  <a:pt x="1588" y="431"/>
                </a:lnTo>
                <a:lnTo>
                  <a:pt x="1563" y="402"/>
                </a:lnTo>
                <a:lnTo>
                  <a:pt x="1537" y="375"/>
                </a:lnTo>
                <a:lnTo>
                  <a:pt x="1510" y="349"/>
                </a:lnTo>
                <a:lnTo>
                  <a:pt x="1481" y="324"/>
                </a:lnTo>
                <a:lnTo>
                  <a:pt x="1452" y="300"/>
                </a:lnTo>
                <a:lnTo>
                  <a:pt x="1421" y="277"/>
                </a:lnTo>
                <a:lnTo>
                  <a:pt x="1388" y="257"/>
                </a:lnTo>
                <a:lnTo>
                  <a:pt x="1355" y="236"/>
                </a:lnTo>
                <a:lnTo>
                  <a:pt x="1320" y="218"/>
                </a:lnTo>
                <a:lnTo>
                  <a:pt x="1284" y="202"/>
                </a:lnTo>
                <a:lnTo>
                  <a:pt x="1247" y="186"/>
                </a:lnTo>
                <a:lnTo>
                  <a:pt x="1208" y="173"/>
                </a:lnTo>
                <a:lnTo>
                  <a:pt x="1167" y="162"/>
                </a:lnTo>
                <a:lnTo>
                  <a:pt x="1129" y="151"/>
                </a:lnTo>
                <a:lnTo>
                  <a:pt x="1090" y="144"/>
                </a:lnTo>
                <a:lnTo>
                  <a:pt x="1049" y="140"/>
                </a:lnTo>
                <a:lnTo>
                  <a:pt x="1011" y="136"/>
                </a:lnTo>
                <a:lnTo>
                  <a:pt x="970" y="134"/>
                </a:lnTo>
                <a:lnTo>
                  <a:pt x="931" y="136"/>
                </a:lnTo>
                <a:lnTo>
                  <a:pt x="893" y="138"/>
                </a:lnTo>
                <a:lnTo>
                  <a:pt x="854" y="143"/>
                </a:lnTo>
                <a:lnTo>
                  <a:pt x="816" y="149"/>
                </a:lnTo>
                <a:lnTo>
                  <a:pt x="777" y="157"/>
                </a:lnTo>
                <a:lnTo>
                  <a:pt x="740" y="167"/>
                </a:lnTo>
                <a:lnTo>
                  <a:pt x="704" y="179"/>
                </a:lnTo>
                <a:lnTo>
                  <a:pt x="668" y="192"/>
                </a:lnTo>
                <a:lnTo>
                  <a:pt x="632" y="208"/>
                </a:lnTo>
                <a:lnTo>
                  <a:pt x="597" y="223"/>
                </a:lnTo>
                <a:lnTo>
                  <a:pt x="563" y="242"/>
                </a:lnTo>
                <a:lnTo>
                  <a:pt x="530" y="262"/>
                </a:lnTo>
                <a:lnTo>
                  <a:pt x="498" y="284"/>
                </a:lnTo>
                <a:lnTo>
                  <a:pt x="468" y="307"/>
                </a:lnTo>
                <a:lnTo>
                  <a:pt x="438" y="331"/>
                </a:lnTo>
                <a:lnTo>
                  <a:pt x="409" y="359"/>
                </a:lnTo>
                <a:lnTo>
                  <a:pt x="382" y="386"/>
                </a:lnTo>
                <a:lnTo>
                  <a:pt x="354" y="415"/>
                </a:lnTo>
                <a:lnTo>
                  <a:pt x="330" y="445"/>
                </a:lnTo>
                <a:lnTo>
                  <a:pt x="307" y="477"/>
                </a:lnTo>
                <a:lnTo>
                  <a:pt x="284" y="511"/>
                </a:lnTo>
                <a:lnTo>
                  <a:pt x="264" y="546"/>
                </a:lnTo>
                <a:lnTo>
                  <a:pt x="245" y="582"/>
                </a:lnTo>
                <a:lnTo>
                  <a:pt x="228" y="618"/>
                </a:lnTo>
                <a:lnTo>
                  <a:pt x="212" y="657"/>
                </a:lnTo>
                <a:lnTo>
                  <a:pt x="189" y="729"/>
                </a:lnTo>
                <a:lnTo>
                  <a:pt x="171" y="802"/>
                </a:lnTo>
                <a:lnTo>
                  <a:pt x="163" y="876"/>
                </a:lnTo>
                <a:lnTo>
                  <a:pt x="160" y="949"/>
                </a:lnTo>
                <a:lnTo>
                  <a:pt x="164" y="1021"/>
                </a:lnTo>
                <a:lnTo>
                  <a:pt x="176" y="1093"/>
                </a:lnTo>
                <a:lnTo>
                  <a:pt x="193" y="1164"/>
                </a:lnTo>
                <a:lnTo>
                  <a:pt x="216" y="1231"/>
                </a:lnTo>
                <a:lnTo>
                  <a:pt x="253" y="1286"/>
                </a:lnTo>
                <a:lnTo>
                  <a:pt x="295" y="1335"/>
                </a:lnTo>
                <a:lnTo>
                  <a:pt x="341" y="1381"/>
                </a:lnTo>
                <a:lnTo>
                  <a:pt x="390" y="1421"/>
                </a:lnTo>
                <a:lnTo>
                  <a:pt x="442" y="1459"/>
                </a:lnTo>
                <a:lnTo>
                  <a:pt x="497" y="1489"/>
                </a:lnTo>
                <a:lnTo>
                  <a:pt x="554" y="1516"/>
                </a:lnTo>
                <a:lnTo>
                  <a:pt x="615" y="1538"/>
                </a:lnTo>
                <a:lnTo>
                  <a:pt x="675" y="1554"/>
                </a:lnTo>
                <a:lnTo>
                  <a:pt x="739" y="1565"/>
                </a:lnTo>
                <a:lnTo>
                  <a:pt x="802" y="1571"/>
                </a:lnTo>
                <a:lnTo>
                  <a:pt x="867" y="1571"/>
                </a:lnTo>
                <a:lnTo>
                  <a:pt x="931" y="1564"/>
                </a:lnTo>
                <a:lnTo>
                  <a:pt x="995" y="1552"/>
                </a:lnTo>
                <a:lnTo>
                  <a:pt x="1060" y="1535"/>
                </a:lnTo>
                <a:lnTo>
                  <a:pt x="1123" y="1510"/>
                </a:lnTo>
                <a:lnTo>
                  <a:pt x="1191" y="1477"/>
                </a:lnTo>
                <a:lnTo>
                  <a:pt x="1252" y="1438"/>
                </a:lnTo>
                <a:lnTo>
                  <a:pt x="1310" y="1394"/>
                </a:lnTo>
                <a:lnTo>
                  <a:pt x="1362" y="1345"/>
                </a:lnTo>
                <a:lnTo>
                  <a:pt x="1408" y="1290"/>
                </a:lnTo>
                <a:lnTo>
                  <a:pt x="1448" y="1233"/>
                </a:lnTo>
                <a:lnTo>
                  <a:pt x="1484" y="1172"/>
                </a:lnTo>
                <a:lnTo>
                  <a:pt x="1513" y="1107"/>
                </a:lnTo>
                <a:lnTo>
                  <a:pt x="1536" y="1041"/>
                </a:lnTo>
                <a:lnTo>
                  <a:pt x="1552" y="973"/>
                </a:lnTo>
                <a:lnTo>
                  <a:pt x="1562" y="903"/>
                </a:lnTo>
                <a:lnTo>
                  <a:pt x="1565" y="832"/>
                </a:lnTo>
                <a:lnTo>
                  <a:pt x="1560" y="760"/>
                </a:lnTo>
                <a:lnTo>
                  <a:pt x="1549" y="690"/>
                </a:lnTo>
                <a:lnTo>
                  <a:pt x="1530" y="619"/>
                </a:lnTo>
                <a:lnTo>
                  <a:pt x="1504" y="549"/>
                </a:lnTo>
                <a:close/>
              </a:path>
            </a:pathLst>
          </a:custGeom>
          <a:solidFill>
            <a:schemeClr val="accent1">
              <a:lumMod val="60000"/>
              <a:lumOff val="40000"/>
            </a:schemeClr>
          </a:solidFill>
          <a:ln w="9525">
            <a:solidFill>
              <a:schemeClr val="accent1">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9" name="Picture 45" descr="NATNURforPPT"/>
          <p:cNvPicPr>
            <a:picLocks noChangeAspect="1" noChangeArrowheads="1"/>
          </p:cNvPicPr>
          <p:nvPr/>
        </p:nvPicPr>
        <p:blipFill>
          <a:blip r:embed="rId2" cstate="print">
            <a:clrChange>
              <a:clrFrom>
                <a:srgbClr val="E7643B"/>
              </a:clrFrom>
              <a:clrTo>
                <a:srgbClr val="E7643B">
                  <a:alpha val="0"/>
                </a:srgbClr>
              </a:clrTo>
            </a:clrChange>
            <a:duotone>
              <a:prstClr val="black"/>
              <a:schemeClr val="accent2">
                <a:tint val="45000"/>
                <a:satMod val="400000"/>
              </a:schemeClr>
            </a:duotone>
          </a:blip>
          <a:srcRect t="4235" b="5029"/>
          <a:stretch>
            <a:fillRect/>
          </a:stretch>
        </p:blipFill>
        <p:spPr bwMode="auto">
          <a:xfrm>
            <a:off x="2256504" y="4114800"/>
            <a:ext cx="1223316" cy="1100603"/>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anim calcmode="lin" valueType="num">
                                      <p:cBhvr>
                                        <p:cTn id="20" dur="2000" fill="hold"/>
                                        <p:tgtEl>
                                          <p:spTgt spid="17"/>
                                        </p:tgtEl>
                                        <p:attrNameLst>
                                          <p:attrName>style.rotation</p:attrName>
                                        </p:attrNameLst>
                                      </p:cBhvr>
                                      <p:tavLst>
                                        <p:tav tm="0">
                                          <p:val>
                                            <p:fltVal val="720"/>
                                          </p:val>
                                        </p:tav>
                                        <p:tav tm="100000">
                                          <p:val>
                                            <p:fltVal val="0"/>
                                          </p:val>
                                        </p:tav>
                                      </p:tavLst>
                                    </p:anim>
                                    <p:anim calcmode="lin" valueType="num">
                                      <p:cBhvr>
                                        <p:cTn id="21" dur="2000" fill="hold"/>
                                        <p:tgtEl>
                                          <p:spTgt spid="17"/>
                                        </p:tgtEl>
                                        <p:attrNameLst>
                                          <p:attrName>ppt_h</p:attrName>
                                        </p:attrNameLst>
                                      </p:cBhvr>
                                      <p:tavLst>
                                        <p:tav tm="0">
                                          <p:val>
                                            <p:fltVal val="0"/>
                                          </p:val>
                                        </p:tav>
                                        <p:tav tm="100000">
                                          <p:val>
                                            <p:strVal val="#ppt_h"/>
                                          </p:val>
                                        </p:tav>
                                      </p:tavLst>
                                    </p:anim>
                                    <p:anim calcmode="lin" valueType="num">
                                      <p:cBhvr>
                                        <p:cTn id="22" dur="2000" fill="hold"/>
                                        <p:tgtEl>
                                          <p:spTgt spid="17"/>
                                        </p:tgtEl>
                                        <p:attrNameLst>
                                          <p:attrName>ppt_w</p:attrName>
                                        </p:attrNameLst>
                                      </p:cBhvr>
                                      <p:tavLst>
                                        <p:tav tm="0">
                                          <p:val>
                                            <p:fltVal val="0"/>
                                          </p:val>
                                        </p:tav>
                                        <p:tav tm="100000">
                                          <p:val>
                                            <p:strVal val="#ppt_w"/>
                                          </p:val>
                                        </p:tav>
                                      </p:tavLst>
                                    </p:anim>
                                  </p:childTnLst>
                                </p:cTn>
                              </p:par>
                            </p:childTnLst>
                          </p:cTn>
                        </p:par>
                        <p:par>
                          <p:cTn id="23" fill="hold">
                            <p:stCondLst>
                              <p:cond delay="2000"/>
                            </p:stCondLst>
                            <p:childTnLst>
                              <p:par>
                                <p:cTn id="24" presetID="53"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p:cTn id="26" dur="500" fill="hold"/>
                                        <p:tgtEl>
                                          <p:spTgt spid="19"/>
                                        </p:tgtEl>
                                        <p:attrNameLst>
                                          <p:attrName>ppt_w</p:attrName>
                                        </p:attrNameLst>
                                      </p:cBhvr>
                                      <p:tavLst>
                                        <p:tav tm="0">
                                          <p:val>
                                            <p:fltVal val="0"/>
                                          </p:val>
                                        </p:tav>
                                        <p:tav tm="100000">
                                          <p:val>
                                            <p:strVal val="#ppt_w"/>
                                          </p:val>
                                        </p:tav>
                                      </p:tavLst>
                                    </p:anim>
                                    <p:anim calcmode="lin" valueType="num">
                                      <p:cBhvr>
                                        <p:cTn id="27" dur="500" fill="hold"/>
                                        <p:tgtEl>
                                          <p:spTgt spid="19"/>
                                        </p:tgtEl>
                                        <p:attrNameLst>
                                          <p:attrName>ppt_h</p:attrName>
                                        </p:attrNameLst>
                                      </p:cBhvr>
                                      <p:tavLst>
                                        <p:tav tm="0">
                                          <p:val>
                                            <p:fltVal val="0"/>
                                          </p:val>
                                        </p:tav>
                                        <p:tav tm="100000">
                                          <p:val>
                                            <p:strVal val="#ppt_h"/>
                                          </p:val>
                                        </p:tav>
                                      </p:tavLst>
                                    </p:anim>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farm1.static.flickr.com/124/381028570_083475b1f7.jpg"/>
          <p:cNvPicPr>
            <a:picLocks noChangeAspect="1" noChangeArrowheads="1"/>
          </p:cNvPicPr>
          <p:nvPr/>
        </p:nvPicPr>
        <p:blipFill>
          <a:blip r:embed="rId2" cstate="print"/>
          <a:srcRect r="8287"/>
          <a:stretch>
            <a:fillRect/>
          </a:stretch>
        </p:blipFill>
        <p:spPr bwMode="auto">
          <a:xfrm>
            <a:off x="2362200" y="762000"/>
            <a:ext cx="2096580" cy="3156914"/>
          </a:xfrm>
          <a:prstGeom prst="rect">
            <a:avLst/>
          </a:prstGeom>
          <a:noFill/>
          <a:ln w="9525">
            <a:noFill/>
            <a:miter lim="800000"/>
            <a:headEnd/>
            <a:tailEnd/>
          </a:ln>
        </p:spPr>
      </p:pic>
      <p:sp>
        <p:nvSpPr>
          <p:cNvPr id="14" name="Rectangle 5"/>
          <p:cNvSpPr>
            <a:spLocks noChangeArrowheads="1"/>
          </p:cNvSpPr>
          <p:nvPr/>
        </p:nvSpPr>
        <p:spPr bwMode="auto">
          <a:xfrm>
            <a:off x="2562225" y="3886200"/>
            <a:ext cx="1684337" cy="725487"/>
          </a:xfrm>
          <a:prstGeom prst="rect">
            <a:avLst/>
          </a:prstGeom>
          <a:noFill/>
          <a:ln w="9525">
            <a:noFill/>
            <a:miter lim="800000"/>
            <a:headEnd/>
            <a:tailEnd/>
          </a:ln>
        </p:spPr>
        <p:txBody>
          <a:bodyPr/>
          <a:lstStyle/>
          <a:p>
            <a:pPr algn="ctr">
              <a:spcBef>
                <a:spcPts val="1500"/>
              </a:spcBef>
            </a:pPr>
            <a:r>
              <a:rPr lang="en-US" sz="2000" dirty="0" smtClean="0">
                <a:solidFill>
                  <a:srgbClr val="97FAFF"/>
                </a:solidFill>
                <a:effectLst>
                  <a:outerShdw blurRad="50800" dist="63500" dir="2700000" algn="tl" rotWithShape="0">
                    <a:prstClr val="black"/>
                  </a:outerShdw>
                </a:effectLst>
                <a:latin typeface="Georgia" pitchFamily="18" charset="0"/>
              </a:rPr>
              <a:t>Director of Technology?</a:t>
            </a:r>
            <a:endParaRPr lang="en-US" sz="2000" dirty="0">
              <a:solidFill>
                <a:srgbClr val="97FAFF"/>
              </a:solidFill>
              <a:effectLst>
                <a:outerShdw blurRad="50800" dist="63500" dir="2700000" algn="tl" rotWithShape="0">
                  <a:prstClr val="black"/>
                </a:outerShdw>
              </a:effectLst>
              <a:latin typeface="Georgia" pitchFamily="18" charset="0"/>
            </a:endParaRPr>
          </a:p>
        </p:txBody>
      </p:sp>
      <p:grpSp>
        <p:nvGrpSpPr>
          <p:cNvPr id="7" name="Group 6"/>
          <p:cNvGrpSpPr/>
          <p:nvPr/>
        </p:nvGrpSpPr>
        <p:grpSpPr>
          <a:xfrm>
            <a:off x="5029200" y="762000"/>
            <a:ext cx="2103120" cy="3849687"/>
            <a:chOff x="5029200" y="762000"/>
            <a:chExt cx="2103120" cy="3849687"/>
          </a:xfrm>
        </p:grpSpPr>
        <p:pic>
          <p:nvPicPr>
            <p:cNvPr id="5122" name="Picture 2" descr="http://www.cyclinghalloffame.com/riders/pics/Armstrong_L5.jpg"/>
            <p:cNvPicPr>
              <a:picLocks noChangeAspect="1" noChangeArrowheads="1"/>
            </p:cNvPicPr>
            <p:nvPr/>
          </p:nvPicPr>
          <p:blipFill>
            <a:blip r:embed="rId3" cstate="print"/>
            <a:srcRect/>
            <a:stretch>
              <a:fillRect/>
            </a:stretch>
          </p:blipFill>
          <p:spPr bwMode="auto">
            <a:xfrm>
              <a:off x="5029200" y="762000"/>
              <a:ext cx="2103120" cy="3154680"/>
            </a:xfrm>
            <a:prstGeom prst="rect">
              <a:avLst/>
            </a:prstGeom>
            <a:noFill/>
          </p:spPr>
        </p:pic>
        <p:sp>
          <p:nvSpPr>
            <p:cNvPr id="6" name="Rectangle 5"/>
            <p:cNvSpPr>
              <a:spLocks noChangeArrowheads="1"/>
            </p:cNvSpPr>
            <p:nvPr/>
          </p:nvSpPr>
          <p:spPr bwMode="auto">
            <a:xfrm>
              <a:off x="5229225" y="3886200"/>
              <a:ext cx="1684337" cy="725487"/>
            </a:xfrm>
            <a:prstGeom prst="rect">
              <a:avLst/>
            </a:prstGeom>
            <a:noFill/>
            <a:ln w="9525">
              <a:noFill/>
              <a:miter lim="800000"/>
              <a:headEnd/>
              <a:tailEnd/>
            </a:ln>
          </p:spPr>
          <p:txBody>
            <a:bodyPr/>
            <a:lstStyle/>
            <a:p>
              <a:pPr algn="ctr">
                <a:spcBef>
                  <a:spcPts val="1500"/>
                </a:spcBef>
              </a:pPr>
              <a:r>
                <a:rPr lang="en-US" sz="2000" dirty="0" smtClean="0">
                  <a:solidFill>
                    <a:srgbClr val="97FAFF"/>
                  </a:solidFill>
                  <a:effectLst>
                    <a:outerShdw blurRad="50800" dist="63500" dir="2700000" algn="tl" rotWithShape="0">
                      <a:prstClr val="black"/>
                    </a:outerShdw>
                  </a:effectLst>
                  <a:latin typeface="Georgia" pitchFamily="18" charset="0"/>
                </a:rPr>
                <a:t>Director of Purchasing?</a:t>
              </a:r>
              <a:endParaRPr lang="en-US" sz="2000" dirty="0">
                <a:solidFill>
                  <a:srgbClr val="97FAFF"/>
                </a:solidFill>
                <a:effectLst>
                  <a:outerShdw blurRad="50800" dist="63500" dir="2700000" algn="tl" rotWithShape="0">
                    <a:prstClr val="black"/>
                  </a:outerShdw>
                </a:effectLst>
                <a:latin typeface="Georgia" pitchFamily="18"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teve Marx\Desktop\WFMS ASI Team 2002.jpg"/>
          <p:cNvPicPr>
            <a:picLocks noChangeAspect="1" noChangeArrowheads="1"/>
          </p:cNvPicPr>
          <p:nvPr/>
        </p:nvPicPr>
        <p:blipFill>
          <a:blip r:embed="rId2" cstate="print"/>
          <a:srcRect l="8182" t="3529" r="8182" b="3529"/>
          <a:stretch>
            <a:fillRect/>
          </a:stretch>
        </p:blipFill>
        <p:spPr bwMode="auto">
          <a:xfrm>
            <a:off x="1437997" y="304800"/>
            <a:ext cx="6268006" cy="5382317"/>
          </a:xfrm>
          <a:prstGeom prst="rect">
            <a:avLst/>
          </a:prstGeom>
          <a:noFill/>
        </p:spPr>
      </p:pic>
    </p:spTree>
  </p:cSld>
  <p:clrMapOvr>
    <a:masterClrMapping/>
  </p:clrMapOvr>
  <p:transition>
    <p:fad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teve Marx\Desktop\WFMS ASI Team 2005.jpg"/>
          <p:cNvPicPr>
            <a:picLocks noChangeAspect="1" noChangeArrowheads="1"/>
          </p:cNvPicPr>
          <p:nvPr/>
        </p:nvPicPr>
        <p:blipFill>
          <a:blip r:embed="rId2" cstate="print"/>
          <a:srcRect l="8182" t="3529" r="8182" b="3529"/>
          <a:stretch>
            <a:fillRect/>
          </a:stretch>
        </p:blipFill>
        <p:spPr bwMode="auto">
          <a:xfrm>
            <a:off x="1447800" y="304800"/>
            <a:ext cx="6309343" cy="5417710"/>
          </a:xfrm>
          <a:prstGeom prst="rect">
            <a:avLst/>
          </a:prstGeom>
          <a:noFill/>
        </p:spPr>
      </p:pic>
    </p:spTree>
  </p:cSld>
  <p:clrMapOvr>
    <a:masterClrMapping/>
  </p:clrMapOvr>
  <p:transition>
    <p:fad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teve Marx\Desktop\ASI Performance Example Comcast Denver.jpg"/>
          <p:cNvPicPr>
            <a:picLocks noChangeAspect="1" noChangeArrowheads="1"/>
          </p:cNvPicPr>
          <p:nvPr/>
        </p:nvPicPr>
        <p:blipFill>
          <a:blip r:embed="rId2" cstate="print"/>
          <a:srcRect l="2727" t="2353" r="2727" b="3529"/>
          <a:stretch>
            <a:fillRect/>
          </a:stretch>
        </p:blipFill>
        <p:spPr bwMode="auto">
          <a:xfrm>
            <a:off x="1212066" y="304800"/>
            <a:ext cx="6719868" cy="5169088"/>
          </a:xfrm>
          <a:prstGeom prst="rect">
            <a:avLst/>
          </a:prstGeom>
          <a:noFill/>
        </p:spPr>
      </p:pic>
    </p:spTree>
  </p:cSld>
  <p:clrMapOvr>
    <a:masterClrMapping/>
  </p:clrMapOvr>
  <p:transition>
    <p:fade/>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2" descr="Y:\11gen\Logos\CSS logo pkg 26 Mar 10\Icon Color\CSS_Icon_cmyk.png"/>
          <p:cNvPicPr>
            <a:picLocks noChangeAspect="1" noChangeArrowheads="1"/>
          </p:cNvPicPr>
          <p:nvPr/>
        </p:nvPicPr>
        <p:blipFill>
          <a:blip r:embed="rId2" cstate="print"/>
          <a:srcRect/>
          <a:stretch>
            <a:fillRect/>
          </a:stretch>
        </p:blipFill>
        <p:spPr bwMode="auto">
          <a:xfrm>
            <a:off x="2324100" y="495300"/>
            <a:ext cx="4610100" cy="4456430"/>
          </a:xfrm>
          <a:prstGeom prst="rect">
            <a:avLst/>
          </a:prstGeom>
          <a:noFill/>
        </p:spPr>
      </p:pic>
    </p:spTree>
  </p:cSld>
  <p:clrMapOvr>
    <a:masterClrMapping/>
  </p:clrMapOvr>
  <p:transition>
    <p:fad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92.168.10.7\g\smarx\11gen\New CSS Logo Package Jan 2010\Prism_color\CSS_prism.gif"/>
          <p:cNvPicPr>
            <a:picLocks noChangeAspect="1" noChangeArrowheads="1"/>
          </p:cNvPicPr>
          <p:nvPr/>
        </p:nvPicPr>
        <p:blipFill>
          <a:blip r:embed="rId2" cstate="print"/>
          <a:srcRect/>
          <a:stretch>
            <a:fillRect/>
          </a:stretch>
        </p:blipFill>
        <p:spPr bwMode="auto">
          <a:xfrm>
            <a:off x="2665476" y="781050"/>
            <a:ext cx="3822192" cy="3822192"/>
          </a:xfrm>
          <a:prstGeom prst="rect">
            <a:avLst/>
          </a:prstGeom>
          <a:noFill/>
        </p:spPr>
      </p:pic>
      <p:sp>
        <p:nvSpPr>
          <p:cNvPr id="6" name="TextBox 5"/>
          <p:cNvSpPr txBox="1"/>
          <p:nvPr/>
        </p:nvSpPr>
        <p:spPr>
          <a:xfrm>
            <a:off x="1524000" y="4724400"/>
            <a:ext cx="6096000" cy="646331"/>
          </a:xfrm>
          <a:prstGeom prst="rect">
            <a:avLst/>
          </a:prstGeom>
          <a:noFill/>
        </p:spPr>
        <p:txBody>
          <a:bodyPr wrap="square" rtlCol="0">
            <a:spAutoFit/>
          </a:bodyPr>
          <a:lstStyle/>
          <a:p>
            <a:pPr algn="ctr">
              <a:spcBef>
                <a:spcPts val="1200"/>
              </a:spcBef>
            </a:pPr>
            <a:r>
              <a:rPr lang="en-US" sz="3600" dirty="0" smtClean="0">
                <a:solidFill>
                  <a:srgbClr val="34B0F0"/>
                </a:solidFill>
                <a:effectLst>
                  <a:outerShdw blurRad="63500" dist="38100" dir="2700000" algn="tl" rotWithShape="0">
                    <a:prstClr val="black"/>
                  </a:outerShdw>
                </a:effectLst>
                <a:latin typeface="Georgia" pitchFamily="18" charset="0"/>
              </a:rPr>
              <a:t>The CSS Performance Prism.</a:t>
            </a:r>
            <a:endParaRPr lang="en-US" sz="3600" dirty="0" smtClean="0">
              <a:solidFill>
                <a:srgbClr val="34B0F0"/>
              </a:solidFill>
              <a:effectLst>
                <a:outerShdw blurRad="63500" dist="38100" dir="2700000" algn="tl" rotWithShape="0">
                  <a:prstClr val="black"/>
                </a:outerShdw>
              </a:effectLst>
              <a:latin typeface="Georgia" pitchFamily="18" charset="0"/>
            </a:endParaRPr>
          </a:p>
        </p:txBody>
      </p:sp>
    </p:spTree>
  </p:cSld>
  <p:clrMapOvr>
    <a:masterClrMapping/>
  </p:clrMapOvr>
  <p:transition>
    <p:fad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92.168.10.7\g\smarx\11gen\New CSS Logo Package Jan 2010\Prism_color\CSS_prism.gif"/>
          <p:cNvPicPr>
            <a:picLocks noChangeAspect="1" noChangeArrowheads="1"/>
          </p:cNvPicPr>
          <p:nvPr/>
        </p:nvPicPr>
        <p:blipFill>
          <a:blip r:embed="rId2" cstate="print"/>
          <a:srcRect/>
          <a:stretch>
            <a:fillRect/>
          </a:stretch>
        </p:blipFill>
        <p:spPr bwMode="auto">
          <a:xfrm>
            <a:off x="609600" y="533400"/>
            <a:ext cx="1936242" cy="1936242"/>
          </a:xfrm>
          <a:prstGeom prst="rect">
            <a:avLst/>
          </a:prstGeom>
          <a:noFill/>
        </p:spPr>
      </p:pic>
      <p:sp>
        <p:nvSpPr>
          <p:cNvPr id="4" name="Title 5"/>
          <p:cNvSpPr txBox="1">
            <a:spLocks/>
          </p:cNvSpPr>
          <p:nvPr/>
        </p:nvSpPr>
        <p:spPr>
          <a:xfrm>
            <a:off x="3048000" y="333375"/>
            <a:ext cx="5029200" cy="990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i="0" u="none" strike="noStrike" kern="1200" cap="none" spc="0" normalizeH="0" baseline="0" noProof="0" dirty="0" smtClean="0">
                <a:ln>
                  <a:noFill/>
                </a:ln>
                <a:solidFill>
                  <a:srgbClr val="34B0F0"/>
                </a:solidFill>
                <a:effectLst>
                  <a:outerShdw blurRad="50800" dist="38100" dir="2700000" algn="tl" rotWithShape="0">
                    <a:prstClr val="black"/>
                  </a:outerShdw>
                </a:effectLst>
                <a:uLnTx/>
                <a:uFillTx/>
                <a:latin typeface="Georgia" pitchFamily="18" charset="0"/>
                <a:ea typeface="+mj-ea"/>
                <a:cs typeface="+mj-cs"/>
              </a:rPr>
              <a:t>Performance</a:t>
            </a:r>
            <a:r>
              <a:rPr kumimoji="0" lang="en-US" sz="4000" i="0" u="none" strike="noStrike" kern="1200" cap="none" spc="0" normalizeH="0" baseline="0" noProof="0" dirty="0" smtClean="0">
                <a:ln>
                  <a:noFill/>
                </a:ln>
                <a:solidFill>
                  <a:srgbClr val="34B0F0"/>
                </a:solidFill>
                <a:effectLst/>
                <a:uLnTx/>
                <a:uFillTx/>
                <a:latin typeface="Georgia" pitchFamily="18" charset="0"/>
                <a:ea typeface="+mj-ea"/>
                <a:cs typeface="+mj-cs"/>
              </a:rPr>
              <a:t> </a:t>
            </a:r>
            <a:r>
              <a:rPr kumimoji="0" lang="en-US" sz="4000" i="0" u="none" strike="noStrike" kern="1200" cap="none" spc="0" normalizeH="0" baseline="0" noProof="0" dirty="0" smtClean="0">
                <a:ln>
                  <a:noFill/>
                </a:ln>
                <a:solidFill>
                  <a:srgbClr val="34B0F0"/>
                </a:solidFill>
                <a:effectLst>
                  <a:outerShdw blurRad="50800" dist="38100" dir="2700000" algn="tl" rotWithShape="0">
                    <a:prstClr val="black"/>
                  </a:outerShdw>
                </a:effectLst>
                <a:uLnTx/>
                <a:uFillTx/>
                <a:latin typeface="Georgia" pitchFamily="18" charset="0"/>
                <a:ea typeface="+mj-ea"/>
                <a:cs typeface="+mj-cs"/>
              </a:rPr>
              <a:t>Prism</a:t>
            </a:r>
            <a:endParaRPr kumimoji="0" lang="en-US" sz="4000" i="0" u="none" strike="noStrike" kern="1200" cap="none" spc="0" normalizeH="0" baseline="0" noProof="0" dirty="0">
              <a:ln>
                <a:noFill/>
              </a:ln>
              <a:solidFill>
                <a:srgbClr val="34B0F0"/>
              </a:solidFill>
              <a:effectLst>
                <a:outerShdw blurRad="50800" dist="38100" dir="2700000" algn="tl" rotWithShape="0">
                  <a:prstClr val="black"/>
                </a:outerShdw>
              </a:effectLst>
              <a:uLnTx/>
              <a:uFillTx/>
              <a:latin typeface="Georgia" pitchFamily="18" charset="0"/>
              <a:ea typeface="+mj-ea"/>
              <a:cs typeface="+mj-cs"/>
            </a:endParaRPr>
          </a:p>
        </p:txBody>
      </p:sp>
      <p:sp>
        <p:nvSpPr>
          <p:cNvPr id="5" name="Subtitle 8"/>
          <p:cNvSpPr>
            <a:spLocks noGrp="1"/>
          </p:cNvSpPr>
          <p:nvPr>
            <p:ph type="subTitle" idx="1"/>
          </p:nvPr>
        </p:nvSpPr>
        <p:spPr>
          <a:xfrm>
            <a:off x="3048000" y="1133475"/>
            <a:ext cx="4953000" cy="2247900"/>
          </a:xfrm>
        </p:spPr>
        <p:txBody>
          <a:bodyPr>
            <a:normAutofit/>
          </a:bodyPr>
          <a:lstStyle/>
          <a:p>
            <a:pPr marL="228600" indent="-228600" algn="l">
              <a:spcBef>
                <a:spcPts val="0"/>
              </a:spcBef>
              <a:spcAft>
                <a:spcPts val="1800"/>
              </a:spcAft>
              <a:buClr>
                <a:schemeClr val="tx1"/>
              </a:buClr>
              <a:buFont typeface="Wingdings" pitchFamily="2" charset="2"/>
              <a:buChar char="§"/>
            </a:pPr>
            <a:r>
              <a:rPr lang="en-US" dirty="0" smtClean="0">
                <a:solidFill>
                  <a:schemeClr val="tx1"/>
                </a:solidFill>
              </a:rPr>
              <a:t>A prism separates light into its</a:t>
            </a:r>
            <a:br>
              <a:rPr lang="en-US" dirty="0" smtClean="0">
                <a:solidFill>
                  <a:schemeClr val="tx1"/>
                </a:solidFill>
              </a:rPr>
            </a:br>
            <a:r>
              <a:rPr lang="en-US" dirty="0" smtClean="0">
                <a:solidFill>
                  <a:schemeClr val="tx1"/>
                </a:solidFill>
              </a:rPr>
              <a:t>component colors.</a:t>
            </a:r>
          </a:p>
          <a:p>
            <a:pPr marL="228600" indent="-228600" algn="l">
              <a:buClr>
                <a:schemeClr val="tx1"/>
              </a:buClr>
              <a:buFont typeface="Wingdings" pitchFamily="2" charset="2"/>
              <a:buChar char="§"/>
            </a:pPr>
            <a:r>
              <a:rPr lang="en-US" dirty="0" smtClean="0">
                <a:solidFill>
                  <a:schemeClr val="tx1"/>
                </a:solidFill>
              </a:rPr>
              <a:t>The Performance Prism separates the enlightened sales organization into its components.</a:t>
            </a:r>
          </a:p>
          <a:p>
            <a:endParaRPr lang="en-US" dirty="0">
              <a:solidFill>
                <a:schemeClr val="tx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92.168.10.7\g\smarx\11gen\New CSS Logo Package Jan 2010\Prism_color\CSS_prism.gif"/>
          <p:cNvPicPr>
            <a:picLocks noChangeAspect="1" noChangeArrowheads="1"/>
          </p:cNvPicPr>
          <p:nvPr/>
        </p:nvPicPr>
        <p:blipFill>
          <a:blip r:embed="rId2" cstate="print"/>
          <a:srcRect/>
          <a:stretch>
            <a:fillRect/>
          </a:stretch>
        </p:blipFill>
        <p:spPr bwMode="auto">
          <a:xfrm>
            <a:off x="609600" y="533400"/>
            <a:ext cx="1936242" cy="1936242"/>
          </a:xfrm>
          <a:prstGeom prst="rect">
            <a:avLst/>
          </a:prstGeom>
          <a:noFill/>
        </p:spPr>
      </p:pic>
      <p:sp>
        <p:nvSpPr>
          <p:cNvPr id="4" name="Title 5"/>
          <p:cNvSpPr txBox="1">
            <a:spLocks/>
          </p:cNvSpPr>
          <p:nvPr/>
        </p:nvSpPr>
        <p:spPr>
          <a:xfrm>
            <a:off x="3048000" y="333375"/>
            <a:ext cx="4419600" cy="990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i="0" u="none" strike="noStrike" kern="1200" cap="none" spc="0" normalizeH="0" baseline="0" noProof="0" dirty="0" smtClean="0">
                <a:ln>
                  <a:noFill/>
                </a:ln>
                <a:solidFill>
                  <a:srgbClr val="34B0F0"/>
                </a:solidFill>
                <a:effectLst>
                  <a:outerShdw blurRad="50800" dist="38100" dir="2700000" algn="tl" rotWithShape="0">
                    <a:prstClr val="black"/>
                  </a:outerShdw>
                </a:effectLst>
                <a:uLnTx/>
                <a:uFillTx/>
                <a:latin typeface="Georgia" pitchFamily="18" charset="0"/>
                <a:ea typeface="+mj-ea"/>
                <a:cs typeface="+mj-cs"/>
              </a:rPr>
              <a:t>Goals &amp; Values</a:t>
            </a:r>
            <a:endParaRPr kumimoji="0" lang="en-US" sz="4000" i="0" u="none" strike="noStrike" kern="1200" cap="none" spc="0" normalizeH="0" baseline="0" noProof="0" dirty="0">
              <a:ln>
                <a:noFill/>
              </a:ln>
              <a:solidFill>
                <a:srgbClr val="34B0F0"/>
              </a:solidFill>
              <a:effectLst>
                <a:outerShdw blurRad="50800" dist="38100" dir="2700000" algn="tl" rotWithShape="0">
                  <a:prstClr val="black"/>
                </a:outerShdw>
              </a:effectLst>
              <a:uLnTx/>
              <a:uFillTx/>
              <a:latin typeface="Georgia" pitchFamily="18" charset="0"/>
              <a:ea typeface="+mj-ea"/>
              <a:cs typeface="+mj-cs"/>
            </a:endParaRPr>
          </a:p>
        </p:txBody>
      </p:sp>
      <p:sp>
        <p:nvSpPr>
          <p:cNvPr id="5" name="Subtitle 8"/>
          <p:cNvSpPr>
            <a:spLocks noGrp="1"/>
          </p:cNvSpPr>
          <p:nvPr>
            <p:ph type="subTitle" idx="1"/>
          </p:nvPr>
        </p:nvSpPr>
        <p:spPr>
          <a:xfrm>
            <a:off x="3048000" y="1219199"/>
            <a:ext cx="4648200" cy="1857375"/>
          </a:xfrm>
        </p:spPr>
        <p:txBody>
          <a:bodyPr>
            <a:normAutofit/>
          </a:bodyPr>
          <a:lstStyle/>
          <a:p>
            <a:pPr marL="228600" indent="-228600" algn="l">
              <a:spcBef>
                <a:spcPts val="0"/>
              </a:spcBef>
              <a:spcAft>
                <a:spcPts val="1800"/>
              </a:spcAft>
              <a:buClr>
                <a:schemeClr val="tx1"/>
              </a:buClr>
              <a:buFont typeface="Wingdings" pitchFamily="2" charset="2"/>
              <a:buChar char="§"/>
            </a:pPr>
            <a:r>
              <a:rPr lang="en-US" dirty="0" smtClean="0">
                <a:solidFill>
                  <a:schemeClr val="tx1"/>
                </a:solidFill>
              </a:rPr>
              <a:t>Goals = Outcomes you seek.</a:t>
            </a:r>
            <a:endParaRPr lang="en-US" dirty="0" smtClean="0">
              <a:solidFill>
                <a:schemeClr val="tx1"/>
              </a:solidFill>
            </a:endParaRPr>
          </a:p>
          <a:p>
            <a:pPr marL="228600" indent="-228600" algn="l">
              <a:buClr>
                <a:schemeClr val="tx1"/>
              </a:buClr>
              <a:buFont typeface="Wingdings" pitchFamily="2" charset="2"/>
              <a:buChar char="§"/>
            </a:pPr>
            <a:r>
              <a:rPr lang="en-US" dirty="0" smtClean="0">
                <a:solidFill>
                  <a:schemeClr val="tx1"/>
                </a:solidFill>
              </a:rPr>
              <a:t>Values = Beliefs, standards, and principles you choose to follows as you pursue your goals.</a:t>
            </a:r>
            <a:endParaRPr lang="en-US" dirty="0" smtClean="0">
              <a:solidFill>
                <a:schemeClr val="tx1"/>
              </a:solidFill>
            </a:endParaRPr>
          </a:p>
          <a:p>
            <a:endParaRPr lang="en-US" dirty="0">
              <a:solidFill>
                <a:schemeClr val="tx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92.168.10.7\g\smarx\11gen\New CSS Logo Package Jan 2010\Prism_color\CSS_prism.gif"/>
          <p:cNvPicPr>
            <a:picLocks noChangeAspect="1" noChangeArrowheads="1"/>
          </p:cNvPicPr>
          <p:nvPr/>
        </p:nvPicPr>
        <p:blipFill>
          <a:blip r:embed="rId2" cstate="print"/>
          <a:srcRect/>
          <a:stretch>
            <a:fillRect/>
          </a:stretch>
        </p:blipFill>
        <p:spPr bwMode="auto">
          <a:xfrm>
            <a:off x="609600" y="533400"/>
            <a:ext cx="1936242" cy="1936242"/>
          </a:xfrm>
          <a:prstGeom prst="rect">
            <a:avLst/>
          </a:prstGeom>
          <a:noFill/>
        </p:spPr>
      </p:pic>
      <p:sp>
        <p:nvSpPr>
          <p:cNvPr id="4" name="Title 5"/>
          <p:cNvSpPr txBox="1">
            <a:spLocks/>
          </p:cNvSpPr>
          <p:nvPr/>
        </p:nvSpPr>
        <p:spPr>
          <a:xfrm>
            <a:off x="3048000" y="333375"/>
            <a:ext cx="4876800" cy="990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i="0" u="none" strike="noStrike" kern="1200" cap="none" spc="0" normalizeH="0" baseline="0" noProof="0" dirty="0" smtClean="0">
                <a:ln>
                  <a:noFill/>
                </a:ln>
                <a:solidFill>
                  <a:srgbClr val="34B0F0"/>
                </a:solidFill>
                <a:effectLst>
                  <a:outerShdw blurRad="50800" dist="38100" dir="2700000" algn="tl" rotWithShape="0">
                    <a:prstClr val="black"/>
                  </a:outerShdw>
                </a:effectLst>
                <a:uLnTx/>
                <a:uFillTx/>
                <a:latin typeface="Georgia" pitchFamily="18" charset="0"/>
                <a:ea typeface="+mj-ea"/>
                <a:cs typeface="+mj-cs"/>
              </a:rPr>
              <a:t>Structure &amp; Process</a:t>
            </a:r>
            <a:endParaRPr kumimoji="0" lang="en-US" sz="4000" i="0" u="none" strike="noStrike" kern="1200" cap="none" spc="0" normalizeH="0" baseline="0" noProof="0" dirty="0">
              <a:ln>
                <a:noFill/>
              </a:ln>
              <a:solidFill>
                <a:srgbClr val="34B0F0"/>
              </a:solidFill>
              <a:effectLst>
                <a:outerShdw blurRad="50800" dist="38100" dir="2700000" algn="tl" rotWithShape="0">
                  <a:prstClr val="black"/>
                </a:outerShdw>
              </a:effectLst>
              <a:uLnTx/>
              <a:uFillTx/>
              <a:latin typeface="Georgia" pitchFamily="18" charset="0"/>
              <a:ea typeface="+mj-ea"/>
              <a:cs typeface="+mj-cs"/>
            </a:endParaRPr>
          </a:p>
        </p:txBody>
      </p:sp>
      <p:sp>
        <p:nvSpPr>
          <p:cNvPr id="5" name="Subtitle 8"/>
          <p:cNvSpPr>
            <a:spLocks noGrp="1"/>
          </p:cNvSpPr>
          <p:nvPr>
            <p:ph type="subTitle" idx="1"/>
          </p:nvPr>
        </p:nvSpPr>
        <p:spPr>
          <a:xfrm>
            <a:off x="3048000" y="1095375"/>
            <a:ext cx="4648200" cy="2590799"/>
          </a:xfrm>
        </p:spPr>
        <p:txBody>
          <a:bodyPr>
            <a:normAutofit/>
          </a:bodyPr>
          <a:lstStyle/>
          <a:p>
            <a:pPr marL="228600" indent="-228600" algn="l">
              <a:spcBef>
                <a:spcPts val="0"/>
              </a:spcBef>
              <a:spcAft>
                <a:spcPts val="1800"/>
              </a:spcAft>
              <a:buClr>
                <a:schemeClr val="tx1"/>
              </a:buClr>
              <a:buFont typeface="Wingdings" pitchFamily="2" charset="2"/>
              <a:buChar char="§"/>
            </a:pPr>
            <a:r>
              <a:rPr lang="en-US" dirty="0" smtClean="0">
                <a:solidFill>
                  <a:schemeClr val="tx1"/>
                </a:solidFill>
              </a:rPr>
              <a:t>The “lone wolf” sales model just doesn’t hunt anymore.</a:t>
            </a:r>
            <a:endParaRPr lang="en-US" dirty="0" smtClean="0">
              <a:solidFill>
                <a:schemeClr val="tx1"/>
              </a:solidFill>
            </a:endParaRPr>
          </a:p>
          <a:p>
            <a:pPr marL="228600" indent="-228600" algn="l">
              <a:buClr>
                <a:schemeClr val="tx1"/>
              </a:buClr>
              <a:buFont typeface="Wingdings" pitchFamily="2" charset="2"/>
              <a:buChar char="§"/>
            </a:pPr>
            <a:r>
              <a:rPr lang="en-US" dirty="0" smtClean="0">
                <a:solidFill>
                  <a:schemeClr val="tx1"/>
                </a:solidFill>
              </a:rPr>
              <a:t>Sales organizations need to use the same </a:t>
            </a:r>
            <a:r>
              <a:rPr lang="en-US" i="1" dirty="0" smtClean="0">
                <a:solidFill>
                  <a:schemeClr val="tx1"/>
                </a:solidFill>
              </a:rPr>
              <a:t>division of labor </a:t>
            </a:r>
            <a:r>
              <a:rPr lang="en-US" dirty="0" smtClean="0">
                <a:solidFill>
                  <a:schemeClr val="tx1"/>
                </a:solidFill>
              </a:rPr>
              <a:t>concept adopted by manufacturing over a century ago.</a:t>
            </a:r>
            <a:endParaRPr lang="en-US" dirty="0" smtClean="0">
              <a:solidFill>
                <a:schemeClr val="tx1"/>
              </a:solidFill>
            </a:endParaRPr>
          </a:p>
          <a:p>
            <a:endParaRPr lang="en-US" dirty="0">
              <a:solidFill>
                <a:schemeClr val="tx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92.168.10.7\g\smarx\11gen\New CSS Logo Package Jan 2010\Prism_color\CSS_prism.gif"/>
          <p:cNvPicPr>
            <a:picLocks noChangeAspect="1" noChangeArrowheads="1"/>
          </p:cNvPicPr>
          <p:nvPr/>
        </p:nvPicPr>
        <p:blipFill>
          <a:blip r:embed="rId2" cstate="print"/>
          <a:srcRect/>
          <a:stretch>
            <a:fillRect/>
          </a:stretch>
        </p:blipFill>
        <p:spPr bwMode="auto">
          <a:xfrm>
            <a:off x="609600" y="533400"/>
            <a:ext cx="1936242" cy="1936242"/>
          </a:xfrm>
          <a:prstGeom prst="rect">
            <a:avLst/>
          </a:prstGeom>
          <a:noFill/>
        </p:spPr>
      </p:pic>
      <p:sp>
        <p:nvSpPr>
          <p:cNvPr id="4" name="Title 5"/>
          <p:cNvSpPr txBox="1">
            <a:spLocks/>
          </p:cNvSpPr>
          <p:nvPr/>
        </p:nvSpPr>
        <p:spPr>
          <a:xfrm>
            <a:off x="3048000" y="333375"/>
            <a:ext cx="5791200" cy="990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i="0" u="none" strike="noStrike" kern="1200" cap="none" spc="0" normalizeH="0" baseline="0" noProof="0" dirty="0" smtClean="0">
                <a:ln>
                  <a:noFill/>
                </a:ln>
                <a:solidFill>
                  <a:srgbClr val="34B0F0"/>
                </a:solidFill>
                <a:effectLst>
                  <a:outerShdw blurRad="50800" dist="38100" dir="2700000" algn="tl" rotWithShape="0">
                    <a:prstClr val="black"/>
                  </a:outerShdw>
                </a:effectLst>
                <a:uLnTx/>
                <a:uFillTx/>
                <a:latin typeface="Georgia" pitchFamily="18" charset="0"/>
                <a:ea typeface="+mj-ea"/>
                <a:cs typeface="+mj-cs"/>
              </a:rPr>
              <a:t>Accountability &amp; Metrics</a:t>
            </a:r>
            <a:endParaRPr kumimoji="0" lang="en-US" sz="4000" i="0" u="none" strike="noStrike" kern="1200" cap="none" spc="0" normalizeH="0" baseline="0" noProof="0" dirty="0">
              <a:ln>
                <a:noFill/>
              </a:ln>
              <a:solidFill>
                <a:srgbClr val="34B0F0"/>
              </a:solidFill>
              <a:effectLst>
                <a:outerShdw blurRad="50800" dist="38100" dir="2700000" algn="tl" rotWithShape="0">
                  <a:prstClr val="black"/>
                </a:outerShdw>
              </a:effectLst>
              <a:uLnTx/>
              <a:uFillTx/>
              <a:latin typeface="Georgia" pitchFamily="18" charset="0"/>
              <a:ea typeface="+mj-ea"/>
              <a:cs typeface="+mj-cs"/>
            </a:endParaRPr>
          </a:p>
        </p:txBody>
      </p:sp>
      <p:sp>
        <p:nvSpPr>
          <p:cNvPr id="5" name="Subtitle 8"/>
          <p:cNvSpPr>
            <a:spLocks noGrp="1"/>
          </p:cNvSpPr>
          <p:nvPr>
            <p:ph type="subTitle" idx="1"/>
          </p:nvPr>
        </p:nvSpPr>
        <p:spPr>
          <a:xfrm>
            <a:off x="3048000" y="923925"/>
            <a:ext cx="5334000" cy="2762250"/>
          </a:xfrm>
        </p:spPr>
        <p:txBody>
          <a:bodyPr>
            <a:normAutofit/>
          </a:bodyPr>
          <a:lstStyle/>
          <a:p>
            <a:pPr marL="228600" indent="-228600" algn="l">
              <a:spcBef>
                <a:spcPts val="0"/>
              </a:spcBef>
              <a:spcAft>
                <a:spcPts val="1800"/>
              </a:spcAft>
              <a:buClr>
                <a:schemeClr val="tx1"/>
              </a:buClr>
              <a:buFont typeface="Wingdings" pitchFamily="2" charset="2"/>
              <a:buChar char="§"/>
            </a:pPr>
            <a:r>
              <a:rPr lang="en-US" dirty="0" smtClean="0">
                <a:solidFill>
                  <a:schemeClr val="tx1"/>
                </a:solidFill>
              </a:rPr>
              <a:t>Selecting the right metrics for your sales dashboard is a critical decision.</a:t>
            </a:r>
            <a:endParaRPr lang="en-US" dirty="0" smtClean="0">
              <a:solidFill>
                <a:schemeClr val="tx1"/>
              </a:solidFill>
            </a:endParaRPr>
          </a:p>
          <a:p>
            <a:pPr marL="228600" indent="-228600" algn="l">
              <a:buClr>
                <a:schemeClr val="tx1"/>
              </a:buClr>
              <a:buFont typeface="Wingdings" pitchFamily="2" charset="2"/>
              <a:buChar char="§"/>
            </a:pPr>
            <a:r>
              <a:rPr lang="en-US" dirty="0" smtClean="0">
                <a:solidFill>
                  <a:schemeClr val="tx1"/>
                </a:solidFill>
              </a:rPr>
              <a:t>Metrics are essential not only to monitor performance, but also to provide management with the data stream it needs to fine-tune the Structure &amp; Process.</a:t>
            </a:r>
            <a:endParaRPr lang="en-US" dirty="0" smtClean="0">
              <a:solidFill>
                <a:schemeClr val="tx1"/>
              </a:solidFill>
            </a:endParaRPr>
          </a:p>
          <a:p>
            <a:endParaRPr lang="en-US" dirty="0">
              <a:solidFill>
                <a:schemeClr val="tx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92.168.10.7\g\smarx\11gen\New CSS Logo Package Jan 2010\Prism_color\CSS_prism.gif"/>
          <p:cNvPicPr>
            <a:picLocks noChangeAspect="1" noChangeArrowheads="1"/>
          </p:cNvPicPr>
          <p:nvPr/>
        </p:nvPicPr>
        <p:blipFill>
          <a:blip r:embed="rId2" cstate="print"/>
          <a:srcRect/>
          <a:stretch>
            <a:fillRect/>
          </a:stretch>
        </p:blipFill>
        <p:spPr bwMode="auto">
          <a:xfrm>
            <a:off x="609600" y="533400"/>
            <a:ext cx="1936242" cy="1936242"/>
          </a:xfrm>
          <a:prstGeom prst="rect">
            <a:avLst/>
          </a:prstGeom>
          <a:noFill/>
        </p:spPr>
      </p:pic>
      <p:sp>
        <p:nvSpPr>
          <p:cNvPr id="4" name="Title 5"/>
          <p:cNvSpPr txBox="1">
            <a:spLocks/>
          </p:cNvSpPr>
          <p:nvPr/>
        </p:nvSpPr>
        <p:spPr>
          <a:xfrm>
            <a:off x="3048000" y="333375"/>
            <a:ext cx="3581400" cy="9906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i="0" u="none" strike="noStrike" kern="1200" cap="none" spc="0" normalizeH="0" baseline="0" noProof="0" dirty="0" smtClean="0">
                <a:ln>
                  <a:noFill/>
                </a:ln>
                <a:solidFill>
                  <a:srgbClr val="34B0F0"/>
                </a:solidFill>
                <a:effectLst>
                  <a:outerShdw blurRad="50800" dist="38100" dir="2700000" algn="tl" rotWithShape="0">
                    <a:prstClr val="black"/>
                  </a:outerShdw>
                </a:effectLst>
                <a:uLnTx/>
                <a:uFillTx/>
                <a:latin typeface="Georgia" pitchFamily="18" charset="0"/>
                <a:ea typeface="+mj-ea"/>
                <a:cs typeface="+mj-cs"/>
              </a:rPr>
              <a:t>Talent &amp; Skill</a:t>
            </a:r>
            <a:endParaRPr kumimoji="0" lang="en-US" sz="4000" i="0" u="none" strike="noStrike" kern="1200" cap="none" spc="0" normalizeH="0" baseline="0" noProof="0" dirty="0">
              <a:ln>
                <a:noFill/>
              </a:ln>
              <a:solidFill>
                <a:srgbClr val="34B0F0"/>
              </a:solidFill>
              <a:effectLst>
                <a:outerShdw blurRad="50800" dist="38100" dir="2700000" algn="tl" rotWithShape="0">
                  <a:prstClr val="black"/>
                </a:outerShdw>
              </a:effectLst>
              <a:uLnTx/>
              <a:uFillTx/>
              <a:latin typeface="Georgia" pitchFamily="18" charset="0"/>
              <a:ea typeface="+mj-ea"/>
              <a:cs typeface="+mj-cs"/>
            </a:endParaRPr>
          </a:p>
        </p:txBody>
      </p:sp>
      <p:sp>
        <p:nvSpPr>
          <p:cNvPr id="5" name="Subtitle 8"/>
          <p:cNvSpPr>
            <a:spLocks noGrp="1"/>
          </p:cNvSpPr>
          <p:nvPr>
            <p:ph type="subTitle" idx="1"/>
          </p:nvPr>
        </p:nvSpPr>
        <p:spPr>
          <a:xfrm>
            <a:off x="3048000" y="1066800"/>
            <a:ext cx="5105400" cy="3533774"/>
          </a:xfrm>
        </p:spPr>
        <p:txBody>
          <a:bodyPr>
            <a:normAutofit/>
          </a:bodyPr>
          <a:lstStyle/>
          <a:p>
            <a:pPr marL="228600" indent="-228600" algn="l">
              <a:spcBef>
                <a:spcPts val="0"/>
              </a:spcBef>
              <a:spcAft>
                <a:spcPts val="1800"/>
              </a:spcAft>
              <a:buClr>
                <a:schemeClr val="tx1"/>
              </a:buClr>
              <a:buFont typeface="Wingdings" pitchFamily="2" charset="2"/>
              <a:buChar char="§"/>
            </a:pPr>
            <a:r>
              <a:rPr lang="en-US" dirty="0" smtClean="0">
                <a:solidFill>
                  <a:schemeClr val="tx1"/>
                </a:solidFill>
              </a:rPr>
              <a:t>Understanding each person’s unique talent fingerprint allows managers to set appropriate expectations for each individual.  As the performance of each person is maximized, so is that of the organization.</a:t>
            </a:r>
            <a:endParaRPr lang="en-US" dirty="0" smtClean="0">
              <a:solidFill>
                <a:schemeClr val="tx1"/>
              </a:solidFill>
            </a:endParaRPr>
          </a:p>
          <a:p>
            <a:pPr marL="228600" indent="-228600" algn="l">
              <a:buClr>
                <a:schemeClr val="tx1"/>
              </a:buClr>
              <a:buFont typeface="Wingdings" pitchFamily="2" charset="2"/>
              <a:buChar char="§"/>
            </a:pPr>
            <a:r>
              <a:rPr lang="en-US" dirty="0" smtClean="0">
                <a:solidFill>
                  <a:schemeClr val="tx1"/>
                </a:solidFill>
              </a:rPr>
              <a:t>Sales skill training has a much greater impact when delivered to the right people fitted to the right jobs.</a:t>
            </a:r>
            <a:endParaRPr lang="en-US" dirty="0" smtClean="0">
              <a:solidFill>
                <a:schemeClr val="tx1"/>
              </a:solidFill>
            </a:endParaRPr>
          </a:p>
          <a:p>
            <a:endParaRPr lang="en-US" dirty="0">
              <a:solidFill>
                <a:schemeClr val="tx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C:\Users\Steve Marx\Desktop\Mirror.jpg"/>
          <p:cNvPicPr>
            <a:picLocks noChangeAspect="1" noChangeArrowheads="1"/>
          </p:cNvPicPr>
          <p:nvPr/>
        </p:nvPicPr>
        <p:blipFill>
          <a:blip r:embed="rId2" cstate="print">
            <a:clrChange>
              <a:clrFrom>
                <a:srgbClr val="FDFDFD"/>
              </a:clrFrom>
              <a:clrTo>
                <a:srgbClr val="FDFDFD">
                  <a:alpha val="0"/>
                </a:srgbClr>
              </a:clrTo>
            </a:clrChange>
          </a:blip>
          <a:srcRect/>
          <a:stretch>
            <a:fillRect/>
          </a:stretch>
        </p:blipFill>
        <p:spPr bwMode="auto">
          <a:xfrm>
            <a:off x="2895600" y="447675"/>
            <a:ext cx="3438525" cy="5135563"/>
          </a:xfrm>
          <a:prstGeom prst="rect">
            <a:avLst/>
          </a:prstGeom>
          <a:noFill/>
        </p:spPr>
      </p:pic>
      <p:sp>
        <p:nvSpPr>
          <p:cNvPr id="10" name="Oval 9"/>
          <p:cNvSpPr>
            <a:spLocks/>
          </p:cNvSpPr>
          <p:nvPr/>
        </p:nvSpPr>
        <p:spPr>
          <a:xfrm>
            <a:off x="3581400" y="2095500"/>
            <a:ext cx="2066544" cy="2093976"/>
          </a:xfrm>
          <a:prstGeom prst="ellipse">
            <a:avLst/>
          </a:prstGeom>
          <a:gradFill flip="none" rotWithShape="1">
            <a:gsLst>
              <a:gs pos="0">
                <a:schemeClr val="bg1">
                  <a:lumMod val="50000"/>
                  <a:lumOff val="50000"/>
                </a:schemeClr>
              </a:gs>
              <a:gs pos="50000">
                <a:schemeClr val="tx1">
                  <a:lumMod val="75000"/>
                </a:schemeClr>
              </a:gs>
              <a:gs pos="100000">
                <a:schemeClr val="tx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11000">
                    <a:schemeClr val="lt1">
                      <a:shade val="30000"/>
                      <a:satMod val="115000"/>
                    </a:schemeClr>
                  </a:gs>
                  <a:gs pos="36000">
                    <a:schemeClr val="lt1">
                      <a:shade val="67500"/>
                      <a:satMod val="115000"/>
                    </a:schemeClr>
                  </a:gs>
                  <a:gs pos="100000">
                    <a:schemeClr val="lt1">
                      <a:shade val="100000"/>
                      <a:satMod val="115000"/>
                    </a:schemeClr>
                  </a:gs>
                </a:gsLst>
                <a:lin ang="13500000" scaled="1"/>
                <a:tileRect/>
              </a:gradFill>
            </a:endParaRPr>
          </a:p>
        </p:txBody>
      </p:sp>
      <p:sp>
        <p:nvSpPr>
          <p:cNvPr id="4" name="TextBox 3"/>
          <p:cNvSpPr txBox="1"/>
          <p:nvPr/>
        </p:nvSpPr>
        <p:spPr>
          <a:xfrm>
            <a:off x="3105150" y="581025"/>
            <a:ext cx="2933700" cy="646331"/>
          </a:xfrm>
          <a:prstGeom prst="rect">
            <a:avLst/>
          </a:prstGeom>
          <a:noFill/>
        </p:spPr>
        <p:txBody>
          <a:bodyPr wrap="square" rtlCol="0">
            <a:spAutoFit/>
          </a:bodyPr>
          <a:lstStyle/>
          <a:p>
            <a:pPr algn="ctr"/>
            <a:r>
              <a:rPr lang="en-US" sz="3600" dirty="0" smtClean="0">
                <a:solidFill>
                  <a:srgbClr val="97FAFF"/>
                </a:solidFill>
                <a:effectLst>
                  <a:outerShdw blurRad="50800" dist="50800" dir="2700000" algn="tl" rotWithShape="0">
                    <a:prstClr val="black"/>
                  </a:outerShdw>
                </a:effectLst>
                <a:latin typeface="Georgia" pitchFamily="18" charset="0"/>
              </a:rPr>
              <a:t>What are you</a:t>
            </a:r>
          </a:p>
        </p:txBody>
      </p:sp>
      <p:sp>
        <p:nvSpPr>
          <p:cNvPr id="8" name="TextBox 7"/>
          <p:cNvSpPr txBox="1"/>
          <p:nvPr/>
        </p:nvSpPr>
        <p:spPr>
          <a:xfrm>
            <a:off x="3105150" y="4438650"/>
            <a:ext cx="2933700" cy="646331"/>
          </a:xfrm>
          <a:prstGeom prst="rect">
            <a:avLst/>
          </a:prstGeom>
          <a:noFill/>
        </p:spPr>
        <p:txBody>
          <a:bodyPr wrap="square" rtlCol="0">
            <a:spAutoFit/>
          </a:bodyPr>
          <a:lstStyle/>
          <a:p>
            <a:pPr algn="ctr"/>
            <a:r>
              <a:rPr lang="en-US" sz="3600" dirty="0">
                <a:solidFill>
                  <a:srgbClr val="97FAFF"/>
                </a:solidFill>
                <a:effectLst>
                  <a:outerShdw blurRad="50800" dist="50800" dir="2700000" algn="tl" rotWithShape="0">
                    <a:prstClr val="black"/>
                  </a:outerShdw>
                </a:effectLst>
                <a:latin typeface="Georgia" pitchFamily="18" charset="0"/>
              </a:rPr>
              <a:t>b</a:t>
            </a:r>
            <a:r>
              <a:rPr lang="en-US" sz="3600" dirty="0" smtClean="0">
                <a:solidFill>
                  <a:srgbClr val="97FAFF"/>
                </a:solidFill>
                <a:effectLst>
                  <a:outerShdw blurRad="50800" dist="50800" dir="2700000" algn="tl" rotWithShape="0">
                    <a:prstClr val="black"/>
                  </a:outerShdw>
                </a:effectLst>
                <a:latin typeface="Georgia" pitchFamily="18" charset="0"/>
              </a:rPr>
              <a:t>orn to do?</a:t>
            </a:r>
          </a:p>
        </p:txBody>
      </p:sp>
      <p:grpSp>
        <p:nvGrpSpPr>
          <p:cNvPr id="11" name="Group 10"/>
          <p:cNvGrpSpPr/>
          <p:nvPr/>
        </p:nvGrpSpPr>
        <p:grpSpPr>
          <a:xfrm>
            <a:off x="4257675" y="2590800"/>
            <a:ext cx="390525" cy="657225"/>
            <a:chOff x="4257675" y="2590800"/>
            <a:chExt cx="390525" cy="657225"/>
          </a:xfrm>
        </p:grpSpPr>
        <p:cxnSp>
          <p:nvCxnSpPr>
            <p:cNvPr id="7" name="Straight Connector 6"/>
            <p:cNvCxnSpPr/>
            <p:nvPr/>
          </p:nvCxnSpPr>
          <p:spPr>
            <a:xfrm rot="5400000">
              <a:off x="4191000" y="2667000"/>
              <a:ext cx="533400" cy="38100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4181475" y="2790825"/>
              <a:ext cx="533400" cy="38100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92.168.10.7\g\smarx\11gen\New CSS Logo Package Jan 2010\Prism_color\CSS_prism.gif"/>
          <p:cNvPicPr>
            <a:picLocks noChangeAspect="1" noChangeArrowheads="1"/>
          </p:cNvPicPr>
          <p:nvPr/>
        </p:nvPicPr>
        <p:blipFill>
          <a:blip r:embed="rId2" cstate="print"/>
          <a:srcRect/>
          <a:stretch>
            <a:fillRect/>
          </a:stretch>
        </p:blipFill>
        <p:spPr bwMode="auto">
          <a:xfrm>
            <a:off x="2665476" y="781050"/>
            <a:ext cx="3822192" cy="3822192"/>
          </a:xfrm>
          <a:prstGeom prst="rect">
            <a:avLst/>
          </a:prstGeom>
          <a:noFill/>
        </p:spPr>
      </p:pic>
      <p:sp>
        <p:nvSpPr>
          <p:cNvPr id="6" name="TextBox 5"/>
          <p:cNvSpPr txBox="1"/>
          <p:nvPr/>
        </p:nvSpPr>
        <p:spPr>
          <a:xfrm>
            <a:off x="1524000" y="4724400"/>
            <a:ext cx="6096000" cy="646331"/>
          </a:xfrm>
          <a:prstGeom prst="rect">
            <a:avLst/>
          </a:prstGeom>
          <a:noFill/>
        </p:spPr>
        <p:txBody>
          <a:bodyPr wrap="square" rtlCol="0">
            <a:spAutoFit/>
          </a:bodyPr>
          <a:lstStyle/>
          <a:p>
            <a:pPr algn="ctr">
              <a:spcBef>
                <a:spcPts val="1200"/>
              </a:spcBef>
            </a:pPr>
            <a:r>
              <a:rPr lang="en-US" sz="3600" dirty="0" smtClean="0">
                <a:solidFill>
                  <a:srgbClr val="34B0F0"/>
                </a:solidFill>
                <a:effectLst>
                  <a:outerShdw blurRad="63500" dist="38100" dir="2700000" algn="tl" rotWithShape="0">
                    <a:prstClr val="black"/>
                  </a:outerShdw>
                </a:effectLst>
                <a:latin typeface="Georgia" pitchFamily="18" charset="0"/>
              </a:rPr>
              <a:t>The CSS Performance Prism.</a:t>
            </a:r>
            <a:endParaRPr lang="en-US" sz="3600" dirty="0" smtClean="0">
              <a:solidFill>
                <a:srgbClr val="34B0F0"/>
              </a:solidFill>
              <a:effectLst>
                <a:outerShdw blurRad="63500" dist="38100" dir="2700000" algn="tl" rotWithShape="0">
                  <a:prstClr val="black"/>
                </a:outerShdw>
              </a:effectLst>
              <a:latin typeface="Georgia" pitchFamily="18" charset="0"/>
            </a:endParaRPr>
          </a:p>
        </p:txBody>
      </p:sp>
    </p:spTree>
  </p:cSld>
  <p:clrMapOvr>
    <a:masterClrMapping/>
  </p:clrMapOvr>
  <p:transition>
    <p:fad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5" descr="NATNURforPPT"/>
          <p:cNvPicPr>
            <a:picLocks noChangeAspect="1" noChangeArrowheads="1"/>
          </p:cNvPicPr>
          <p:nvPr/>
        </p:nvPicPr>
        <p:blipFill>
          <a:blip r:embed="rId2" cstate="print">
            <a:clrChange>
              <a:clrFrom>
                <a:srgbClr val="E7643B"/>
              </a:clrFrom>
              <a:clrTo>
                <a:srgbClr val="E7643B">
                  <a:alpha val="0"/>
                </a:srgbClr>
              </a:clrTo>
            </a:clrChange>
            <a:duotone>
              <a:prstClr val="black"/>
              <a:schemeClr val="accent2">
                <a:tint val="45000"/>
                <a:satMod val="400000"/>
              </a:schemeClr>
            </a:duotone>
          </a:blip>
          <a:srcRect t="4235" b="5029"/>
          <a:stretch>
            <a:fillRect/>
          </a:stretch>
        </p:blipFill>
        <p:spPr bwMode="auto">
          <a:xfrm>
            <a:off x="2705100" y="917978"/>
            <a:ext cx="3733800" cy="3359257"/>
          </a:xfrm>
          <a:prstGeom prst="rect">
            <a:avLst/>
          </a:prstGeom>
          <a:noFill/>
          <a:ln w="9525">
            <a:noFill/>
            <a:miter lim="800000"/>
            <a:headEnd/>
            <a:tailEnd/>
          </a:ln>
        </p:spPr>
      </p:pic>
      <p:sp>
        <p:nvSpPr>
          <p:cNvPr id="4" name="TextBox 3"/>
          <p:cNvSpPr txBox="1"/>
          <p:nvPr/>
        </p:nvSpPr>
        <p:spPr>
          <a:xfrm>
            <a:off x="952500" y="914400"/>
            <a:ext cx="2895600" cy="1200329"/>
          </a:xfrm>
          <a:prstGeom prst="rect">
            <a:avLst/>
          </a:prstGeom>
          <a:noFill/>
        </p:spPr>
        <p:txBody>
          <a:bodyPr wrap="square" rtlCol="0">
            <a:spAutoFit/>
          </a:bodyPr>
          <a:lstStyle/>
          <a:p>
            <a:pPr algn="ctr"/>
            <a:r>
              <a:rPr lang="en-US" sz="7200" dirty="0" smtClean="0">
                <a:solidFill>
                  <a:schemeClr val="accent1">
                    <a:lumMod val="60000"/>
                    <a:lumOff val="40000"/>
                  </a:schemeClr>
                </a:solidFill>
                <a:effectLst>
                  <a:outerShdw blurRad="50800" dist="50800" dir="2700000" algn="tl" rotWithShape="0">
                    <a:prstClr val="black"/>
                  </a:outerShdw>
                </a:effectLst>
                <a:latin typeface="Georgia" pitchFamily="18" charset="0"/>
              </a:rPr>
              <a:t>Talent</a:t>
            </a:r>
          </a:p>
        </p:txBody>
      </p:sp>
      <p:sp>
        <p:nvSpPr>
          <p:cNvPr id="9" name="TextBox 8"/>
          <p:cNvSpPr txBox="1"/>
          <p:nvPr/>
        </p:nvSpPr>
        <p:spPr>
          <a:xfrm>
            <a:off x="4724400" y="3171825"/>
            <a:ext cx="3962400" cy="1200329"/>
          </a:xfrm>
          <a:prstGeom prst="rect">
            <a:avLst/>
          </a:prstGeom>
          <a:noFill/>
        </p:spPr>
        <p:txBody>
          <a:bodyPr wrap="square" rtlCol="0">
            <a:spAutoFit/>
          </a:bodyPr>
          <a:lstStyle/>
          <a:p>
            <a:pPr algn="ctr"/>
            <a:r>
              <a:rPr lang="en-US" sz="3600" dirty="0" smtClean="0">
                <a:solidFill>
                  <a:schemeClr val="accent1">
                    <a:lumMod val="60000"/>
                    <a:lumOff val="40000"/>
                  </a:schemeClr>
                </a:solidFill>
                <a:effectLst>
                  <a:outerShdw blurRad="76200" dist="50800" dir="2700000" algn="tl" rotWithShape="0">
                    <a:prstClr val="black"/>
                  </a:outerShdw>
                </a:effectLst>
                <a:latin typeface="Georgia" pitchFamily="18" charset="0"/>
              </a:rPr>
              <a:t>Turning Talent into Performance</a:t>
            </a:r>
          </a:p>
        </p:txBody>
      </p:sp>
    </p:spTree>
  </p:cSld>
  <p:clrMapOvr>
    <a:masterClrMapping/>
  </p:clrMapOvr>
  <p:transition>
    <p:push dir="u"/>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2500" y="600075"/>
            <a:ext cx="7200900" cy="1015663"/>
          </a:xfrm>
          <a:prstGeom prst="rect">
            <a:avLst/>
          </a:prstGeom>
          <a:noFill/>
        </p:spPr>
        <p:txBody>
          <a:bodyPr wrap="square" rtlCol="0">
            <a:spAutoFit/>
          </a:bodyPr>
          <a:lstStyle/>
          <a:p>
            <a:pPr algn="ctr"/>
            <a:r>
              <a:rPr lang="en-US" sz="6000" dirty="0" smtClean="0">
                <a:solidFill>
                  <a:schemeClr val="accent1">
                    <a:lumMod val="60000"/>
                    <a:lumOff val="40000"/>
                  </a:schemeClr>
                </a:solidFill>
                <a:effectLst>
                  <a:outerShdw blurRad="50800" dist="50800" dir="2700000" algn="tl" rotWithShape="0">
                    <a:prstClr val="black"/>
                  </a:outerShdw>
                </a:effectLst>
                <a:latin typeface="Georgia" pitchFamily="18" charset="0"/>
              </a:rPr>
              <a:t>Muchas gracias.</a:t>
            </a:r>
            <a:endParaRPr lang="en-US" sz="6000" dirty="0" smtClean="0">
              <a:solidFill>
                <a:schemeClr val="accent1">
                  <a:lumMod val="60000"/>
                  <a:lumOff val="40000"/>
                </a:schemeClr>
              </a:solidFill>
              <a:effectLst>
                <a:outerShdw blurRad="50800" dist="50800" dir="2700000" algn="tl" rotWithShape="0">
                  <a:prstClr val="black"/>
                </a:outerShdw>
              </a:effectLst>
              <a:latin typeface="Georgia" pitchFamily="18" charset="0"/>
            </a:endParaRPr>
          </a:p>
        </p:txBody>
      </p:sp>
      <p:sp>
        <p:nvSpPr>
          <p:cNvPr id="9" name="TextBox 8"/>
          <p:cNvSpPr txBox="1"/>
          <p:nvPr/>
        </p:nvSpPr>
        <p:spPr>
          <a:xfrm>
            <a:off x="914400" y="2952750"/>
            <a:ext cx="7315200" cy="646331"/>
          </a:xfrm>
          <a:prstGeom prst="rect">
            <a:avLst/>
          </a:prstGeom>
          <a:noFill/>
        </p:spPr>
        <p:txBody>
          <a:bodyPr wrap="square" rtlCol="0">
            <a:spAutoFit/>
          </a:bodyPr>
          <a:lstStyle/>
          <a:p>
            <a:pPr algn="ctr"/>
            <a:r>
              <a:rPr lang="en-US" sz="3600" dirty="0" smtClean="0">
                <a:solidFill>
                  <a:srgbClr val="97FAFF"/>
                </a:solidFill>
                <a:effectLst>
                  <a:outerShdw blurRad="76200" dist="50800" dir="2700000" algn="tl" rotWithShape="0">
                    <a:prstClr val="black"/>
                  </a:outerShdw>
                </a:effectLst>
                <a:latin typeface="Georgia" pitchFamily="18" charset="0"/>
              </a:rPr>
              <a:t>SteveMarx@CSScenter.com</a:t>
            </a:r>
            <a:endParaRPr lang="en-US" sz="3600" dirty="0" smtClean="0">
              <a:solidFill>
                <a:srgbClr val="97FAFF"/>
              </a:solidFill>
              <a:effectLst>
                <a:outerShdw blurRad="76200" dist="50800" dir="2700000" algn="tl" rotWithShape="0">
                  <a:prstClr val="black"/>
                </a:outerShdw>
              </a:effectLst>
              <a:latin typeface="Georgia" pitchFamily="18" charset="0"/>
            </a:endParaRPr>
          </a:p>
        </p:txBody>
      </p:sp>
    </p:spTree>
  </p:cSld>
  <p:clrMapOvr>
    <a:masterClrMapping/>
  </p:clrMapOvr>
  <p:transition>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C:\Users\Steve Marx\Desktop\Mirror.jpg"/>
          <p:cNvPicPr>
            <a:picLocks noChangeAspect="1" noChangeArrowheads="1"/>
          </p:cNvPicPr>
          <p:nvPr/>
        </p:nvPicPr>
        <p:blipFill>
          <a:blip r:embed="rId2" cstate="print">
            <a:clrChange>
              <a:clrFrom>
                <a:srgbClr val="FDFDFD"/>
              </a:clrFrom>
              <a:clrTo>
                <a:srgbClr val="FDFDFD">
                  <a:alpha val="0"/>
                </a:srgbClr>
              </a:clrTo>
            </a:clrChange>
          </a:blip>
          <a:srcRect/>
          <a:stretch>
            <a:fillRect/>
          </a:stretch>
        </p:blipFill>
        <p:spPr bwMode="auto">
          <a:xfrm>
            <a:off x="2895600" y="447675"/>
            <a:ext cx="3438525" cy="5135563"/>
          </a:xfrm>
          <a:prstGeom prst="rect">
            <a:avLst/>
          </a:prstGeom>
          <a:noFill/>
        </p:spPr>
      </p:pic>
      <p:sp>
        <p:nvSpPr>
          <p:cNvPr id="10" name="Oval 9"/>
          <p:cNvSpPr>
            <a:spLocks/>
          </p:cNvSpPr>
          <p:nvPr/>
        </p:nvSpPr>
        <p:spPr>
          <a:xfrm>
            <a:off x="3581400" y="2095500"/>
            <a:ext cx="2066544" cy="2093976"/>
          </a:xfrm>
          <a:prstGeom prst="ellipse">
            <a:avLst/>
          </a:prstGeom>
          <a:gradFill flip="none" rotWithShape="1">
            <a:gsLst>
              <a:gs pos="0">
                <a:schemeClr val="bg1">
                  <a:lumMod val="50000"/>
                  <a:lumOff val="50000"/>
                </a:schemeClr>
              </a:gs>
              <a:gs pos="50000">
                <a:schemeClr val="tx1">
                  <a:lumMod val="75000"/>
                </a:schemeClr>
              </a:gs>
              <a:gs pos="100000">
                <a:schemeClr val="tx1">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11000">
                    <a:schemeClr val="lt1">
                      <a:shade val="30000"/>
                      <a:satMod val="115000"/>
                    </a:schemeClr>
                  </a:gs>
                  <a:gs pos="36000">
                    <a:schemeClr val="lt1">
                      <a:shade val="67500"/>
                      <a:satMod val="115000"/>
                    </a:schemeClr>
                  </a:gs>
                  <a:gs pos="100000">
                    <a:schemeClr val="lt1">
                      <a:shade val="100000"/>
                      <a:satMod val="115000"/>
                    </a:schemeClr>
                  </a:gs>
                </a:gsLst>
                <a:lin ang="13500000" scaled="1"/>
                <a:tileRect/>
              </a:gradFill>
            </a:endParaRPr>
          </a:p>
        </p:txBody>
      </p:sp>
      <p:sp>
        <p:nvSpPr>
          <p:cNvPr id="4" name="TextBox 3"/>
          <p:cNvSpPr txBox="1"/>
          <p:nvPr/>
        </p:nvSpPr>
        <p:spPr>
          <a:xfrm>
            <a:off x="2428875" y="581025"/>
            <a:ext cx="4286250" cy="646331"/>
          </a:xfrm>
          <a:prstGeom prst="rect">
            <a:avLst/>
          </a:prstGeom>
          <a:noFill/>
        </p:spPr>
        <p:txBody>
          <a:bodyPr wrap="square" rtlCol="0">
            <a:spAutoFit/>
          </a:bodyPr>
          <a:lstStyle/>
          <a:p>
            <a:pPr algn="ctr"/>
            <a:r>
              <a:rPr lang="en-US" sz="3600" dirty="0" smtClean="0">
                <a:solidFill>
                  <a:schemeClr val="accent1">
                    <a:lumMod val="60000"/>
                    <a:lumOff val="40000"/>
                  </a:schemeClr>
                </a:solidFill>
                <a:effectLst>
                  <a:outerShdw blurRad="50800" dist="50800" dir="2700000" algn="tl" rotWithShape="0">
                    <a:prstClr val="black"/>
                  </a:outerShdw>
                </a:effectLst>
                <a:latin typeface="Georgia" pitchFamily="18" charset="0"/>
              </a:rPr>
              <a:t>What can you do</a:t>
            </a:r>
          </a:p>
        </p:txBody>
      </p:sp>
      <p:sp>
        <p:nvSpPr>
          <p:cNvPr id="8" name="TextBox 7"/>
          <p:cNvSpPr txBox="1"/>
          <p:nvPr/>
        </p:nvSpPr>
        <p:spPr>
          <a:xfrm>
            <a:off x="2162175" y="4438650"/>
            <a:ext cx="4819650" cy="646331"/>
          </a:xfrm>
          <a:prstGeom prst="rect">
            <a:avLst/>
          </a:prstGeom>
          <a:noFill/>
        </p:spPr>
        <p:txBody>
          <a:bodyPr wrap="square" rtlCol="0">
            <a:spAutoFit/>
          </a:bodyPr>
          <a:lstStyle/>
          <a:p>
            <a:pPr algn="ctr"/>
            <a:r>
              <a:rPr lang="en-US" sz="3600" dirty="0">
                <a:solidFill>
                  <a:schemeClr val="accent1">
                    <a:lumMod val="60000"/>
                    <a:lumOff val="40000"/>
                  </a:schemeClr>
                </a:solidFill>
                <a:effectLst>
                  <a:outerShdw blurRad="50800" dist="50800" dir="2700000" algn="tl" rotWithShape="0">
                    <a:prstClr val="black"/>
                  </a:outerShdw>
                </a:effectLst>
                <a:latin typeface="Georgia" pitchFamily="18" charset="0"/>
              </a:rPr>
              <a:t>a</a:t>
            </a:r>
            <a:r>
              <a:rPr lang="en-US" sz="3600" dirty="0" smtClean="0">
                <a:solidFill>
                  <a:schemeClr val="accent1">
                    <a:lumMod val="60000"/>
                    <a:lumOff val="40000"/>
                  </a:schemeClr>
                </a:solidFill>
                <a:effectLst>
                  <a:outerShdw blurRad="50800" dist="50800" dir="2700000" algn="tl" rotWithShape="0">
                    <a:prstClr val="black"/>
                  </a:outerShdw>
                </a:effectLst>
                <a:latin typeface="Georgia" pitchFamily="18" charset="0"/>
              </a:rPr>
              <a:t>lmost perfectly?</a:t>
            </a:r>
          </a:p>
        </p:txBody>
      </p:sp>
      <p:grpSp>
        <p:nvGrpSpPr>
          <p:cNvPr id="6" name="Group 5"/>
          <p:cNvGrpSpPr/>
          <p:nvPr/>
        </p:nvGrpSpPr>
        <p:grpSpPr>
          <a:xfrm>
            <a:off x="4257675" y="2590800"/>
            <a:ext cx="390525" cy="657225"/>
            <a:chOff x="4257675" y="2590800"/>
            <a:chExt cx="390525" cy="657225"/>
          </a:xfrm>
        </p:grpSpPr>
        <p:cxnSp>
          <p:nvCxnSpPr>
            <p:cNvPr id="7" name="Straight Connector 6"/>
            <p:cNvCxnSpPr/>
            <p:nvPr/>
          </p:nvCxnSpPr>
          <p:spPr>
            <a:xfrm rot="5400000">
              <a:off x="4191000" y="2667000"/>
              <a:ext cx="533400" cy="38100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4181475" y="2790825"/>
              <a:ext cx="533400" cy="38100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4350" y="485775"/>
            <a:ext cx="7772400" cy="1292662"/>
          </a:xfrm>
          <a:prstGeom prst="rect">
            <a:avLst/>
          </a:prstGeom>
          <a:noFill/>
        </p:spPr>
        <p:txBody>
          <a:bodyPr wrap="square" rtlCol="0">
            <a:spAutoFit/>
          </a:bodyPr>
          <a:lstStyle/>
          <a:p>
            <a:r>
              <a:rPr lang="en-US" sz="3000" dirty="0" smtClean="0">
                <a:solidFill>
                  <a:srgbClr val="97FAFF"/>
                </a:solidFill>
                <a:effectLst>
                  <a:outerShdw blurRad="50800" dist="50800" dir="2700000" algn="tl" rotWithShape="0">
                    <a:prstClr val="black"/>
                  </a:outerShdw>
                </a:effectLst>
                <a:latin typeface="Georgia" pitchFamily="18" charset="0"/>
              </a:rPr>
              <a:t>Talent is…</a:t>
            </a:r>
          </a:p>
          <a:p>
            <a:r>
              <a:rPr lang="en-US" sz="3000" dirty="0" smtClean="0">
                <a:solidFill>
                  <a:schemeClr val="accent1">
                    <a:lumMod val="60000"/>
                    <a:lumOff val="40000"/>
                  </a:schemeClr>
                </a:solidFill>
                <a:effectLst>
                  <a:outerShdw blurRad="50800" dist="50800" dir="2700000" algn="tl" rotWithShape="0">
                    <a:prstClr val="black"/>
                  </a:outerShdw>
                </a:effectLst>
                <a:latin typeface="Georgia" pitchFamily="18" charset="0"/>
              </a:rPr>
              <a:t>the capacity for a near-perfect performance.</a:t>
            </a:r>
          </a:p>
          <a:p>
            <a:pPr indent="5429250"/>
            <a:r>
              <a:rPr lang="en-US" i="1" dirty="0" smtClean="0">
                <a:solidFill>
                  <a:srgbClr val="97FAFF"/>
                </a:solidFill>
                <a:effectLst>
                  <a:outerShdw blurRad="50800" dist="50800" dir="2700000" algn="tl" rotWithShape="0">
                    <a:prstClr val="black"/>
                  </a:outerShdw>
                </a:effectLst>
                <a:latin typeface="Georgia" pitchFamily="18" charset="0"/>
              </a:rPr>
              <a:t>—Dr. William Hall</a:t>
            </a: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3" descr="C:\Users\Steve Marx\Desktop\diamond.jpg"/>
          <p:cNvPicPr>
            <a:picLocks noChangeAspect="1" noChangeArrowheads="1"/>
          </p:cNvPicPr>
          <p:nvPr/>
        </p:nvPicPr>
        <p:blipFill>
          <a:blip r:embed="rId2" cstate="print"/>
          <a:srcRect/>
          <a:stretch>
            <a:fillRect/>
          </a:stretch>
        </p:blipFill>
        <p:spPr bwMode="auto">
          <a:xfrm>
            <a:off x="3568161" y="3743325"/>
            <a:ext cx="2007678" cy="1340030"/>
          </a:xfrm>
          <a:prstGeom prst="rect">
            <a:avLst/>
          </a:prstGeom>
          <a:noFill/>
        </p:spPr>
      </p:pic>
      <p:sp>
        <p:nvSpPr>
          <p:cNvPr id="4" name="TextBox 3"/>
          <p:cNvSpPr txBox="1"/>
          <p:nvPr/>
        </p:nvSpPr>
        <p:spPr>
          <a:xfrm>
            <a:off x="514350" y="485775"/>
            <a:ext cx="7772400" cy="1292662"/>
          </a:xfrm>
          <a:prstGeom prst="rect">
            <a:avLst/>
          </a:prstGeom>
          <a:noFill/>
        </p:spPr>
        <p:txBody>
          <a:bodyPr wrap="square" rtlCol="0">
            <a:spAutoFit/>
          </a:bodyPr>
          <a:lstStyle/>
          <a:p>
            <a:r>
              <a:rPr lang="en-US" sz="3000" dirty="0" smtClean="0">
                <a:solidFill>
                  <a:srgbClr val="97FAFF"/>
                </a:solidFill>
                <a:effectLst>
                  <a:outerShdw blurRad="50800" dist="50800" dir="2700000" algn="tl" rotWithShape="0">
                    <a:prstClr val="black"/>
                  </a:outerShdw>
                </a:effectLst>
                <a:latin typeface="Georgia" pitchFamily="18" charset="0"/>
              </a:rPr>
              <a:t>Talent is…</a:t>
            </a:r>
          </a:p>
          <a:p>
            <a:r>
              <a:rPr lang="en-US" sz="3000" dirty="0" smtClean="0">
                <a:solidFill>
                  <a:schemeClr val="accent1">
                    <a:lumMod val="60000"/>
                    <a:lumOff val="40000"/>
                  </a:schemeClr>
                </a:solidFill>
                <a:effectLst>
                  <a:outerShdw blurRad="50800" dist="50800" dir="2700000" algn="tl" rotWithShape="0">
                    <a:prstClr val="black"/>
                  </a:outerShdw>
                </a:effectLst>
                <a:latin typeface="Georgia" pitchFamily="18" charset="0"/>
              </a:rPr>
              <a:t>the capacity for a near-perfect performance.</a:t>
            </a:r>
          </a:p>
          <a:p>
            <a:pPr indent="5429250"/>
            <a:r>
              <a:rPr lang="en-US" i="1" dirty="0" smtClean="0">
                <a:solidFill>
                  <a:srgbClr val="97FAFF"/>
                </a:solidFill>
                <a:effectLst>
                  <a:outerShdw blurRad="50800" dist="50800" dir="2700000" algn="tl" rotWithShape="0">
                    <a:prstClr val="black"/>
                  </a:outerShdw>
                </a:effectLst>
                <a:latin typeface="Georgia" pitchFamily="18" charset="0"/>
              </a:rPr>
              <a:t>—Dr. William Hall</a:t>
            </a:r>
          </a:p>
        </p:txBody>
      </p:sp>
      <p:sp>
        <p:nvSpPr>
          <p:cNvPr id="6" name="TextBox 5"/>
          <p:cNvSpPr txBox="1"/>
          <p:nvPr/>
        </p:nvSpPr>
        <p:spPr>
          <a:xfrm>
            <a:off x="514350" y="2152650"/>
            <a:ext cx="7943850" cy="1477328"/>
          </a:xfrm>
          <a:prstGeom prst="rect">
            <a:avLst/>
          </a:prstGeom>
          <a:noFill/>
        </p:spPr>
        <p:txBody>
          <a:bodyPr wrap="square" rtlCol="0">
            <a:spAutoFit/>
          </a:bodyPr>
          <a:lstStyle/>
          <a:p>
            <a:r>
              <a:rPr lang="en-US" sz="3000" dirty="0" smtClean="0">
                <a:solidFill>
                  <a:srgbClr val="97FAFF"/>
                </a:solidFill>
                <a:effectLst>
                  <a:outerShdw blurRad="50800" dist="50800" dir="2700000" algn="tl" rotWithShape="0">
                    <a:prstClr val="black"/>
                  </a:outerShdw>
                </a:effectLst>
                <a:latin typeface="Georgia" pitchFamily="18" charset="0"/>
              </a:rPr>
              <a:t>Talent is…</a:t>
            </a:r>
          </a:p>
          <a:p>
            <a:r>
              <a:rPr lang="en-US" sz="3000" dirty="0" smtClean="0">
                <a:solidFill>
                  <a:schemeClr val="accent1">
                    <a:lumMod val="60000"/>
                    <a:lumOff val="40000"/>
                  </a:schemeClr>
                </a:solidFill>
                <a:effectLst>
                  <a:outerShdw blurRad="50800" dist="50800" dir="2700000" algn="tl" rotWithShape="0">
                    <a:prstClr val="black"/>
                  </a:outerShdw>
                </a:effectLst>
                <a:latin typeface="Georgia" pitchFamily="18" charset="0"/>
              </a:rPr>
              <a:t>that portion of a person’s performance that cannot be explained by training or experience.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fade">
                                      <p:cBhvr>
                                        <p:cTn id="7" dur="2000"/>
                                        <p:tgtEl>
                                          <p:spTgt spid="27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67200" y="3276600"/>
            <a:ext cx="4286250" cy="1200329"/>
          </a:xfrm>
          <a:prstGeom prst="rect">
            <a:avLst/>
          </a:prstGeom>
          <a:noFill/>
        </p:spPr>
        <p:txBody>
          <a:bodyPr wrap="square" rtlCol="0">
            <a:spAutoFit/>
          </a:bodyPr>
          <a:lstStyle/>
          <a:p>
            <a:pPr algn="ctr"/>
            <a:r>
              <a:rPr lang="en-US" sz="3600" dirty="0" smtClean="0">
                <a:solidFill>
                  <a:srgbClr val="97FAFF"/>
                </a:solidFill>
                <a:effectLst>
                  <a:outerShdw blurRad="50800" dist="50800" dir="2700000" algn="tl" rotWithShape="0">
                    <a:prstClr val="black"/>
                  </a:outerShdw>
                </a:effectLst>
                <a:latin typeface="Georgia" pitchFamily="18" charset="0"/>
              </a:rPr>
              <a:t>Most of us don’t have most talents.</a:t>
            </a:r>
          </a:p>
        </p:txBody>
      </p:sp>
      <p:grpSp>
        <p:nvGrpSpPr>
          <p:cNvPr id="39" name="Group 38"/>
          <p:cNvGrpSpPr>
            <a:grpSpLocks noChangeAspect="1"/>
          </p:cNvGrpSpPr>
          <p:nvPr/>
        </p:nvGrpSpPr>
        <p:grpSpPr>
          <a:xfrm>
            <a:off x="981072" y="628646"/>
            <a:ext cx="4366597" cy="4331826"/>
            <a:chOff x="2590800" y="628650"/>
            <a:chExt cx="3830348" cy="3799847"/>
          </a:xfrm>
        </p:grpSpPr>
        <p:grpSp>
          <p:nvGrpSpPr>
            <p:cNvPr id="11" name="Group 74"/>
            <p:cNvGrpSpPr>
              <a:grpSpLocks noChangeAspect="1"/>
            </p:cNvGrpSpPr>
            <p:nvPr/>
          </p:nvGrpSpPr>
          <p:grpSpPr bwMode="auto">
            <a:xfrm>
              <a:off x="2590800" y="628650"/>
              <a:ext cx="3830348" cy="3799847"/>
              <a:chOff x="411" y="513"/>
              <a:chExt cx="1507" cy="1495"/>
            </a:xfrm>
          </p:grpSpPr>
          <p:sp>
            <p:nvSpPr>
              <p:cNvPr id="25" name="Freeform 76"/>
              <p:cNvSpPr>
                <a:spLocks/>
              </p:cNvSpPr>
              <p:nvPr/>
            </p:nvSpPr>
            <p:spPr bwMode="auto">
              <a:xfrm>
                <a:off x="411" y="579"/>
                <a:ext cx="1507" cy="1429"/>
              </a:xfrm>
              <a:custGeom>
                <a:avLst/>
                <a:gdLst/>
                <a:ahLst/>
                <a:cxnLst>
                  <a:cxn ang="0">
                    <a:pos x="1632" y="66"/>
                  </a:cxn>
                  <a:cxn ang="0">
                    <a:pos x="1560" y="52"/>
                  </a:cxn>
                  <a:cxn ang="0">
                    <a:pos x="1453" y="30"/>
                  </a:cxn>
                  <a:cxn ang="0">
                    <a:pos x="1340" y="12"/>
                  </a:cxn>
                  <a:cxn ang="0">
                    <a:pos x="1246" y="1"/>
                  </a:cxn>
                  <a:cxn ang="0">
                    <a:pos x="1199" y="5"/>
                  </a:cxn>
                  <a:cxn ang="0">
                    <a:pos x="1160" y="19"/>
                  </a:cxn>
                  <a:cxn ang="0">
                    <a:pos x="1118" y="46"/>
                  </a:cxn>
                  <a:cxn ang="0">
                    <a:pos x="1048" y="151"/>
                  </a:cxn>
                  <a:cxn ang="0">
                    <a:pos x="836" y="538"/>
                  </a:cxn>
                  <a:cxn ang="0">
                    <a:pos x="541" y="1082"/>
                  </a:cxn>
                  <a:cxn ang="0">
                    <a:pos x="251" y="1627"/>
                  </a:cxn>
                  <a:cxn ang="0">
                    <a:pos x="47" y="2014"/>
                  </a:cxn>
                  <a:cxn ang="0">
                    <a:pos x="0" y="2122"/>
                  </a:cxn>
                  <a:cxn ang="0">
                    <a:pos x="8" y="2182"/>
                  </a:cxn>
                  <a:cxn ang="0">
                    <a:pos x="40" y="2245"/>
                  </a:cxn>
                  <a:cxn ang="0">
                    <a:pos x="87" y="2272"/>
                  </a:cxn>
                  <a:cxn ang="0">
                    <a:pos x="193" y="2308"/>
                  </a:cxn>
                  <a:cxn ang="0">
                    <a:pos x="364" y="2363"/>
                  </a:cxn>
                  <a:cxn ang="0">
                    <a:pos x="580" y="2434"/>
                  </a:cxn>
                  <a:cxn ang="0">
                    <a:pos x="825" y="2513"/>
                  </a:cxn>
                  <a:cxn ang="0">
                    <a:pos x="1082" y="2594"/>
                  </a:cxn>
                  <a:cxn ang="0">
                    <a:pos x="1334" y="2673"/>
                  </a:cxn>
                  <a:cxn ang="0">
                    <a:pos x="1563" y="2745"/>
                  </a:cxn>
                  <a:cxn ang="0">
                    <a:pos x="1752" y="2803"/>
                  </a:cxn>
                  <a:cxn ang="0">
                    <a:pos x="1884" y="2842"/>
                  </a:cxn>
                  <a:cxn ang="0">
                    <a:pos x="1941" y="2857"/>
                  </a:cxn>
                  <a:cxn ang="0">
                    <a:pos x="2044" y="2841"/>
                  </a:cxn>
                  <a:cxn ang="0">
                    <a:pos x="2098" y="2803"/>
                  </a:cxn>
                  <a:cxn ang="0">
                    <a:pos x="3014" y="511"/>
                  </a:cxn>
                  <a:cxn ang="0">
                    <a:pos x="3007" y="423"/>
                  </a:cxn>
                  <a:cxn ang="0">
                    <a:pos x="2978" y="369"/>
                  </a:cxn>
                  <a:cxn ang="0">
                    <a:pos x="2951" y="344"/>
                  </a:cxn>
                  <a:cxn ang="0">
                    <a:pos x="2895" y="315"/>
                  </a:cxn>
                  <a:cxn ang="0">
                    <a:pos x="2861" y="308"/>
                  </a:cxn>
                  <a:cxn ang="0">
                    <a:pos x="2775" y="291"/>
                  </a:cxn>
                  <a:cxn ang="0">
                    <a:pos x="2649" y="266"/>
                  </a:cxn>
                  <a:cxn ang="0">
                    <a:pos x="2496" y="236"/>
                  </a:cxn>
                  <a:cxn ang="0">
                    <a:pos x="2325" y="203"/>
                  </a:cxn>
                  <a:cxn ang="0">
                    <a:pos x="2152" y="169"/>
                  </a:cxn>
                  <a:cxn ang="0">
                    <a:pos x="1986" y="136"/>
                  </a:cxn>
                  <a:cxn ang="0">
                    <a:pos x="1840" y="108"/>
                  </a:cxn>
                  <a:cxn ang="0">
                    <a:pos x="1729" y="86"/>
                  </a:cxn>
                  <a:cxn ang="0">
                    <a:pos x="1662" y="73"/>
                  </a:cxn>
                </a:cxnLst>
                <a:rect l="0" t="0" r="r" b="b"/>
                <a:pathLst>
                  <a:path w="3016" h="2857">
                    <a:moveTo>
                      <a:pt x="1648" y="70"/>
                    </a:moveTo>
                    <a:lnTo>
                      <a:pt x="1644" y="68"/>
                    </a:lnTo>
                    <a:lnTo>
                      <a:pt x="1632" y="66"/>
                    </a:lnTo>
                    <a:lnTo>
                      <a:pt x="1614" y="63"/>
                    </a:lnTo>
                    <a:lnTo>
                      <a:pt x="1588" y="57"/>
                    </a:lnTo>
                    <a:lnTo>
                      <a:pt x="1560" y="52"/>
                    </a:lnTo>
                    <a:lnTo>
                      <a:pt x="1525" y="45"/>
                    </a:lnTo>
                    <a:lnTo>
                      <a:pt x="1489" y="37"/>
                    </a:lnTo>
                    <a:lnTo>
                      <a:pt x="1453" y="30"/>
                    </a:lnTo>
                    <a:lnTo>
                      <a:pt x="1414" y="25"/>
                    </a:lnTo>
                    <a:lnTo>
                      <a:pt x="1376" y="18"/>
                    </a:lnTo>
                    <a:lnTo>
                      <a:pt x="1340" y="12"/>
                    </a:lnTo>
                    <a:lnTo>
                      <a:pt x="1306" y="7"/>
                    </a:lnTo>
                    <a:lnTo>
                      <a:pt x="1273" y="3"/>
                    </a:lnTo>
                    <a:lnTo>
                      <a:pt x="1246" y="1"/>
                    </a:lnTo>
                    <a:lnTo>
                      <a:pt x="1225" y="0"/>
                    </a:lnTo>
                    <a:lnTo>
                      <a:pt x="1210" y="1"/>
                    </a:lnTo>
                    <a:lnTo>
                      <a:pt x="1199" y="5"/>
                    </a:lnTo>
                    <a:lnTo>
                      <a:pt x="1187" y="9"/>
                    </a:lnTo>
                    <a:lnTo>
                      <a:pt x="1172" y="14"/>
                    </a:lnTo>
                    <a:lnTo>
                      <a:pt x="1160" y="19"/>
                    </a:lnTo>
                    <a:lnTo>
                      <a:pt x="1145" y="28"/>
                    </a:lnTo>
                    <a:lnTo>
                      <a:pt x="1131" y="36"/>
                    </a:lnTo>
                    <a:lnTo>
                      <a:pt x="1118" y="46"/>
                    </a:lnTo>
                    <a:lnTo>
                      <a:pt x="1106" y="55"/>
                    </a:lnTo>
                    <a:lnTo>
                      <a:pt x="1088" y="82"/>
                    </a:lnTo>
                    <a:lnTo>
                      <a:pt x="1048" y="151"/>
                    </a:lnTo>
                    <a:lnTo>
                      <a:pt x="992" y="254"/>
                    </a:lnTo>
                    <a:lnTo>
                      <a:pt x="919" y="383"/>
                    </a:lnTo>
                    <a:lnTo>
                      <a:pt x="836" y="538"/>
                    </a:lnTo>
                    <a:lnTo>
                      <a:pt x="742" y="711"/>
                    </a:lnTo>
                    <a:lnTo>
                      <a:pt x="643" y="893"/>
                    </a:lnTo>
                    <a:lnTo>
                      <a:pt x="541" y="1082"/>
                    </a:lnTo>
                    <a:lnTo>
                      <a:pt x="440" y="1272"/>
                    </a:lnTo>
                    <a:lnTo>
                      <a:pt x="342" y="1454"/>
                    </a:lnTo>
                    <a:lnTo>
                      <a:pt x="251" y="1627"/>
                    </a:lnTo>
                    <a:lnTo>
                      <a:pt x="168" y="1780"/>
                    </a:lnTo>
                    <a:lnTo>
                      <a:pt x="99" y="1912"/>
                    </a:lnTo>
                    <a:lnTo>
                      <a:pt x="47" y="2014"/>
                    </a:lnTo>
                    <a:lnTo>
                      <a:pt x="13" y="2083"/>
                    </a:lnTo>
                    <a:lnTo>
                      <a:pt x="0" y="2110"/>
                    </a:lnTo>
                    <a:lnTo>
                      <a:pt x="0" y="2122"/>
                    </a:lnTo>
                    <a:lnTo>
                      <a:pt x="2" y="2138"/>
                    </a:lnTo>
                    <a:lnTo>
                      <a:pt x="4" y="2160"/>
                    </a:lnTo>
                    <a:lnTo>
                      <a:pt x="8" y="2182"/>
                    </a:lnTo>
                    <a:lnTo>
                      <a:pt x="15" y="2203"/>
                    </a:lnTo>
                    <a:lnTo>
                      <a:pt x="26" y="2225"/>
                    </a:lnTo>
                    <a:lnTo>
                      <a:pt x="40" y="2245"/>
                    </a:lnTo>
                    <a:lnTo>
                      <a:pt x="60" y="2261"/>
                    </a:lnTo>
                    <a:lnTo>
                      <a:pt x="69" y="2264"/>
                    </a:lnTo>
                    <a:lnTo>
                      <a:pt x="87" y="2272"/>
                    </a:lnTo>
                    <a:lnTo>
                      <a:pt x="114" y="2281"/>
                    </a:lnTo>
                    <a:lnTo>
                      <a:pt x="150" y="2293"/>
                    </a:lnTo>
                    <a:lnTo>
                      <a:pt x="193" y="2308"/>
                    </a:lnTo>
                    <a:lnTo>
                      <a:pt x="243" y="2326"/>
                    </a:lnTo>
                    <a:lnTo>
                      <a:pt x="301" y="2344"/>
                    </a:lnTo>
                    <a:lnTo>
                      <a:pt x="364" y="2363"/>
                    </a:lnTo>
                    <a:lnTo>
                      <a:pt x="431" y="2387"/>
                    </a:lnTo>
                    <a:lnTo>
                      <a:pt x="503" y="2410"/>
                    </a:lnTo>
                    <a:lnTo>
                      <a:pt x="580" y="2434"/>
                    </a:lnTo>
                    <a:lnTo>
                      <a:pt x="659" y="2459"/>
                    </a:lnTo>
                    <a:lnTo>
                      <a:pt x="740" y="2486"/>
                    </a:lnTo>
                    <a:lnTo>
                      <a:pt x="825" y="2513"/>
                    </a:lnTo>
                    <a:lnTo>
                      <a:pt x="911" y="2540"/>
                    </a:lnTo>
                    <a:lnTo>
                      <a:pt x="996" y="2567"/>
                    </a:lnTo>
                    <a:lnTo>
                      <a:pt x="1082" y="2594"/>
                    </a:lnTo>
                    <a:lnTo>
                      <a:pt x="1167" y="2621"/>
                    </a:lnTo>
                    <a:lnTo>
                      <a:pt x="1252" y="2648"/>
                    </a:lnTo>
                    <a:lnTo>
                      <a:pt x="1334" y="2673"/>
                    </a:lnTo>
                    <a:lnTo>
                      <a:pt x="1414" y="2698"/>
                    </a:lnTo>
                    <a:lnTo>
                      <a:pt x="1491" y="2722"/>
                    </a:lnTo>
                    <a:lnTo>
                      <a:pt x="1563" y="2745"/>
                    </a:lnTo>
                    <a:lnTo>
                      <a:pt x="1632" y="2765"/>
                    </a:lnTo>
                    <a:lnTo>
                      <a:pt x="1695" y="2785"/>
                    </a:lnTo>
                    <a:lnTo>
                      <a:pt x="1752" y="2803"/>
                    </a:lnTo>
                    <a:lnTo>
                      <a:pt x="1803" y="2817"/>
                    </a:lnTo>
                    <a:lnTo>
                      <a:pt x="1848" y="2832"/>
                    </a:lnTo>
                    <a:lnTo>
                      <a:pt x="1884" y="2842"/>
                    </a:lnTo>
                    <a:lnTo>
                      <a:pt x="1912" y="2850"/>
                    </a:lnTo>
                    <a:lnTo>
                      <a:pt x="1932" y="2855"/>
                    </a:lnTo>
                    <a:lnTo>
                      <a:pt x="1941" y="2857"/>
                    </a:lnTo>
                    <a:lnTo>
                      <a:pt x="1981" y="2857"/>
                    </a:lnTo>
                    <a:lnTo>
                      <a:pt x="2015" y="2851"/>
                    </a:lnTo>
                    <a:lnTo>
                      <a:pt x="2044" y="2841"/>
                    </a:lnTo>
                    <a:lnTo>
                      <a:pt x="2067" y="2828"/>
                    </a:lnTo>
                    <a:lnTo>
                      <a:pt x="2085" y="2815"/>
                    </a:lnTo>
                    <a:lnTo>
                      <a:pt x="2098" y="2803"/>
                    </a:lnTo>
                    <a:lnTo>
                      <a:pt x="2107" y="2796"/>
                    </a:lnTo>
                    <a:lnTo>
                      <a:pt x="2109" y="2792"/>
                    </a:lnTo>
                    <a:lnTo>
                      <a:pt x="3014" y="511"/>
                    </a:lnTo>
                    <a:lnTo>
                      <a:pt x="3016" y="498"/>
                    </a:lnTo>
                    <a:lnTo>
                      <a:pt x="3014" y="464"/>
                    </a:lnTo>
                    <a:lnTo>
                      <a:pt x="3007" y="423"/>
                    </a:lnTo>
                    <a:lnTo>
                      <a:pt x="2987" y="381"/>
                    </a:lnTo>
                    <a:lnTo>
                      <a:pt x="2982" y="374"/>
                    </a:lnTo>
                    <a:lnTo>
                      <a:pt x="2978" y="369"/>
                    </a:lnTo>
                    <a:lnTo>
                      <a:pt x="2971" y="360"/>
                    </a:lnTo>
                    <a:lnTo>
                      <a:pt x="2964" y="353"/>
                    </a:lnTo>
                    <a:lnTo>
                      <a:pt x="2951" y="344"/>
                    </a:lnTo>
                    <a:lnTo>
                      <a:pt x="2937" y="335"/>
                    </a:lnTo>
                    <a:lnTo>
                      <a:pt x="2919" y="326"/>
                    </a:lnTo>
                    <a:lnTo>
                      <a:pt x="2895" y="315"/>
                    </a:lnTo>
                    <a:lnTo>
                      <a:pt x="2890" y="313"/>
                    </a:lnTo>
                    <a:lnTo>
                      <a:pt x="2879" y="311"/>
                    </a:lnTo>
                    <a:lnTo>
                      <a:pt x="2861" y="308"/>
                    </a:lnTo>
                    <a:lnTo>
                      <a:pt x="2838" y="304"/>
                    </a:lnTo>
                    <a:lnTo>
                      <a:pt x="2809" y="297"/>
                    </a:lnTo>
                    <a:lnTo>
                      <a:pt x="2775" y="291"/>
                    </a:lnTo>
                    <a:lnTo>
                      <a:pt x="2737" y="284"/>
                    </a:lnTo>
                    <a:lnTo>
                      <a:pt x="2696" y="275"/>
                    </a:lnTo>
                    <a:lnTo>
                      <a:pt x="2649" y="266"/>
                    </a:lnTo>
                    <a:lnTo>
                      <a:pt x="2600" y="257"/>
                    </a:lnTo>
                    <a:lnTo>
                      <a:pt x="2550" y="246"/>
                    </a:lnTo>
                    <a:lnTo>
                      <a:pt x="2496" y="236"/>
                    </a:lnTo>
                    <a:lnTo>
                      <a:pt x="2440" y="225"/>
                    </a:lnTo>
                    <a:lnTo>
                      <a:pt x="2382" y="214"/>
                    </a:lnTo>
                    <a:lnTo>
                      <a:pt x="2325" y="203"/>
                    </a:lnTo>
                    <a:lnTo>
                      <a:pt x="2267" y="190"/>
                    </a:lnTo>
                    <a:lnTo>
                      <a:pt x="2209" y="180"/>
                    </a:lnTo>
                    <a:lnTo>
                      <a:pt x="2152" y="169"/>
                    </a:lnTo>
                    <a:lnTo>
                      <a:pt x="2094" y="158"/>
                    </a:lnTo>
                    <a:lnTo>
                      <a:pt x="2038" y="147"/>
                    </a:lnTo>
                    <a:lnTo>
                      <a:pt x="1986" y="136"/>
                    </a:lnTo>
                    <a:lnTo>
                      <a:pt x="1934" y="126"/>
                    </a:lnTo>
                    <a:lnTo>
                      <a:pt x="1885" y="117"/>
                    </a:lnTo>
                    <a:lnTo>
                      <a:pt x="1840" y="108"/>
                    </a:lnTo>
                    <a:lnTo>
                      <a:pt x="1799" y="99"/>
                    </a:lnTo>
                    <a:lnTo>
                      <a:pt x="1761" y="91"/>
                    </a:lnTo>
                    <a:lnTo>
                      <a:pt x="1729" y="86"/>
                    </a:lnTo>
                    <a:lnTo>
                      <a:pt x="1700" y="81"/>
                    </a:lnTo>
                    <a:lnTo>
                      <a:pt x="1678" y="75"/>
                    </a:lnTo>
                    <a:lnTo>
                      <a:pt x="1662" y="73"/>
                    </a:lnTo>
                    <a:lnTo>
                      <a:pt x="1651" y="70"/>
                    </a:lnTo>
                    <a:lnTo>
                      <a:pt x="1648" y="70"/>
                    </a:lnTo>
                    <a:close/>
                  </a:path>
                </a:pathLst>
              </a:custGeom>
              <a:solidFill>
                <a:srgbClr val="E0AD8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77"/>
              <p:cNvSpPr>
                <a:spLocks/>
              </p:cNvSpPr>
              <p:nvPr/>
            </p:nvSpPr>
            <p:spPr bwMode="auto">
              <a:xfrm>
                <a:off x="1041" y="513"/>
                <a:ext cx="656" cy="383"/>
              </a:xfrm>
              <a:custGeom>
                <a:avLst/>
                <a:gdLst/>
                <a:ahLst/>
                <a:cxnLst>
                  <a:cxn ang="0">
                    <a:pos x="722" y="119"/>
                  </a:cxn>
                  <a:cxn ang="0">
                    <a:pos x="700" y="179"/>
                  </a:cxn>
                  <a:cxn ang="0">
                    <a:pos x="648" y="153"/>
                  </a:cxn>
                  <a:cxn ang="0">
                    <a:pos x="671" y="89"/>
                  </a:cxn>
                  <a:cxn ang="0">
                    <a:pos x="689" y="2"/>
                  </a:cxn>
                  <a:cxn ang="0">
                    <a:pos x="648" y="0"/>
                  </a:cxn>
                  <a:cxn ang="0">
                    <a:pos x="596" y="20"/>
                  </a:cxn>
                  <a:cxn ang="0">
                    <a:pos x="561" y="56"/>
                  </a:cxn>
                  <a:cxn ang="0">
                    <a:pos x="531" y="126"/>
                  </a:cxn>
                  <a:cxn ang="0">
                    <a:pos x="482" y="152"/>
                  </a:cxn>
                  <a:cxn ang="0">
                    <a:pos x="448" y="161"/>
                  </a:cxn>
                  <a:cxn ang="0">
                    <a:pos x="435" y="173"/>
                  </a:cxn>
                  <a:cxn ang="0">
                    <a:pos x="398" y="213"/>
                  </a:cxn>
                  <a:cxn ang="0">
                    <a:pos x="362" y="233"/>
                  </a:cxn>
                  <a:cxn ang="0">
                    <a:pos x="302" y="272"/>
                  </a:cxn>
                  <a:cxn ang="0">
                    <a:pos x="306" y="285"/>
                  </a:cxn>
                  <a:cxn ang="0">
                    <a:pos x="374" y="299"/>
                  </a:cxn>
                  <a:cxn ang="0">
                    <a:pos x="374" y="306"/>
                  </a:cxn>
                  <a:cxn ang="0">
                    <a:pos x="290" y="314"/>
                  </a:cxn>
                  <a:cxn ang="0">
                    <a:pos x="178" y="323"/>
                  </a:cxn>
                  <a:cxn ang="0">
                    <a:pos x="79" y="330"/>
                  </a:cxn>
                  <a:cxn ang="0">
                    <a:pos x="19" y="353"/>
                  </a:cxn>
                  <a:cxn ang="0">
                    <a:pos x="1" y="442"/>
                  </a:cxn>
                  <a:cxn ang="0">
                    <a:pos x="23" y="483"/>
                  </a:cxn>
                  <a:cxn ang="0">
                    <a:pos x="127" y="506"/>
                  </a:cxn>
                  <a:cxn ang="0">
                    <a:pos x="304" y="546"/>
                  </a:cxn>
                  <a:cxn ang="0">
                    <a:pos x="524" y="596"/>
                  </a:cxn>
                  <a:cxn ang="0">
                    <a:pos x="756" y="650"/>
                  </a:cxn>
                  <a:cxn ang="0">
                    <a:pos x="975" y="701"/>
                  </a:cxn>
                  <a:cxn ang="0">
                    <a:pos x="1150" y="740"/>
                  </a:cxn>
                  <a:cxn ang="0">
                    <a:pos x="1251" y="764"/>
                  </a:cxn>
                  <a:cxn ang="0">
                    <a:pos x="1280" y="760"/>
                  </a:cxn>
                  <a:cxn ang="0">
                    <a:pos x="1312" y="674"/>
                  </a:cxn>
                  <a:cxn ang="0">
                    <a:pos x="1290" y="577"/>
                  </a:cxn>
                  <a:cxn ang="0">
                    <a:pos x="1238" y="542"/>
                  </a:cxn>
                  <a:cxn ang="0">
                    <a:pos x="1172" y="514"/>
                  </a:cxn>
                  <a:cxn ang="0">
                    <a:pos x="1017" y="456"/>
                  </a:cxn>
                  <a:cxn ang="0">
                    <a:pos x="1222" y="470"/>
                  </a:cxn>
                  <a:cxn ang="0">
                    <a:pos x="1172" y="400"/>
                  </a:cxn>
                  <a:cxn ang="0">
                    <a:pos x="1098" y="308"/>
                  </a:cxn>
                  <a:cxn ang="0">
                    <a:pos x="1029" y="279"/>
                  </a:cxn>
                  <a:cxn ang="0">
                    <a:pos x="975" y="263"/>
                  </a:cxn>
                  <a:cxn ang="0">
                    <a:pos x="959" y="164"/>
                  </a:cxn>
                  <a:cxn ang="0">
                    <a:pos x="941" y="139"/>
                  </a:cxn>
                  <a:cxn ang="0">
                    <a:pos x="894" y="116"/>
                  </a:cxn>
                  <a:cxn ang="0">
                    <a:pos x="849" y="116"/>
                  </a:cxn>
                  <a:cxn ang="0">
                    <a:pos x="815" y="119"/>
                  </a:cxn>
                  <a:cxn ang="0">
                    <a:pos x="772" y="44"/>
                  </a:cxn>
                  <a:cxn ang="0">
                    <a:pos x="740" y="18"/>
                  </a:cxn>
                  <a:cxn ang="0">
                    <a:pos x="704" y="6"/>
                  </a:cxn>
                </a:cxnLst>
                <a:rect l="0" t="0" r="r" b="b"/>
                <a:pathLst>
                  <a:path w="1312" h="767">
                    <a:moveTo>
                      <a:pt x="687" y="85"/>
                    </a:moveTo>
                    <a:lnTo>
                      <a:pt x="700" y="92"/>
                    </a:lnTo>
                    <a:lnTo>
                      <a:pt x="713" y="105"/>
                    </a:lnTo>
                    <a:lnTo>
                      <a:pt x="722" y="119"/>
                    </a:lnTo>
                    <a:lnTo>
                      <a:pt x="725" y="134"/>
                    </a:lnTo>
                    <a:lnTo>
                      <a:pt x="722" y="153"/>
                    </a:lnTo>
                    <a:lnTo>
                      <a:pt x="713" y="168"/>
                    </a:lnTo>
                    <a:lnTo>
                      <a:pt x="700" y="179"/>
                    </a:lnTo>
                    <a:lnTo>
                      <a:pt x="684" y="182"/>
                    </a:lnTo>
                    <a:lnTo>
                      <a:pt x="669" y="179"/>
                    </a:lnTo>
                    <a:lnTo>
                      <a:pt x="657" y="168"/>
                    </a:lnTo>
                    <a:lnTo>
                      <a:pt x="648" y="153"/>
                    </a:lnTo>
                    <a:lnTo>
                      <a:pt x="644" y="134"/>
                    </a:lnTo>
                    <a:lnTo>
                      <a:pt x="648" y="114"/>
                    </a:lnTo>
                    <a:lnTo>
                      <a:pt x="659" y="99"/>
                    </a:lnTo>
                    <a:lnTo>
                      <a:pt x="671" y="89"/>
                    </a:lnTo>
                    <a:lnTo>
                      <a:pt x="687" y="85"/>
                    </a:lnTo>
                    <a:lnTo>
                      <a:pt x="704" y="6"/>
                    </a:lnTo>
                    <a:lnTo>
                      <a:pt x="696" y="4"/>
                    </a:lnTo>
                    <a:lnTo>
                      <a:pt x="689" y="2"/>
                    </a:lnTo>
                    <a:lnTo>
                      <a:pt x="682" y="0"/>
                    </a:lnTo>
                    <a:lnTo>
                      <a:pt x="675" y="0"/>
                    </a:lnTo>
                    <a:lnTo>
                      <a:pt x="660" y="0"/>
                    </a:lnTo>
                    <a:lnTo>
                      <a:pt x="648" y="0"/>
                    </a:lnTo>
                    <a:lnTo>
                      <a:pt x="633" y="4"/>
                    </a:lnTo>
                    <a:lnTo>
                      <a:pt x="621" y="8"/>
                    </a:lnTo>
                    <a:lnTo>
                      <a:pt x="608" y="15"/>
                    </a:lnTo>
                    <a:lnTo>
                      <a:pt x="596" y="20"/>
                    </a:lnTo>
                    <a:lnTo>
                      <a:pt x="585" y="29"/>
                    </a:lnTo>
                    <a:lnTo>
                      <a:pt x="574" y="36"/>
                    </a:lnTo>
                    <a:lnTo>
                      <a:pt x="569" y="44"/>
                    </a:lnTo>
                    <a:lnTo>
                      <a:pt x="561" y="56"/>
                    </a:lnTo>
                    <a:lnTo>
                      <a:pt x="554" y="74"/>
                    </a:lnTo>
                    <a:lnTo>
                      <a:pt x="547" y="92"/>
                    </a:lnTo>
                    <a:lnTo>
                      <a:pt x="538" y="110"/>
                    </a:lnTo>
                    <a:lnTo>
                      <a:pt x="531" y="126"/>
                    </a:lnTo>
                    <a:lnTo>
                      <a:pt x="524" y="137"/>
                    </a:lnTo>
                    <a:lnTo>
                      <a:pt x="520" y="143"/>
                    </a:lnTo>
                    <a:lnTo>
                      <a:pt x="498" y="146"/>
                    </a:lnTo>
                    <a:lnTo>
                      <a:pt x="482" y="152"/>
                    </a:lnTo>
                    <a:lnTo>
                      <a:pt x="468" y="155"/>
                    </a:lnTo>
                    <a:lnTo>
                      <a:pt x="459" y="157"/>
                    </a:lnTo>
                    <a:lnTo>
                      <a:pt x="452" y="159"/>
                    </a:lnTo>
                    <a:lnTo>
                      <a:pt x="448" y="161"/>
                    </a:lnTo>
                    <a:lnTo>
                      <a:pt x="444" y="162"/>
                    </a:lnTo>
                    <a:lnTo>
                      <a:pt x="444" y="162"/>
                    </a:lnTo>
                    <a:lnTo>
                      <a:pt x="443" y="166"/>
                    </a:lnTo>
                    <a:lnTo>
                      <a:pt x="435" y="173"/>
                    </a:lnTo>
                    <a:lnTo>
                      <a:pt x="428" y="186"/>
                    </a:lnTo>
                    <a:lnTo>
                      <a:pt x="421" y="200"/>
                    </a:lnTo>
                    <a:lnTo>
                      <a:pt x="408" y="206"/>
                    </a:lnTo>
                    <a:lnTo>
                      <a:pt x="398" y="213"/>
                    </a:lnTo>
                    <a:lnTo>
                      <a:pt x="387" y="218"/>
                    </a:lnTo>
                    <a:lnTo>
                      <a:pt x="380" y="222"/>
                    </a:lnTo>
                    <a:lnTo>
                      <a:pt x="372" y="225"/>
                    </a:lnTo>
                    <a:lnTo>
                      <a:pt x="362" y="233"/>
                    </a:lnTo>
                    <a:lnTo>
                      <a:pt x="347" y="242"/>
                    </a:lnTo>
                    <a:lnTo>
                      <a:pt x="331" y="252"/>
                    </a:lnTo>
                    <a:lnTo>
                      <a:pt x="317" y="263"/>
                    </a:lnTo>
                    <a:lnTo>
                      <a:pt x="302" y="272"/>
                    </a:lnTo>
                    <a:lnTo>
                      <a:pt x="293" y="279"/>
                    </a:lnTo>
                    <a:lnTo>
                      <a:pt x="290" y="281"/>
                    </a:lnTo>
                    <a:lnTo>
                      <a:pt x="293" y="283"/>
                    </a:lnTo>
                    <a:lnTo>
                      <a:pt x="306" y="285"/>
                    </a:lnTo>
                    <a:lnTo>
                      <a:pt x="322" y="288"/>
                    </a:lnTo>
                    <a:lnTo>
                      <a:pt x="340" y="292"/>
                    </a:lnTo>
                    <a:lnTo>
                      <a:pt x="358" y="296"/>
                    </a:lnTo>
                    <a:lnTo>
                      <a:pt x="374" y="299"/>
                    </a:lnTo>
                    <a:lnTo>
                      <a:pt x="387" y="301"/>
                    </a:lnTo>
                    <a:lnTo>
                      <a:pt x="390" y="303"/>
                    </a:lnTo>
                    <a:lnTo>
                      <a:pt x="385" y="305"/>
                    </a:lnTo>
                    <a:lnTo>
                      <a:pt x="374" y="306"/>
                    </a:lnTo>
                    <a:lnTo>
                      <a:pt x="358" y="308"/>
                    </a:lnTo>
                    <a:lnTo>
                      <a:pt x="338" y="310"/>
                    </a:lnTo>
                    <a:lnTo>
                      <a:pt x="315" y="312"/>
                    </a:lnTo>
                    <a:lnTo>
                      <a:pt x="290" y="314"/>
                    </a:lnTo>
                    <a:lnTo>
                      <a:pt x="262" y="315"/>
                    </a:lnTo>
                    <a:lnTo>
                      <a:pt x="235" y="317"/>
                    </a:lnTo>
                    <a:lnTo>
                      <a:pt x="207" y="319"/>
                    </a:lnTo>
                    <a:lnTo>
                      <a:pt x="178" y="323"/>
                    </a:lnTo>
                    <a:lnTo>
                      <a:pt x="149" y="324"/>
                    </a:lnTo>
                    <a:lnTo>
                      <a:pt x="124" y="326"/>
                    </a:lnTo>
                    <a:lnTo>
                      <a:pt x="100" y="328"/>
                    </a:lnTo>
                    <a:lnTo>
                      <a:pt x="79" y="330"/>
                    </a:lnTo>
                    <a:lnTo>
                      <a:pt x="61" y="333"/>
                    </a:lnTo>
                    <a:lnTo>
                      <a:pt x="48" y="335"/>
                    </a:lnTo>
                    <a:lnTo>
                      <a:pt x="36" y="341"/>
                    </a:lnTo>
                    <a:lnTo>
                      <a:pt x="19" y="353"/>
                    </a:lnTo>
                    <a:lnTo>
                      <a:pt x="5" y="370"/>
                    </a:lnTo>
                    <a:lnTo>
                      <a:pt x="0" y="388"/>
                    </a:lnTo>
                    <a:lnTo>
                      <a:pt x="0" y="411"/>
                    </a:lnTo>
                    <a:lnTo>
                      <a:pt x="1" y="442"/>
                    </a:lnTo>
                    <a:lnTo>
                      <a:pt x="3" y="469"/>
                    </a:lnTo>
                    <a:lnTo>
                      <a:pt x="9" y="479"/>
                    </a:lnTo>
                    <a:lnTo>
                      <a:pt x="12" y="479"/>
                    </a:lnTo>
                    <a:lnTo>
                      <a:pt x="23" y="483"/>
                    </a:lnTo>
                    <a:lnTo>
                      <a:pt x="41" y="487"/>
                    </a:lnTo>
                    <a:lnTo>
                      <a:pt x="64" y="492"/>
                    </a:lnTo>
                    <a:lnTo>
                      <a:pt x="93" y="497"/>
                    </a:lnTo>
                    <a:lnTo>
                      <a:pt x="127" y="506"/>
                    </a:lnTo>
                    <a:lnTo>
                      <a:pt x="165" y="515"/>
                    </a:lnTo>
                    <a:lnTo>
                      <a:pt x="208" y="524"/>
                    </a:lnTo>
                    <a:lnTo>
                      <a:pt x="253" y="535"/>
                    </a:lnTo>
                    <a:lnTo>
                      <a:pt x="304" y="546"/>
                    </a:lnTo>
                    <a:lnTo>
                      <a:pt x="356" y="559"/>
                    </a:lnTo>
                    <a:lnTo>
                      <a:pt x="410" y="571"/>
                    </a:lnTo>
                    <a:lnTo>
                      <a:pt x="466" y="584"/>
                    </a:lnTo>
                    <a:lnTo>
                      <a:pt x="524" y="596"/>
                    </a:lnTo>
                    <a:lnTo>
                      <a:pt x="581" y="611"/>
                    </a:lnTo>
                    <a:lnTo>
                      <a:pt x="641" y="623"/>
                    </a:lnTo>
                    <a:lnTo>
                      <a:pt x="698" y="636"/>
                    </a:lnTo>
                    <a:lnTo>
                      <a:pt x="756" y="650"/>
                    </a:lnTo>
                    <a:lnTo>
                      <a:pt x="813" y="663"/>
                    </a:lnTo>
                    <a:lnTo>
                      <a:pt x="869" y="676"/>
                    </a:lnTo>
                    <a:lnTo>
                      <a:pt x="923" y="688"/>
                    </a:lnTo>
                    <a:lnTo>
                      <a:pt x="975" y="701"/>
                    </a:lnTo>
                    <a:lnTo>
                      <a:pt x="1024" y="712"/>
                    </a:lnTo>
                    <a:lnTo>
                      <a:pt x="1071" y="722"/>
                    </a:lnTo>
                    <a:lnTo>
                      <a:pt x="1112" y="731"/>
                    </a:lnTo>
                    <a:lnTo>
                      <a:pt x="1150" y="740"/>
                    </a:lnTo>
                    <a:lnTo>
                      <a:pt x="1182" y="749"/>
                    </a:lnTo>
                    <a:lnTo>
                      <a:pt x="1211" y="755"/>
                    </a:lnTo>
                    <a:lnTo>
                      <a:pt x="1235" y="760"/>
                    </a:lnTo>
                    <a:lnTo>
                      <a:pt x="1251" y="764"/>
                    </a:lnTo>
                    <a:lnTo>
                      <a:pt x="1262" y="767"/>
                    </a:lnTo>
                    <a:lnTo>
                      <a:pt x="1265" y="767"/>
                    </a:lnTo>
                    <a:lnTo>
                      <a:pt x="1269" y="766"/>
                    </a:lnTo>
                    <a:lnTo>
                      <a:pt x="1280" y="760"/>
                    </a:lnTo>
                    <a:lnTo>
                      <a:pt x="1292" y="753"/>
                    </a:lnTo>
                    <a:lnTo>
                      <a:pt x="1303" y="744"/>
                    </a:lnTo>
                    <a:lnTo>
                      <a:pt x="1308" y="719"/>
                    </a:lnTo>
                    <a:lnTo>
                      <a:pt x="1312" y="674"/>
                    </a:lnTo>
                    <a:lnTo>
                      <a:pt x="1308" y="625"/>
                    </a:lnTo>
                    <a:lnTo>
                      <a:pt x="1303" y="591"/>
                    </a:lnTo>
                    <a:lnTo>
                      <a:pt x="1299" y="586"/>
                    </a:lnTo>
                    <a:lnTo>
                      <a:pt x="1290" y="577"/>
                    </a:lnTo>
                    <a:lnTo>
                      <a:pt x="1280" y="569"/>
                    </a:lnTo>
                    <a:lnTo>
                      <a:pt x="1267" y="559"/>
                    </a:lnTo>
                    <a:lnTo>
                      <a:pt x="1253" y="550"/>
                    </a:lnTo>
                    <a:lnTo>
                      <a:pt x="1238" y="542"/>
                    </a:lnTo>
                    <a:lnTo>
                      <a:pt x="1226" y="535"/>
                    </a:lnTo>
                    <a:lnTo>
                      <a:pt x="1217" y="532"/>
                    </a:lnTo>
                    <a:lnTo>
                      <a:pt x="1200" y="524"/>
                    </a:lnTo>
                    <a:lnTo>
                      <a:pt x="1172" y="514"/>
                    </a:lnTo>
                    <a:lnTo>
                      <a:pt x="1134" y="499"/>
                    </a:lnTo>
                    <a:lnTo>
                      <a:pt x="1092" y="485"/>
                    </a:lnTo>
                    <a:lnTo>
                      <a:pt x="1053" y="469"/>
                    </a:lnTo>
                    <a:lnTo>
                      <a:pt x="1017" y="456"/>
                    </a:lnTo>
                    <a:lnTo>
                      <a:pt x="993" y="447"/>
                    </a:lnTo>
                    <a:lnTo>
                      <a:pt x="984" y="443"/>
                    </a:lnTo>
                    <a:lnTo>
                      <a:pt x="943" y="415"/>
                    </a:lnTo>
                    <a:lnTo>
                      <a:pt x="1222" y="470"/>
                    </a:lnTo>
                    <a:lnTo>
                      <a:pt x="1218" y="465"/>
                    </a:lnTo>
                    <a:lnTo>
                      <a:pt x="1208" y="449"/>
                    </a:lnTo>
                    <a:lnTo>
                      <a:pt x="1191" y="427"/>
                    </a:lnTo>
                    <a:lnTo>
                      <a:pt x="1172" y="400"/>
                    </a:lnTo>
                    <a:lnTo>
                      <a:pt x="1152" y="373"/>
                    </a:lnTo>
                    <a:lnTo>
                      <a:pt x="1130" y="346"/>
                    </a:lnTo>
                    <a:lnTo>
                      <a:pt x="1112" y="324"/>
                    </a:lnTo>
                    <a:lnTo>
                      <a:pt x="1098" y="308"/>
                    </a:lnTo>
                    <a:lnTo>
                      <a:pt x="1087" y="301"/>
                    </a:lnTo>
                    <a:lnTo>
                      <a:pt x="1071" y="294"/>
                    </a:lnTo>
                    <a:lnTo>
                      <a:pt x="1051" y="287"/>
                    </a:lnTo>
                    <a:lnTo>
                      <a:pt x="1029" y="279"/>
                    </a:lnTo>
                    <a:lnTo>
                      <a:pt x="1010" y="272"/>
                    </a:lnTo>
                    <a:lnTo>
                      <a:pt x="992" y="267"/>
                    </a:lnTo>
                    <a:lnTo>
                      <a:pt x="979" y="265"/>
                    </a:lnTo>
                    <a:lnTo>
                      <a:pt x="975" y="263"/>
                    </a:lnTo>
                    <a:lnTo>
                      <a:pt x="977" y="252"/>
                    </a:lnTo>
                    <a:lnTo>
                      <a:pt x="977" y="227"/>
                    </a:lnTo>
                    <a:lnTo>
                      <a:pt x="974" y="195"/>
                    </a:lnTo>
                    <a:lnTo>
                      <a:pt x="959" y="164"/>
                    </a:lnTo>
                    <a:lnTo>
                      <a:pt x="956" y="159"/>
                    </a:lnTo>
                    <a:lnTo>
                      <a:pt x="952" y="153"/>
                    </a:lnTo>
                    <a:lnTo>
                      <a:pt x="947" y="146"/>
                    </a:lnTo>
                    <a:lnTo>
                      <a:pt x="941" y="139"/>
                    </a:lnTo>
                    <a:lnTo>
                      <a:pt x="932" y="134"/>
                    </a:lnTo>
                    <a:lnTo>
                      <a:pt x="921" y="126"/>
                    </a:lnTo>
                    <a:lnTo>
                      <a:pt x="911" y="121"/>
                    </a:lnTo>
                    <a:lnTo>
                      <a:pt x="894" y="116"/>
                    </a:lnTo>
                    <a:lnTo>
                      <a:pt x="884" y="114"/>
                    </a:lnTo>
                    <a:lnTo>
                      <a:pt x="873" y="114"/>
                    </a:lnTo>
                    <a:lnTo>
                      <a:pt x="860" y="114"/>
                    </a:lnTo>
                    <a:lnTo>
                      <a:pt x="849" y="116"/>
                    </a:lnTo>
                    <a:lnTo>
                      <a:pt x="839" y="117"/>
                    </a:lnTo>
                    <a:lnTo>
                      <a:pt x="828" y="117"/>
                    </a:lnTo>
                    <a:lnTo>
                      <a:pt x="821" y="119"/>
                    </a:lnTo>
                    <a:lnTo>
                      <a:pt x="815" y="119"/>
                    </a:lnTo>
                    <a:lnTo>
                      <a:pt x="806" y="112"/>
                    </a:lnTo>
                    <a:lnTo>
                      <a:pt x="797" y="92"/>
                    </a:lnTo>
                    <a:lnTo>
                      <a:pt x="786" y="67"/>
                    </a:lnTo>
                    <a:lnTo>
                      <a:pt x="772" y="44"/>
                    </a:lnTo>
                    <a:lnTo>
                      <a:pt x="767" y="38"/>
                    </a:lnTo>
                    <a:lnTo>
                      <a:pt x="759" y="31"/>
                    </a:lnTo>
                    <a:lnTo>
                      <a:pt x="750" y="26"/>
                    </a:lnTo>
                    <a:lnTo>
                      <a:pt x="740" y="18"/>
                    </a:lnTo>
                    <a:lnTo>
                      <a:pt x="732" y="15"/>
                    </a:lnTo>
                    <a:lnTo>
                      <a:pt x="722" y="11"/>
                    </a:lnTo>
                    <a:lnTo>
                      <a:pt x="711" y="8"/>
                    </a:lnTo>
                    <a:lnTo>
                      <a:pt x="704" y="6"/>
                    </a:lnTo>
                    <a:lnTo>
                      <a:pt x="687" y="85"/>
                    </a:lnTo>
                    <a:close/>
                  </a:path>
                </a:pathLst>
              </a:custGeom>
              <a:solidFill>
                <a:srgbClr val="A5A5A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78"/>
              <p:cNvSpPr>
                <a:spLocks/>
              </p:cNvSpPr>
              <p:nvPr/>
            </p:nvSpPr>
            <p:spPr bwMode="auto">
              <a:xfrm>
                <a:off x="1465" y="596"/>
                <a:ext cx="34" cy="39"/>
              </a:xfrm>
              <a:custGeom>
                <a:avLst/>
                <a:gdLst/>
                <a:ahLst/>
                <a:cxnLst>
                  <a:cxn ang="0">
                    <a:pos x="68" y="77"/>
                  </a:cxn>
                  <a:cxn ang="0">
                    <a:pos x="64" y="75"/>
                  </a:cxn>
                  <a:cxn ang="0">
                    <a:pos x="59" y="72"/>
                  </a:cxn>
                  <a:cxn ang="0">
                    <a:pos x="52" y="66"/>
                  </a:cxn>
                  <a:cxn ang="0">
                    <a:pos x="50" y="63"/>
                  </a:cxn>
                  <a:cxn ang="0">
                    <a:pos x="50" y="48"/>
                  </a:cxn>
                  <a:cxn ang="0">
                    <a:pos x="48" y="36"/>
                  </a:cxn>
                  <a:cxn ang="0">
                    <a:pos x="43" y="25"/>
                  </a:cxn>
                  <a:cxn ang="0">
                    <a:pos x="36" y="16"/>
                  </a:cxn>
                  <a:cxn ang="0">
                    <a:pos x="27" y="12"/>
                  </a:cxn>
                  <a:cxn ang="0">
                    <a:pos x="18" y="11"/>
                  </a:cxn>
                  <a:cxn ang="0">
                    <a:pos x="9" y="11"/>
                  </a:cxn>
                  <a:cxn ang="0">
                    <a:pos x="0" y="14"/>
                  </a:cxn>
                  <a:cxn ang="0">
                    <a:pos x="0" y="12"/>
                  </a:cxn>
                  <a:cxn ang="0">
                    <a:pos x="1" y="7"/>
                  </a:cxn>
                  <a:cxn ang="0">
                    <a:pos x="5" y="3"/>
                  </a:cxn>
                  <a:cxn ang="0">
                    <a:pos x="10" y="0"/>
                  </a:cxn>
                  <a:cxn ang="0">
                    <a:pos x="25" y="2"/>
                  </a:cxn>
                  <a:cxn ang="0">
                    <a:pos x="39" y="3"/>
                  </a:cxn>
                  <a:cxn ang="0">
                    <a:pos x="52" y="11"/>
                  </a:cxn>
                  <a:cxn ang="0">
                    <a:pos x="59" y="25"/>
                  </a:cxn>
                  <a:cxn ang="0">
                    <a:pos x="63" y="36"/>
                  </a:cxn>
                  <a:cxn ang="0">
                    <a:pos x="66" y="50"/>
                  </a:cxn>
                  <a:cxn ang="0">
                    <a:pos x="68" y="66"/>
                  </a:cxn>
                  <a:cxn ang="0">
                    <a:pos x="68" y="77"/>
                  </a:cxn>
                </a:cxnLst>
                <a:rect l="0" t="0" r="r" b="b"/>
                <a:pathLst>
                  <a:path w="68" h="77">
                    <a:moveTo>
                      <a:pt x="68" y="77"/>
                    </a:moveTo>
                    <a:lnTo>
                      <a:pt x="64" y="75"/>
                    </a:lnTo>
                    <a:lnTo>
                      <a:pt x="59" y="72"/>
                    </a:lnTo>
                    <a:lnTo>
                      <a:pt x="52" y="66"/>
                    </a:lnTo>
                    <a:lnTo>
                      <a:pt x="50" y="63"/>
                    </a:lnTo>
                    <a:lnTo>
                      <a:pt x="50" y="48"/>
                    </a:lnTo>
                    <a:lnTo>
                      <a:pt x="48" y="36"/>
                    </a:lnTo>
                    <a:lnTo>
                      <a:pt x="43" y="25"/>
                    </a:lnTo>
                    <a:lnTo>
                      <a:pt x="36" y="16"/>
                    </a:lnTo>
                    <a:lnTo>
                      <a:pt x="27" y="12"/>
                    </a:lnTo>
                    <a:lnTo>
                      <a:pt x="18" y="11"/>
                    </a:lnTo>
                    <a:lnTo>
                      <a:pt x="9" y="11"/>
                    </a:lnTo>
                    <a:lnTo>
                      <a:pt x="0" y="14"/>
                    </a:lnTo>
                    <a:lnTo>
                      <a:pt x="0" y="12"/>
                    </a:lnTo>
                    <a:lnTo>
                      <a:pt x="1" y="7"/>
                    </a:lnTo>
                    <a:lnTo>
                      <a:pt x="5" y="3"/>
                    </a:lnTo>
                    <a:lnTo>
                      <a:pt x="10" y="0"/>
                    </a:lnTo>
                    <a:lnTo>
                      <a:pt x="25" y="2"/>
                    </a:lnTo>
                    <a:lnTo>
                      <a:pt x="39" y="3"/>
                    </a:lnTo>
                    <a:lnTo>
                      <a:pt x="52" y="11"/>
                    </a:lnTo>
                    <a:lnTo>
                      <a:pt x="59" y="25"/>
                    </a:lnTo>
                    <a:lnTo>
                      <a:pt x="63" y="36"/>
                    </a:lnTo>
                    <a:lnTo>
                      <a:pt x="66" y="50"/>
                    </a:lnTo>
                    <a:lnTo>
                      <a:pt x="68" y="66"/>
                    </a:lnTo>
                    <a:lnTo>
                      <a:pt x="68" y="7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79"/>
              <p:cNvSpPr>
                <a:spLocks/>
              </p:cNvSpPr>
              <p:nvPr/>
            </p:nvSpPr>
            <p:spPr bwMode="auto">
              <a:xfrm>
                <a:off x="1046" y="519"/>
                <a:ext cx="647" cy="370"/>
              </a:xfrm>
              <a:custGeom>
                <a:avLst/>
                <a:gdLst/>
                <a:ahLst/>
                <a:cxnLst>
                  <a:cxn ang="0">
                    <a:pos x="823" y="187"/>
                  </a:cxn>
                  <a:cxn ang="0">
                    <a:pos x="870" y="218"/>
                  </a:cxn>
                  <a:cxn ang="0">
                    <a:pos x="955" y="299"/>
                  </a:cxn>
                  <a:cxn ang="0">
                    <a:pos x="976" y="367"/>
                  </a:cxn>
                  <a:cxn ang="0">
                    <a:pos x="920" y="384"/>
                  </a:cxn>
                  <a:cxn ang="0">
                    <a:pos x="883" y="403"/>
                  </a:cxn>
                  <a:cxn ang="0">
                    <a:pos x="989" y="448"/>
                  </a:cxn>
                  <a:cxn ang="0">
                    <a:pos x="1154" y="511"/>
                  </a:cxn>
                  <a:cxn ang="0">
                    <a:pos x="1268" y="571"/>
                  </a:cxn>
                  <a:cxn ang="0">
                    <a:pos x="1279" y="735"/>
                  </a:cxn>
                  <a:cxn ang="0">
                    <a:pos x="1262" y="663"/>
                  </a:cxn>
                  <a:cxn ang="0">
                    <a:pos x="1196" y="558"/>
                  </a:cxn>
                  <a:cxn ang="0">
                    <a:pos x="1050" y="499"/>
                  </a:cxn>
                  <a:cxn ang="0">
                    <a:pos x="906" y="441"/>
                  </a:cxn>
                  <a:cxn ang="0">
                    <a:pos x="850" y="402"/>
                  </a:cxn>
                  <a:cxn ang="0">
                    <a:pos x="883" y="369"/>
                  </a:cxn>
                  <a:cxn ang="0">
                    <a:pos x="946" y="360"/>
                  </a:cxn>
                  <a:cxn ang="0">
                    <a:pos x="938" y="308"/>
                  </a:cxn>
                  <a:cxn ang="0">
                    <a:pos x="888" y="256"/>
                  </a:cxn>
                  <a:cxn ang="0">
                    <a:pos x="865" y="330"/>
                  </a:cxn>
                  <a:cxn ang="0">
                    <a:pos x="845" y="367"/>
                  </a:cxn>
                  <a:cxn ang="0">
                    <a:pos x="839" y="216"/>
                  </a:cxn>
                  <a:cxn ang="0">
                    <a:pos x="776" y="176"/>
                  </a:cxn>
                  <a:cxn ang="0">
                    <a:pos x="726" y="52"/>
                  </a:cxn>
                  <a:cxn ang="0">
                    <a:pos x="631" y="29"/>
                  </a:cxn>
                  <a:cxn ang="0">
                    <a:pos x="580" y="63"/>
                  </a:cxn>
                  <a:cxn ang="0">
                    <a:pos x="528" y="149"/>
                  </a:cxn>
                  <a:cxn ang="0">
                    <a:pos x="479" y="158"/>
                  </a:cxn>
                  <a:cxn ang="0">
                    <a:pos x="418" y="270"/>
                  </a:cxn>
                  <a:cxn ang="0">
                    <a:pos x="364" y="320"/>
                  </a:cxn>
                  <a:cxn ang="0">
                    <a:pos x="240" y="331"/>
                  </a:cxn>
                  <a:cxn ang="0">
                    <a:pos x="105" y="340"/>
                  </a:cxn>
                  <a:cxn ang="0">
                    <a:pos x="26" y="366"/>
                  </a:cxn>
                  <a:cxn ang="0">
                    <a:pos x="1234" y="722"/>
                  </a:cxn>
                  <a:cxn ang="0">
                    <a:pos x="0" y="387"/>
                  </a:cxn>
                  <a:cxn ang="0">
                    <a:pos x="87" y="326"/>
                  </a:cxn>
                  <a:cxn ang="0">
                    <a:pos x="224" y="315"/>
                  </a:cxn>
                  <a:cxn ang="0">
                    <a:pos x="355" y="304"/>
                  </a:cxn>
                  <a:cxn ang="0">
                    <a:pos x="380" y="293"/>
                  </a:cxn>
                  <a:cxn ang="0">
                    <a:pos x="296" y="275"/>
                  </a:cxn>
                  <a:cxn ang="0">
                    <a:pos x="326" y="234"/>
                  </a:cxn>
                  <a:cxn ang="0">
                    <a:pos x="404" y="202"/>
                  </a:cxn>
                  <a:cxn ang="0">
                    <a:pos x="373" y="230"/>
                  </a:cxn>
                  <a:cxn ang="0">
                    <a:pos x="328" y="261"/>
                  </a:cxn>
                  <a:cxn ang="0">
                    <a:pos x="407" y="230"/>
                  </a:cxn>
                  <a:cxn ang="0">
                    <a:pos x="451" y="146"/>
                  </a:cxn>
                  <a:cxn ang="0">
                    <a:pos x="499" y="140"/>
                  </a:cxn>
                  <a:cxn ang="0">
                    <a:pos x="541" y="86"/>
                  </a:cxn>
                  <a:cxn ang="0">
                    <a:pos x="625" y="2"/>
                  </a:cxn>
                  <a:cxn ang="0">
                    <a:pos x="737" y="23"/>
                  </a:cxn>
                  <a:cxn ang="0">
                    <a:pos x="780" y="97"/>
                  </a:cxn>
                </a:cxnLst>
                <a:rect l="0" t="0" r="r" b="b"/>
                <a:pathLst>
                  <a:path w="1293" h="740">
                    <a:moveTo>
                      <a:pt x="787" y="160"/>
                    </a:moveTo>
                    <a:lnTo>
                      <a:pt x="793" y="167"/>
                    </a:lnTo>
                    <a:lnTo>
                      <a:pt x="802" y="175"/>
                    </a:lnTo>
                    <a:lnTo>
                      <a:pt x="812" y="182"/>
                    </a:lnTo>
                    <a:lnTo>
                      <a:pt x="823" y="187"/>
                    </a:lnTo>
                    <a:lnTo>
                      <a:pt x="834" y="193"/>
                    </a:lnTo>
                    <a:lnTo>
                      <a:pt x="845" y="196"/>
                    </a:lnTo>
                    <a:lnTo>
                      <a:pt x="852" y="200"/>
                    </a:lnTo>
                    <a:lnTo>
                      <a:pt x="856" y="202"/>
                    </a:lnTo>
                    <a:lnTo>
                      <a:pt x="870" y="218"/>
                    </a:lnTo>
                    <a:lnTo>
                      <a:pt x="884" y="234"/>
                    </a:lnTo>
                    <a:lnTo>
                      <a:pt x="902" y="250"/>
                    </a:lnTo>
                    <a:lnTo>
                      <a:pt x="920" y="266"/>
                    </a:lnTo>
                    <a:lnTo>
                      <a:pt x="938" y="283"/>
                    </a:lnTo>
                    <a:lnTo>
                      <a:pt x="955" y="299"/>
                    </a:lnTo>
                    <a:lnTo>
                      <a:pt x="969" y="317"/>
                    </a:lnTo>
                    <a:lnTo>
                      <a:pt x="982" y="333"/>
                    </a:lnTo>
                    <a:lnTo>
                      <a:pt x="983" y="346"/>
                    </a:lnTo>
                    <a:lnTo>
                      <a:pt x="983" y="358"/>
                    </a:lnTo>
                    <a:lnTo>
                      <a:pt x="976" y="367"/>
                    </a:lnTo>
                    <a:lnTo>
                      <a:pt x="964" y="375"/>
                    </a:lnTo>
                    <a:lnTo>
                      <a:pt x="955" y="376"/>
                    </a:lnTo>
                    <a:lnTo>
                      <a:pt x="944" y="380"/>
                    </a:lnTo>
                    <a:lnTo>
                      <a:pt x="931" y="382"/>
                    </a:lnTo>
                    <a:lnTo>
                      <a:pt x="920" y="384"/>
                    </a:lnTo>
                    <a:lnTo>
                      <a:pt x="908" y="385"/>
                    </a:lnTo>
                    <a:lnTo>
                      <a:pt x="897" y="389"/>
                    </a:lnTo>
                    <a:lnTo>
                      <a:pt x="886" y="393"/>
                    </a:lnTo>
                    <a:lnTo>
                      <a:pt x="879" y="398"/>
                    </a:lnTo>
                    <a:lnTo>
                      <a:pt x="883" y="403"/>
                    </a:lnTo>
                    <a:lnTo>
                      <a:pt x="895" y="409"/>
                    </a:lnTo>
                    <a:lnTo>
                      <a:pt x="911" y="418"/>
                    </a:lnTo>
                    <a:lnTo>
                      <a:pt x="933" y="427"/>
                    </a:lnTo>
                    <a:lnTo>
                      <a:pt x="960" y="438"/>
                    </a:lnTo>
                    <a:lnTo>
                      <a:pt x="989" y="448"/>
                    </a:lnTo>
                    <a:lnTo>
                      <a:pt x="1021" y="459"/>
                    </a:lnTo>
                    <a:lnTo>
                      <a:pt x="1055" y="472"/>
                    </a:lnTo>
                    <a:lnTo>
                      <a:pt x="1088" y="484"/>
                    </a:lnTo>
                    <a:lnTo>
                      <a:pt x="1122" y="499"/>
                    </a:lnTo>
                    <a:lnTo>
                      <a:pt x="1154" y="511"/>
                    </a:lnTo>
                    <a:lnTo>
                      <a:pt x="1185" y="524"/>
                    </a:lnTo>
                    <a:lnTo>
                      <a:pt x="1212" y="537"/>
                    </a:lnTo>
                    <a:lnTo>
                      <a:pt x="1235" y="549"/>
                    </a:lnTo>
                    <a:lnTo>
                      <a:pt x="1255" y="560"/>
                    </a:lnTo>
                    <a:lnTo>
                      <a:pt x="1268" y="571"/>
                    </a:lnTo>
                    <a:lnTo>
                      <a:pt x="1286" y="603"/>
                    </a:lnTo>
                    <a:lnTo>
                      <a:pt x="1293" y="643"/>
                    </a:lnTo>
                    <a:lnTo>
                      <a:pt x="1289" y="684"/>
                    </a:lnTo>
                    <a:lnTo>
                      <a:pt x="1284" y="726"/>
                    </a:lnTo>
                    <a:lnTo>
                      <a:pt x="1279" y="735"/>
                    </a:lnTo>
                    <a:lnTo>
                      <a:pt x="1271" y="736"/>
                    </a:lnTo>
                    <a:lnTo>
                      <a:pt x="1264" y="738"/>
                    </a:lnTo>
                    <a:lnTo>
                      <a:pt x="1253" y="740"/>
                    </a:lnTo>
                    <a:lnTo>
                      <a:pt x="1257" y="702"/>
                    </a:lnTo>
                    <a:lnTo>
                      <a:pt x="1262" y="663"/>
                    </a:lnTo>
                    <a:lnTo>
                      <a:pt x="1261" y="625"/>
                    </a:lnTo>
                    <a:lnTo>
                      <a:pt x="1244" y="591"/>
                    </a:lnTo>
                    <a:lnTo>
                      <a:pt x="1234" y="580"/>
                    </a:lnTo>
                    <a:lnTo>
                      <a:pt x="1216" y="569"/>
                    </a:lnTo>
                    <a:lnTo>
                      <a:pt x="1196" y="558"/>
                    </a:lnTo>
                    <a:lnTo>
                      <a:pt x="1171" y="547"/>
                    </a:lnTo>
                    <a:lnTo>
                      <a:pt x="1142" y="535"/>
                    </a:lnTo>
                    <a:lnTo>
                      <a:pt x="1113" y="522"/>
                    </a:lnTo>
                    <a:lnTo>
                      <a:pt x="1082" y="511"/>
                    </a:lnTo>
                    <a:lnTo>
                      <a:pt x="1050" y="499"/>
                    </a:lnTo>
                    <a:lnTo>
                      <a:pt x="1018" y="486"/>
                    </a:lnTo>
                    <a:lnTo>
                      <a:pt x="987" y="474"/>
                    </a:lnTo>
                    <a:lnTo>
                      <a:pt x="956" y="463"/>
                    </a:lnTo>
                    <a:lnTo>
                      <a:pt x="929" y="452"/>
                    </a:lnTo>
                    <a:lnTo>
                      <a:pt x="906" y="441"/>
                    </a:lnTo>
                    <a:lnTo>
                      <a:pt x="884" y="432"/>
                    </a:lnTo>
                    <a:lnTo>
                      <a:pt x="868" y="423"/>
                    </a:lnTo>
                    <a:lnTo>
                      <a:pt x="857" y="414"/>
                    </a:lnTo>
                    <a:lnTo>
                      <a:pt x="854" y="409"/>
                    </a:lnTo>
                    <a:lnTo>
                      <a:pt x="850" y="402"/>
                    </a:lnTo>
                    <a:lnTo>
                      <a:pt x="850" y="396"/>
                    </a:lnTo>
                    <a:lnTo>
                      <a:pt x="852" y="389"/>
                    </a:lnTo>
                    <a:lnTo>
                      <a:pt x="861" y="380"/>
                    </a:lnTo>
                    <a:lnTo>
                      <a:pt x="872" y="373"/>
                    </a:lnTo>
                    <a:lnTo>
                      <a:pt x="883" y="369"/>
                    </a:lnTo>
                    <a:lnTo>
                      <a:pt x="895" y="367"/>
                    </a:lnTo>
                    <a:lnTo>
                      <a:pt x="908" y="366"/>
                    </a:lnTo>
                    <a:lnTo>
                      <a:pt x="920" y="364"/>
                    </a:lnTo>
                    <a:lnTo>
                      <a:pt x="933" y="362"/>
                    </a:lnTo>
                    <a:lnTo>
                      <a:pt x="946" y="360"/>
                    </a:lnTo>
                    <a:lnTo>
                      <a:pt x="955" y="349"/>
                    </a:lnTo>
                    <a:lnTo>
                      <a:pt x="956" y="339"/>
                    </a:lnTo>
                    <a:lnTo>
                      <a:pt x="955" y="328"/>
                    </a:lnTo>
                    <a:lnTo>
                      <a:pt x="949" y="317"/>
                    </a:lnTo>
                    <a:lnTo>
                      <a:pt x="938" y="308"/>
                    </a:lnTo>
                    <a:lnTo>
                      <a:pt x="928" y="297"/>
                    </a:lnTo>
                    <a:lnTo>
                      <a:pt x="917" y="288"/>
                    </a:lnTo>
                    <a:lnTo>
                      <a:pt x="906" y="277"/>
                    </a:lnTo>
                    <a:lnTo>
                      <a:pt x="897" y="266"/>
                    </a:lnTo>
                    <a:lnTo>
                      <a:pt x="888" y="256"/>
                    </a:lnTo>
                    <a:lnTo>
                      <a:pt x="879" y="245"/>
                    </a:lnTo>
                    <a:lnTo>
                      <a:pt x="870" y="234"/>
                    </a:lnTo>
                    <a:lnTo>
                      <a:pt x="865" y="265"/>
                    </a:lnTo>
                    <a:lnTo>
                      <a:pt x="865" y="297"/>
                    </a:lnTo>
                    <a:lnTo>
                      <a:pt x="865" y="330"/>
                    </a:lnTo>
                    <a:lnTo>
                      <a:pt x="863" y="362"/>
                    </a:lnTo>
                    <a:lnTo>
                      <a:pt x="859" y="362"/>
                    </a:lnTo>
                    <a:lnTo>
                      <a:pt x="854" y="364"/>
                    </a:lnTo>
                    <a:lnTo>
                      <a:pt x="848" y="366"/>
                    </a:lnTo>
                    <a:lnTo>
                      <a:pt x="845" y="367"/>
                    </a:lnTo>
                    <a:lnTo>
                      <a:pt x="845" y="344"/>
                    </a:lnTo>
                    <a:lnTo>
                      <a:pt x="848" y="302"/>
                    </a:lnTo>
                    <a:lnTo>
                      <a:pt x="850" y="257"/>
                    </a:lnTo>
                    <a:lnTo>
                      <a:pt x="850" y="223"/>
                    </a:lnTo>
                    <a:lnTo>
                      <a:pt x="839" y="216"/>
                    </a:lnTo>
                    <a:lnTo>
                      <a:pt x="827" y="209"/>
                    </a:lnTo>
                    <a:lnTo>
                      <a:pt x="812" y="200"/>
                    </a:lnTo>
                    <a:lnTo>
                      <a:pt x="800" y="191"/>
                    </a:lnTo>
                    <a:lnTo>
                      <a:pt x="787" y="182"/>
                    </a:lnTo>
                    <a:lnTo>
                      <a:pt x="776" y="176"/>
                    </a:lnTo>
                    <a:lnTo>
                      <a:pt x="769" y="171"/>
                    </a:lnTo>
                    <a:lnTo>
                      <a:pt x="767" y="169"/>
                    </a:lnTo>
                    <a:lnTo>
                      <a:pt x="742" y="81"/>
                    </a:lnTo>
                    <a:lnTo>
                      <a:pt x="737" y="67"/>
                    </a:lnTo>
                    <a:lnTo>
                      <a:pt x="726" y="52"/>
                    </a:lnTo>
                    <a:lnTo>
                      <a:pt x="712" y="41"/>
                    </a:lnTo>
                    <a:lnTo>
                      <a:pt x="694" y="31"/>
                    </a:lnTo>
                    <a:lnTo>
                      <a:pt x="668" y="27"/>
                    </a:lnTo>
                    <a:lnTo>
                      <a:pt x="647" y="27"/>
                    </a:lnTo>
                    <a:lnTo>
                      <a:pt x="631" y="29"/>
                    </a:lnTo>
                    <a:lnTo>
                      <a:pt x="618" y="32"/>
                    </a:lnTo>
                    <a:lnTo>
                      <a:pt x="609" y="38"/>
                    </a:lnTo>
                    <a:lnTo>
                      <a:pt x="600" y="45"/>
                    </a:lnTo>
                    <a:lnTo>
                      <a:pt x="591" y="54"/>
                    </a:lnTo>
                    <a:lnTo>
                      <a:pt x="580" y="63"/>
                    </a:lnTo>
                    <a:lnTo>
                      <a:pt x="568" y="83"/>
                    </a:lnTo>
                    <a:lnTo>
                      <a:pt x="557" y="103"/>
                    </a:lnTo>
                    <a:lnTo>
                      <a:pt x="548" y="124"/>
                    </a:lnTo>
                    <a:lnTo>
                      <a:pt x="537" y="144"/>
                    </a:lnTo>
                    <a:lnTo>
                      <a:pt x="528" y="149"/>
                    </a:lnTo>
                    <a:lnTo>
                      <a:pt x="519" y="155"/>
                    </a:lnTo>
                    <a:lnTo>
                      <a:pt x="510" y="157"/>
                    </a:lnTo>
                    <a:lnTo>
                      <a:pt x="499" y="157"/>
                    </a:lnTo>
                    <a:lnTo>
                      <a:pt x="488" y="158"/>
                    </a:lnTo>
                    <a:lnTo>
                      <a:pt x="479" y="158"/>
                    </a:lnTo>
                    <a:lnTo>
                      <a:pt x="469" y="158"/>
                    </a:lnTo>
                    <a:lnTo>
                      <a:pt x="458" y="160"/>
                    </a:lnTo>
                    <a:lnTo>
                      <a:pt x="438" y="194"/>
                    </a:lnTo>
                    <a:lnTo>
                      <a:pt x="425" y="230"/>
                    </a:lnTo>
                    <a:lnTo>
                      <a:pt x="418" y="270"/>
                    </a:lnTo>
                    <a:lnTo>
                      <a:pt x="409" y="308"/>
                    </a:lnTo>
                    <a:lnTo>
                      <a:pt x="404" y="311"/>
                    </a:lnTo>
                    <a:lnTo>
                      <a:pt x="395" y="315"/>
                    </a:lnTo>
                    <a:lnTo>
                      <a:pt x="380" y="317"/>
                    </a:lnTo>
                    <a:lnTo>
                      <a:pt x="364" y="320"/>
                    </a:lnTo>
                    <a:lnTo>
                      <a:pt x="343" y="322"/>
                    </a:lnTo>
                    <a:lnTo>
                      <a:pt x="319" y="326"/>
                    </a:lnTo>
                    <a:lnTo>
                      <a:pt x="294" y="328"/>
                    </a:lnTo>
                    <a:lnTo>
                      <a:pt x="267" y="330"/>
                    </a:lnTo>
                    <a:lnTo>
                      <a:pt x="240" y="331"/>
                    </a:lnTo>
                    <a:lnTo>
                      <a:pt x="211" y="333"/>
                    </a:lnTo>
                    <a:lnTo>
                      <a:pt x="184" y="335"/>
                    </a:lnTo>
                    <a:lnTo>
                      <a:pt x="155" y="337"/>
                    </a:lnTo>
                    <a:lnTo>
                      <a:pt x="130" y="339"/>
                    </a:lnTo>
                    <a:lnTo>
                      <a:pt x="105" y="340"/>
                    </a:lnTo>
                    <a:lnTo>
                      <a:pt x="83" y="340"/>
                    </a:lnTo>
                    <a:lnTo>
                      <a:pt x="63" y="342"/>
                    </a:lnTo>
                    <a:lnTo>
                      <a:pt x="49" y="349"/>
                    </a:lnTo>
                    <a:lnTo>
                      <a:pt x="36" y="357"/>
                    </a:lnTo>
                    <a:lnTo>
                      <a:pt x="26" y="366"/>
                    </a:lnTo>
                    <a:lnTo>
                      <a:pt x="18" y="378"/>
                    </a:lnTo>
                    <a:lnTo>
                      <a:pt x="18" y="436"/>
                    </a:lnTo>
                    <a:lnTo>
                      <a:pt x="1232" y="706"/>
                    </a:lnTo>
                    <a:lnTo>
                      <a:pt x="1232" y="713"/>
                    </a:lnTo>
                    <a:lnTo>
                      <a:pt x="1234" y="722"/>
                    </a:lnTo>
                    <a:lnTo>
                      <a:pt x="1235" y="733"/>
                    </a:lnTo>
                    <a:lnTo>
                      <a:pt x="1234" y="740"/>
                    </a:lnTo>
                    <a:lnTo>
                      <a:pt x="4" y="457"/>
                    </a:lnTo>
                    <a:lnTo>
                      <a:pt x="0" y="423"/>
                    </a:lnTo>
                    <a:lnTo>
                      <a:pt x="0" y="387"/>
                    </a:lnTo>
                    <a:lnTo>
                      <a:pt x="13" y="357"/>
                    </a:lnTo>
                    <a:lnTo>
                      <a:pt x="42" y="333"/>
                    </a:lnTo>
                    <a:lnTo>
                      <a:pt x="53" y="331"/>
                    </a:lnTo>
                    <a:lnTo>
                      <a:pt x="67" y="328"/>
                    </a:lnTo>
                    <a:lnTo>
                      <a:pt x="87" y="326"/>
                    </a:lnTo>
                    <a:lnTo>
                      <a:pt x="110" y="324"/>
                    </a:lnTo>
                    <a:lnTo>
                      <a:pt x="135" y="320"/>
                    </a:lnTo>
                    <a:lnTo>
                      <a:pt x="164" y="319"/>
                    </a:lnTo>
                    <a:lnTo>
                      <a:pt x="193" y="317"/>
                    </a:lnTo>
                    <a:lnTo>
                      <a:pt x="224" y="315"/>
                    </a:lnTo>
                    <a:lnTo>
                      <a:pt x="252" y="313"/>
                    </a:lnTo>
                    <a:lnTo>
                      <a:pt x="281" y="311"/>
                    </a:lnTo>
                    <a:lnTo>
                      <a:pt x="308" y="310"/>
                    </a:lnTo>
                    <a:lnTo>
                      <a:pt x="334" y="306"/>
                    </a:lnTo>
                    <a:lnTo>
                      <a:pt x="355" y="304"/>
                    </a:lnTo>
                    <a:lnTo>
                      <a:pt x="373" y="302"/>
                    </a:lnTo>
                    <a:lnTo>
                      <a:pt x="386" y="299"/>
                    </a:lnTo>
                    <a:lnTo>
                      <a:pt x="393" y="297"/>
                    </a:lnTo>
                    <a:lnTo>
                      <a:pt x="389" y="295"/>
                    </a:lnTo>
                    <a:lnTo>
                      <a:pt x="380" y="293"/>
                    </a:lnTo>
                    <a:lnTo>
                      <a:pt x="368" y="290"/>
                    </a:lnTo>
                    <a:lnTo>
                      <a:pt x="350" y="286"/>
                    </a:lnTo>
                    <a:lnTo>
                      <a:pt x="332" y="284"/>
                    </a:lnTo>
                    <a:lnTo>
                      <a:pt x="312" y="279"/>
                    </a:lnTo>
                    <a:lnTo>
                      <a:pt x="296" y="275"/>
                    </a:lnTo>
                    <a:lnTo>
                      <a:pt x="281" y="272"/>
                    </a:lnTo>
                    <a:lnTo>
                      <a:pt x="287" y="266"/>
                    </a:lnTo>
                    <a:lnTo>
                      <a:pt x="296" y="257"/>
                    </a:lnTo>
                    <a:lnTo>
                      <a:pt x="308" y="247"/>
                    </a:lnTo>
                    <a:lnTo>
                      <a:pt x="326" y="234"/>
                    </a:lnTo>
                    <a:lnTo>
                      <a:pt x="344" y="223"/>
                    </a:lnTo>
                    <a:lnTo>
                      <a:pt x="364" y="212"/>
                    </a:lnTo>
                    <a:lnTo>
                      <a:pt x="382" y="203"/>
                    </a:lnTo>
                    <a:lnTo>
                      <a:pt x="402" y="198"/>
                    </a:lnTo>
                    <a:lnTo>
                      <a:pt x="404" y="202"/>
                    </a:lnTo>
                    <a:lnTo>
                      <a:pt x="402" y="209"/>
                    </a:lnTo>
                    <a:lnTo>
                      <a:pt x="398" y="216"/>
                    </a:lnTo>
                    <a:lnTo>
                      <a:pt x="395" y="221"/>
                    </a:lnTo>
                    <a:lnTo>
                      <a:pt x="384" y="225"/>
                    </a:lnTo>
                    <a:lnTo>
                      <a:pt x="373" y="230"/>
                    </a:lnTo>
                    <a:lnTo>
                      <a:pt x="362" y="238"/>
                    </a:lnTo>
                    <a:lnTo>
                      <a:pt x="352" y="245"/>
                    </a:lnTo>
                    <a:lnTo>
                      <a:pt x="341" y="252"/>
                    </a:lnTo>
                    <a:lnTo>
                      <a:pt x="334" y="257"/>
                    </a:lnTo>
                    <a:lnTo>
                      <a:pt x="328" y="261"/>
                    </a:lnTo>
                    <a:lnTo>
                      <a:pt x="326" y="263"/>
                    </a:lnTo>
                    <a:lnTo>
                      <a:pt x="395" y="277"/>
                    </a:lnTo>
                    <a:lnTo>
                      <a:pt x="398" y="266"/>
                    </a:lnTo>
                    <a:lnTo>
                      <a:pt x="402" y="250"/>
                    </a:lnTo>
                    <a:lnTo>
                      <a:pt x="407" y="230"/>
                    </a:lnTo>
                    <a:lnTo>
                      <a:pt x="415" y="209"/>
                    </a:lnTo>
                    <a:lnTo>
                      <a:pt x="422" y="187"/>
                    </a:lnTo>
                    <a:lnTo>
                      <a:pt x="431" y="169"/>
                    </a:lnTo>
                    <a:lnTo>
                      <a:pt x="440" y="153"/>
                    </a:lnTo>
                    <a:lnTo>
                      <a:pt x="451" y="146"/>
                    </a:lnTo>
                    <a:lnTo>
                      <a:pt x="460" y="144"/>
                    </a:lnTo>
                    <a:lnTo>
                      <a:pt x="469" y="144"/>
                    </a:lnTo>
                    <a:lnTo>
                      <a:pt x="479" y="142"/>
                    </a:lnTo>
                    <a:lnTo>
                      <a:pt x="488" y="140"/>
                    </a:lnTo>
                    <a:lnTo>
                      <a:pt x="499" y="140"/>
                    </a:lnTo>
                    <a:lnTo>
                      <a:pt x="508" y="137"/>
                    </a:lnTo>
                    <a:lnTo>
                      <a:pt x="517" y="135"/>
                    </a:lnTo>
                    <a:lnTo>
                      <a:pt x="524" y="131"/>
                    </a:lnTo>
                    <a:lnTo>
                      <a:pt x="533" y="110"/>
                    </a:lnTo>
                    <a:lnTo>
                      <a:pt x="541" y="86"/>
                    </a:lnTo>
                    <a:lnTo>
                      <a:pt x="551" y="63"/>
                    </a:lnTo>
                    <a:lnTo>
                      <a:pt x="564" y="41"/>
                    </a:lnTo>
                    <a:lnTo>
                      <a:pt x="578" y="23"/>
                    </a:lnTo>
                    <a:lnTo>
                      <a:pt x="598" y="9"/>
                    </a:lnTo>
                    <a:lnTo>
                      <a:pt x="625" y="2"/>
                    </a:lnTo>
                    <a:lnTo>
                      <a:pt x="658" y="0"/>
                    </a:lnTo>
                    <a:lnTo>
                      <a:pt x="683" y="4"/>
                    </a:lnTo>
                    <a:lnTo>
                      <a:pt x="704" y="7"/>
                    </a:lnTo>
                    <a:lnTo>
                      <a:pt x="722" y="14"/>
                    </a:lnTo>
                    <a:lnTo>
                      <a:pt x="737" y="23"/>
                    </a:lnTo>
                    <a:lnTo>
                      <a:pt x="748" y="34"/>
                    </a:lnTo>
                    <a:lnTo>
                      <a:pt x="758" y="47"/>
                    </a:lnTo>
                    <a:lnTo>
                      <a:pt x="766" y="61"/>
                    </a:lnTo>
                    <a:lnTo>
                      <a:pt x="775" y="77"/>
                    </a:lnTo>
                    <a:lnTo>
                      <a:pt x="780" y="97"/>
                    </a:lnTo>
                    <a:lnTo>
                      <a:pt x="784" y="117"/>
                    </a:lnTo>
                    <a:lnTo>
                      <a:pt x="785" y="139"/>
                    </a:lnTo>
                    <a:lnTo>
                      <a:pt x="787" y="16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80"/>
              <p:cNvSpPr>
                <a:spLocks/>
              </p:cNvSpPr>
              <p:nvPr/>
            </p:nvSpPr>
            <p:spPr bwMode="auto">
              <a:xfrm>
                <a:off x="1502" y="715"/>
                <a:ext cx="137" cy="35"/>
              </a:xfrm>
              <a:custGeom>
                <a:avLst/>
                <a:gdLst/>
                <a:ahLst/>
                <a:cxnLst>
                  <a:cxn ang="0">
                    <a:pos x="0" y="14"/>
                  </a:cxn>
                  <a:cxn ang="0">
                    <a:pos x="4" y="10"/>
                  </a:cxn>
                  <a:cxn ang="0">
                    <a:pos x="17" y="5"/>
                  </a:cxn>
                  <a:cxn ang="0">
                    <a:pos x="31" y="1"/>
                  </a:cxn>
                  <a:cxn ang="0">
                    <a:pos x="36" y="0"/>
                  </a:cxn>
                  <a:cxn ang="0">
                    <a:pos x="44" y="1"/>
                  </a:cxn>
                  <a:cxn ang="0">
                    <a:pos x="65" y="5"/>
                  </a:cxn>
                  <a:cxn ang="0">
                    <a:pos x="94" y="10"/>
                  </a:cxn>
                  <a:cxn ang="0">
                    <a:pos x="130" y="18"/>
                  </a:cxn>
                  <a:cxn ang="0">
                    <a:pos x="166" y="25"/>
                  </a:cxn>
                  <a:cxn ang="0">
                    <a:pos x="198" y="32"/>
                  </a:cxn>
                  <a:cxn ang="0">
                    <a:pos x="224" y="36"/>
                  </a:cxn>
                  <a:cxn ang="0">
                    <a:pos x="240" y="39"/>
                  </a:cxn>
                  <a:cxn ang="0">
                    <a:pos x="249" y="45"/>
                  </a:cxn>
                  <a:cxn ang="0">
                    <a:pos x="261" y="50"/>
                  </a:cxn>
                  <a:cxn ang="0">
                    <a:pos x="272" y="59"/>
                  </a:cxn>
                  <a:cxn ang="0">
                    <a:pos x="276" y="70"/>
                  </a:cxn>
                  <a:cxn ang="0">
                    <a:pos x="0" y="14"/>
                  </a:cxn>
                </a:cxnLst>
                <a:rect l="0" t="0" r="r" b="b"/>
                <a:pathLst>
                  <a:path w="276" h="70">
                    <a:moveTo>
                      <a:pt x="0" y="14"/>
                    </a:moveTo>
                    <a:lnTo>
                      <a:pt x="4" y="10"/>
                    </a:lnTo>
                    <a:lnTo>
                      <a:pt x="17" y="5"/>
                    </a:lnTo>
                    <a:lnTo>
                      <a:pt x="31" y="1"/>
                    </a:lnTo>
                    <a:lnTo>
                      <a:pt x="36" y="0"/>
                    </a:lnTo>
                    <a:lnTo>
                      <a:pt x="44" y="1"/>
                    </a:lnTo>
                    <a:lnTo>
                      <a:pt x="65" y="5"/>
                    </a:lnTo>
                    <a:lnTo>
                      <a:pt x="94" y="10"/>
                    </a:lnTo>
                    <a:lnTo>
                      <a:pt x="130" y="18"/>
                    </a:lnTo>
                    <a:lnTo>
                      <a:pt x="166" y="25"/>
                    </a:lnTo>
                    <a:lnTo>
                      <a:pt x="198" y="32"/>
                    </a:lnTo>
                    <a:lnTo>
                      <a:pt x="224" y="36"/>
                    </a:lnTo>
                    <a:lnTo>
                      <a:pt x="240" y="39"/>
                    </a:lnTo>
                    <a:lnTo>
                      <a:pt x="249" y="45"/>
                    </a:lnTo>
                    <a:lnTo>
                      <a:pt x="261" y="50"/>
                    </a:lnTo>
                    <a:lnTo>
                      <a:pt x="272" y="59"/>
                    </a:lnTo>
                    <a:lnTo>
                      <a:pt x="276" y="70"/>
                    </a:lnTo>
                    <a:lnTo>
                      <a:pt x="0" y="1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1"/>
              <p:cNvSpPr>
                <a:spLocks/>
              </p:cNvSpPr>
              <p:nvPr/>
            </p:nvSpPr>
            <p:spPr bwMode="auto">
              <a:xfrm>
                <a:off x="1348" y="547"/>
                <a:ext cx="55" cy="65"/>
              </a:xfrm>
              <a:custGeom>
                <a:avLst/>
                <a:gdLst/>
                <a:ahLst/>
                <a:cxnLst>
                  <a:cxn ang="0">
                    <a:pos x="102" y="59"/>
                  </a:cxn>
                  <a:cxn ang="0">
                    <a:pos x="99" y="47"/>
                  </a:cxn>
                  <a:cxn ang="0">
                    <a:pos x="90" y="36"/>
                  </a:cxn>
                  <a:cxn ang="0">
                    <a:pos x="81" y="27"/>
                  </a:cxn>
                  <a:cxn ang="0">
                    <a:pos x="66" y="27"/>
                  </a:cxn>
                  <a:cxn ang="0">
                    <a:pos x="52" y="38"/>
                  </a:cxn>
                  <a:cxn ang="0">
                    <a:pos x="41" y="57"/>
                  </a:cxn>
                  <a:cxn ang="0">
                    <a:pos x="45" y="84"/>
                  </a:cxn>
                  <a:cxn ang="0">
                    <a:pos x="48" y="95"/>
                  </a:cxn>
                  <a:cxn ang="0">
                    <a:pos x="43" y="95"/>
                  </a:cxn>
                  <a:cxn ang="0">
                    <a:pos x="36" y="84"/>
                  </a:cxn>
                  <a:cxn ang="0">
                    <a:pos x="28" y="63"/>
                  </a:cxn>
                  <a:cxn ang="0">
                    <a:pos x="39" y="43"/>
                  </a:cxn>
                  <a:cxn ang="0">
                    <a:pos x="52" y="23"/>
                  </a:cxn>
                  <a:cxn ang="0">
                    <a:pos x="43" y="23"/>
                  </a:cxn>
                  <a:cxn ang="0">
                    <a:pos x="27" y="38"/>
                  </a:cxn>
                  <a:cxn ang="0">
                    <a:pos x="16" y="59"/>
                  </a:cxn>
                  <a:cxn ang="0">
                    <a:pos x="19" y="83"/>
                  </a:cxn>
                  <a:cxn ang="0">
                    <a:pos x="32" y="102"/>
                  </a:cxn>
                  <a:cxn ang="0">
                    <a:pos x="55" y="111"/>
                  </a:cxn>
                  <a:cxn ang="0">
                    <a:pos x="79" y="110"/>
                  </a:cxn>
                  <a:cxn ang="0">
                    <a:pos x="104" y="92"/>
                  </a:cxn>
                  <a:cxn ang="0">
                    <a:pos x="108" y="101"/>
                  </a:cxn>
                  <a:cxn ang="0">
                    <a:pos x="95" y="117"/>
                  </a:cxn>
                  <a:cxn ang="0">
                    <a:pos x="75" y="126"/>
                  </a:cxn>
                  <a:cxn ang="0">
                    <a:pos x="57" y="129"/>
                  </a:cxn>
                  <a:cxn ang="0">
                    <a:pos x="41" y="128"/>
                  </a:cxn>
                  <a:cxn ang="0">
                    <a:pos x="23" y="119"/>
                  </a:cxn>
                  <a:cxn ang="0">
                    <a:pos x="5" y="97"/>
                  </a:cxn>
                  <a:cxn ang="0">
                    <a:pos x="0" y="59"/>
                  </a:cxn>
                  <a:cxn ang="0">
                    <a:pos x="10" y="23"/>
                  </a:cxn>
                  <a:cxn ang="0">
                    <a:pos x="37" y="2"/>
                  </a:cxn>
                  <a:cxn ang="0">
                    <a:pos x="70" y="5"/>
                  </a:cxn>
                  <a:cxn ang="0">
                    <a:pos x="93" y="18"/>
                  </a:cxn>
                  <a:cxn ang="0">
                    <a:pos x="104" y="36"/>
                  </a:cxn>
                  <a:cxn ang="0">
                    <a:pos x="108" y="52"/>
                  </a:cxn>
                </a:cxnLst>
                <a:rect l="0" t="0" r="r" b="b"/>
                <a:pathLst>
                  <a:path w="109" h="129">
                    <a:moveTo>
                      <a:pt x="108" y="61"/>
                    </a:moveTo>
                    <a:lnTo>
                      <a:pt x="102" y="59"/>
                    </a:lnTo>
                    <a:lnTo>
                      <a:pt x="100" y="54"/>
                    </a:lnTo>
                    <a:lnTo>
                      <a:pt x="99" y="47"/>
                    </a:lnTo>
                    <a:lnTo>
                      <a:pt x="95" y="41"/>
                    </a:lnTo>
                    <a:lnTo>
                      <a:pt x="90" y="36"/>
                    </a:lnTo>
                    <a:lnTo>
                      <a:pt x="86" y="30"/>
                    </a:lnTo>
                    <a:lnTo>
                      <a:pt x="81" y="27"/>
                    </a:lnTo>
                    <a:lnTo>
                      <a:pt x="75" y="25"/>
                    </a:lnTo>
                    <a:lnTo>
                      <a:pt x="66" y="27"/>
                    </a:lnTo>
                    <a:lnTo>
                      <a:pt x="59" y="32"/>
                    </a:lnTo>
                    <a:lnTo>
                      <a:pt x="52" y="38"/>
                    </a:lnTo>
                    <a:lnTo>
                      <a:pt x="45" y="45"/>
                    </a:lnTo>
                    <a:lnTo>
                      <a:pt x="41" y="57"/>
                    </a:lnTo>
                    <a:lnTo>
                      <a:pt x="41" y="70"/>
                    </a:lnTo>
                    <a:lnTo>
                      <a:pt x="45" y="84"/>
                    </a:lnTo>
                    <a:lnTo>
                      <a:pt x="52" y="95"/>
                    </a:lnTo>
                    <a:lnTo>
                      <a:pt x="48" y="95"/>
                    </a:lnTo>
                    <a:lnTo>
                      <a:pt x="46" y="95"/>
                    </a:lnTo>
                    <a:lnTo>
                      <a:pt x="43" y="95"/>
                    </a:lnTo>
                    <a:lnTo>
                      <a:pt x="41" y="93"/>
                    </a:lnTo>
                    <a:lnTo>
                      <a:pt x="36" y="84"/>
                    </a:lnTo>
                    <a:lnTo>
                      <a:pt x="30" y="74"/>
                    </a:lnTo>
                    <a:lnTo>
                      <a:pt x="28" y="63"/>
                    </a:lnTo>
                    <a:lnTo>
                      <a:pt x="32" y="52"/>
                    </a:lnTo>
                    <a:lnTo>
                      <a:pt x="39" y="43"/>
                    </a:lnTo>
                    <a:lnTo>
                      <a:pt x="46" y="32"/>
                    </a:lnTo>
                    <a:lnTo>
                      <a:pt x="52" y="23"/>
                    </a:lnTo>
                    <a:lnTo>
                      <a:pt x="54" y="20"/>
                    </a:lnTo>
                    <a:lnTo>
                      <a:pt x="43" y="23"/>
                    </a:lnTo>
                    <a:lnTo>
                      <a:pt x="34" y="29"/>
                    </a:lnTo>
                    <a:lnTo>
                      <a:pt x="27" y="38"/>
                    </a:lnTo>
                    <a:lnTo>
                      <a:pt x="19" y="48"/>
                    </a:lnTo>
                    <a:lnTo>
                      <a:pt x="16" y="59"/>
                    </a:lnTo>
                    <a:lnTo>
                      <a:pt x="16" y="70"/>
                    </a:lnTo>
                    <a:lnTo>
                      <a:pt x="19" y="83"/>
                    </a:lnTo>
                    <a:lnTo>
                      <a:pt x="23" y="92"/>
                    </a:lnTo>
                    <a:lnTo>
                      <a:pt x="32" y="102"/>
                    </a:lnTo>
                    <a:lnTo>
                      <a:pt x="43" y="108"/>
                    </a:lnTo>
                    <a:lnTo>
                      <a:pt x="55" y="111"/>
                    </a:lnTo>
                    <a:lnTo>
                      <a:pt x="68" y="115"/>
                    </a:lnTo>
                    <a:lnTo>
                      <a:pt x="79" y="110"/>
                    </a:lnTo>
                    <a:lnTo>
                      <a:pt x="93" y="101"/>
                    </a:lnTo>
                    <a:lnTo>
                      <a:pt x="104" y="92"/>
                    </a:lnTo>
                    <a:lnTo>
                      <a:pt x="109" y="90"/>
                    </a:lnTo>
                    <a:lnTo>
                      <a:pt x="108" y="101"/>
                    </a:lnTo>
                    <a:lnTo>
                      <a:pt x="102" y="110"/>
                    </a:lnTo>
                    <a:lnTo>
                      <a:pt x="95" y="117"/>
                    </a:lnTo>
                    <a:lnTo>
                      <a:pt x="84" y="122"/>
                    </a:lnTo>
                    <a:lnTo>
                      <a:pt x="75" y="126"/>
                    </a:lnTo>
                    <a:lnTo>
                      <a:pt x="66" y="128"/>
                    </a:lnTo>
                    <a:lnTo>
                      <a:pt x="57" y="129"/>
                    </a:lnTo>
                    <a:lnTo>
                      <a:pt x="48" y="129"/>
                    </a:lnTo>
                    <a:lnTo>
                      <a:pt x="41" y="128"/>
                    </a:lnTo>
                    <a:lnTo>
                      <a:pt x="32" y="124"/>
                    </a:lnTo>
                    <a:lnTo>
                      <a:pt x="23" y="119"/>
                    </a:lnTo>
                    <a:lnTo>
                      <a:pt x="12" y="111"/>
                    </a:lnTo>
                    <a:lnTo>
                      <a:pt x="5" y="97"/>
                    </a:lnTo>
                    <a:lnTo>
                      <a:pt x="1" y="79"/>
                    </a:lnTo>
                    <a:lnTo>
                      <a:pt x="0" y="59"/>
                    </a:lnTo>
                    <a:lnTo>
                      <a:pt x="1" y="43"/>
                    </a:lnTo>
                    <a:lnTo>
                      <a:pt x="10" y="23"/>
                    </a:lnTo>
                    <a:lnTo>
                      <a:pt x="23" y="11"/>
                    </a:lnTo>
                    <a:lnTo>
                      <a:pt x="37" y="2"/>
                    </a:lnTo>
                    <a:lnTo>
                      <a:pt x="54" y="0"/>
                    </a:lnTo>
                    <a:lnTo>
                      <a:pt x="70" y="5"/>
                    </a:lnTo>
                    <a:lnTo>
                      <a:pt x="84" y="11"/>
                    </a:lnTo>
                    <a:lnTo>
                      <a:pt x="93" y="18"/>
                    </a:lnTo>
                    <a:lnTo>
                      <a:pt x="100" y="27"/>
                    </a:lnTo>
                    <a:lnTo>
                      <a:pt x="104" y="36"/>
                    </a:lnTo>
                    <a:lnTo>
                      <a:pt x="108" y="43"/>
                    </a:lnTo>
                    <a:lnTo>
                      <a:pt x="108" y="52"/>
                    </a:lnTo>
                    <a:lnTo>
                      <a:pt x="108" y="6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82"/>
              <p:cNvSpPr>
                <a:spLocks/>
              </p:cNvSpPr>
              <p:nvPr/>
            </p:nvSpPr>
            <p:spPr bwMode="auto">
              <a:xfrm>
                <a:off x="1497" y="674"/>
                <a:ext cx="16" cy="21"/>
              </a:xfrm>
              <a:custGeom>
                <a:avLst/>
                <a:gdLst/>
                <a:ahLst/>
                <a:cxnLst>
                  <a:cxn ang="0">
                    <a:pos x="33" y="5"/>
                  </a:cxn>
                  <a:cxn ang="0">
                    <a:pos x="27" y="7"/>
                  </a:cxn>
                  <a:cxn ang="0">
                    <a:pos x="22" y="9"/>
                  </a:cxn>
                  <a:cxn ang="0">
                    <a:pos x="18" y="12"/>
                  </a:cxn>
                  <a:cxn ang="0">
                    <a:pos x="17" y="18"/>
                  </a:cxn>
                  <a:cxn ang="0">
                    <a:pos x="17" y="23"/>
                  </a:cxn>
                  <a:cxn ang="0">
                    <a:pos x="18" y="27"/>
                  </a:cxn>
                  <a:cxn ang="0">
                    <a:pos x="20" y="32"/>
                  </a:cxn>
                  <a:cxn ang="0">
                    <a:pos x="24" y="36"/>
                  </a:cxn>
                  <a:cxn ang="0">
                    <a:pos x="18" y="43"/>
                  </a:cxn>
                  <a:cxn ang="0">
                    <a:pos x="11" y="36"/>
                  </a:cxn>
                  <a:cxn ang="0">
                    <a:pos x="6" y="29"/>
                  </a:cxn>
                  <a:cxn ang="0">
                    <a:pos x="0" y="20"/>
                  </a:cxn>
                  <a:cxn ang="0">
                    <a:pos x="2" y="10"/>
                  </a:cxn>
                  <a:cxn ang="0">
                    <a:pos x="4" y="9"/>
                  </a:cxn>
                  <a:cxn ang="0">
                    <a:pos x="6" y="5"/>
                  </a:cxn>
                  <a:cxn ang="0">
                    <a:pos x="6" y="3"/>
                  </a:cxn>
                  <a:cxn ang="0">
                    <a:pos x="9" y="1"/>
                  </a:cxn>
                  <a:cxn ang="0">
                    <a:pos x="15" y="0"/>
                  </a:cxn>
                  <a:cxn ang="0">
                    <a:pos x="22" y="0"/>
                  </a:cxn>
                  <a:cxn ang="0">
                    <a:pos x="27" y="0"/>
                  </a:cxn>
                  <a:cxn ang="0">
                    <a:pos x="33" y="5"/>
                  </a:cxn>
                </a:cxnLst>
                <a:rect l="0" t="0" r="r" b="b"/>
                <a:pathLst>
                  <a:path w="33" h="43">
                    <a:moveTo>
                      <a:pt x="33" y="5"/>
                    </a:moveTo>
                    <a:lnTo>
                      <a:pt x="27" y="7"/>
                    </a:lnTo>
                    <a:lnTo>
                      <a:pt x="22" y="9"/>
                    </a:lnTo>
                    <a:lnTo>
                      <a:pt x="18" y="12"/>
                    </a:lnTo>
                    <a:lnTo>
                      <a:pt x="17" y="18"/>
                    </a:lnTo>
                    <a:lnTo>
                      <a:pt x="17" y="23"/>
                    </a:lnTo>
                    <a:lnTo>
                      <a:pt x="18" y="27"/>
                    </a:lnTo>
                    <a:lnTo>
                      <a:pt x="20" y="32"/>
                    </a:lnTo>
                    <a:lnTo>
                      <a:pt x="24" y="36"/>
                    </a:lnTo>
                    <a:lnTo>
                      <a:pt x="18" y="43"/>
                    </a:lnTo>
                    <a:lnTo>
                      <a:pt x="11" y="36"/>
                    </a:lnTo>
                    <a:lnTo>
                      <a:pt x="6" y="29"/>
                    </a:lnTo>
                    <a:lnTo>
                      <a:pt x="0" y="20"/>
                    </a:lnTo>
                    <a:lnTo>
                      <a:pt x="2" y="10"/>
                    </a:lnTo>
                    <a:lnTo>
                      <a:pt x="4" y="9"/>
                    </a:lnTo>
                    <a:lnTo>
                      <a:pt x="6" y="5"/>
                    </a:lnTo>
                    <a:lnTo>
                      <a:pt x="6" y="3"/>
                    </a:lnTo>
                    <a:lnTo>
                      <a:pt x="9" y="1"/>
                    </a:lnTo>
                    <a:lnTo>
                      <a:pt x="15" y="0"/>
                    </a:lnTo>
                    <a:lnTo>
                      <a:pt x="22" y="0"/>
                    </a:lnTo>
                    <a:lnTo>
                      <a:pt x="27" y="0"/>
                    </a:lnTo>
                    <a:lnTo>
                      <a:pt x="33" y="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83"/>
              <p:cNvSpPr>
                <a:spLocks/>
              </p:cNvSpPr>
              <p:nvPr/>
            </p:nvSpPr>
            <p:spPr bwMode="auto">
              <a:xfrm>
                <a:off x="1060" y="712"/>
                <a:ext cx="603" cy="136"/>
              </a:xfrm>
              <a:custGeom>
                <a:avLst/>
                <a:gdLst/>
                <a:ahLst/>
                <a:cxnLst>
                  <a:cxn ang="0">
                    <a:pos x="1199" y="274"/>
                  </a:cxn>
                  <a:cxn ang="0">
                    <a:pos x="1174" y="267"/>
                  </a:cxn>
                  <a:cxn ang="0">
                    <a:pos x="1126" y="258"/>
                  </a:cxn>
                  <a:cxn ang="0">
                    <a:pos x="1057" y="242"/>
                  </a:cxn>
                  <a:cxn ang="0">
                    <a:pos x="974" y="224"/>
                  </a:cxn>
                  <a:cxn ang="0">
                    <a:pos x="879" y="204"/>
                  </a:cxn>
                  <a:cxn ang="0">
                    <a:pos x="775" y="180"/>
                  </a:cxn>
                  <a:cxn ang="0">
                    <a:pos x="665" y="157"/>
                  </a:cxn>
                  <a:cxn ang="0">
                    <a:pos x="553" y="132"/>
                  </a:cxn>
                  <a:cxn ang="0">
                    <a:pos x="443" y="108"/>
                  </a:cxn>
                  <a:cxn ang="0">
                    <a:pos x="337" y="85"/>
                  </a:cxn>
                  <a:cxn ang="0">
                    <a:pos x="242" y="63"/>
                  </a:cxn>
                  <a:cxn ang="0">
                    <a:pos x="155" y="45"/>
                  </a:cxn>
                  <a:cxn ang="0">
                    <a:pos x="87" y="31"/>
                  </a:cxn>
                  <a:cxn ang="0">
                    <a:pos x="35" y="18"/>
                  </a:cxn>
                  <a:cxn ang="0">
                    <a:pos x="6" y="13"/>
                  </a:cxn>
                  <a:cxn ang="0">
                    <a:pos x="4" y="9"/>
                  </a:cxn>
                  <a:cxn ang="0">
                    <a:pos x="11" y="2"/>
                  </a:cxn>
                  <a:cxn ang="0">
                    <a:pos x="27" y="2"/>
                  </a:cxn>
                  <a:cxn ang="0">
                    <a:pos x="67" y="9"/>
                  </a:cxn>
                  <a:cxn ang="0">
                    <a:pos x="125" y="22"/>
                  </a:cxn>
                  <a:cxn ang="0">
                    <a:pos x="198" y="36"/>
                  </a:cxn>
                  <a:cxn ang="0">
                    <a:pos x="285" y="54"/>
                  </a:cxn>
                  <a:cxn ang="0">
                    <a:pos x="382" y="76"/>
                  </a:cxn>
                  <a:cxn ang="0">
                    <a:pos x="485" y="98"/>
                  </a:cxn>
                  <a:cxn ang="0">
                    <a:pos x="591" y="121"/>
                  </a:cxn>
                  <a:cxn ang="0">
                    <a:pos x="699" y="143"/>
                  </a:cxn>
                  <a:cxn ang="0">
                    <a:pos x="803" y="166"/>
                  </a:cxn>
                  <a:cxn ang="0">
                    <a:pos x="902" y="188"/>
                  </a:cxn>
                  <a:cxn ang="0">
                    <a:pos x="991" y="206"/>
                  </a:cxn>
                  <a:cxn ang="0">
                    <a:pos x="1070" y="224"/>
                  </a:cxn>
                  <a:cxn ang="0">
                    <a:pos x="1133" y="236"/>
                  </a:cxn>
                  <a:cxn ang="0">
                    <a:pos x="1178" y="247"/>
                  </a:cxn>
                  <a:cxn ang="0">
                    <a:pos x="1201" y="252"/>
                  </a:cxn>
                  <a:cxn ang="0">
                    <a:pos x="1207" y="256"/>
                  </a:cxn>
                  <a:cxn ang="0">
                    <a:pos x="1205" y="270"/>
                  </a:cxn>
                </a:cxnLst>
                <a:rect l="0" t="0" r="r" b="b"/>
                <a:pathLst>
                  <a:path w="1207" h="274">
                    <a:moveTo>
                      <a:pt x="1203" y="274"/>
                    </a:moveTo>
                    <a:lnTo>
                      <a:pt x="1199" y="274"/>
                    </a:lnTo>
                    <a:lnTo>
                      <a:pt x="1190" y="270"/>
                    </a:lnTo>
                    <a:lnTo>
                      <a:pt x="1174" y="267"/>
                    </a:lnTo>
                    <a:lnTo>
                      <a:pt x="1153" y="263"/>
                    </a:lnTo>
                    <a:lnTo>
                      <a:pt x="1126" y="258"/>
                    </a:lnTo>
                    <a:lnTo>
                      <a:pt x="1093" y="251"/>
                    </a:lnTo>
                    <a:lnTo>
                      <a:pt x="1057" y="242"/>
                    </a:lnTo>
                    <a:lnTo>
                      <a:pt x="1018" y="234"/>
                    </a:lnTo>
                    <a:lnTo>
                      <a:pt x="974" y="224"/>
                    </a:lnTo>
                    <a:lnTo>
                      <a:pt x="928" y="215"/>
                    </a:lnTo>
                    <a:lnTo>
                      <a:pt x="879" y="204"/>
                    </a:lnTo>
                    <a:lnTo>
                      <a:pt x="829" y="193"/>
                    </a:lnTo>
                    <a:lnTo>
                      <a:pt x="775" y="180"/>
                    </a:lnTo>
                    <a:lnTo>
                      <a:pt x="721" y="170"/>
                    </a:lnTo>
                    <a:lnTo>
                      <a:pt x="665" y="157"/>
                    </a:lnTo>
                    <a:lnTo>
                      <a:pt x="609" y="144"/>
                    </a:lnTo>
                    <a:lnTo>
                      <a:pt x="553" y="132"/>
                    </a:lnTo>
                    <a:lnTo>
                      <a:pt x="497" y="121"/>
                    </a:lnTo>
                    <a:lnTo>
                      <a:pt x="443" y="108"/>
                    </a:lnTo>
                    <a:lnTo>
                      <a:pt x="389" y="98"/>
                    </a:lnTo>
                    <a:lnTo>
                      <a:pt x="337" y="85"/>
                    </a:lnTo>
                    <a:lnTo>
                      <a:pt x="289" y="74"/>
                    </a:lnTo>
                    <a:lnTo>
                      <a:pt x="242" y="63"/>
                    </a:lnTo>
                    <a:lnTo>
                      <a:pt x="197" y="54"/>
                    </a:lnTo>
                    <a:lnTo>
                      <a:pt x="155" y="45"/>
                    </a:lnTo>
                    <a:lnTo>
                      <a:pt x="119" y="38"/>
                    </a:lnTo>
                    <a:lnTo>
                      <a:pt x="87" y="31"/>
                    </a:lnTo>
                    <a:lnTo>
                      <a:pt x="58" y="24"/>
                    </a:lnTo>
                    <a:lnTo>
                      <a:pt x="35" y="18"/>
                    </a:lnTo>
                    <a:lnTo>
                      <a:pt x="17" y="15"/>
                    </a:lnTo>
                    <a:lnTo>
                      <a:pt x="6" y="13"/>
                    </a:lnTo>
                    <a:lnTo>
                      <a:pt x="0" y="11"/>
                    </a:lnTo>
                    <a:lnTo>
                      <a:pt x="4" y="9"/>
                    </a:lnTo>
                    <a:lnTo>
                      <a:pt x="8" y="6"/>
                    </a:lnTo>
                    <a:lnTo>
                      <a:pt x="11" y="2"/>
                    </a:lnTo>
                    <a:lnTo>
                      <a:pt x="17" y="0"/>
                    </a:lnTo>
                    <a:lnTo>
                      <a:pt x="27" y="2"/>
                    </a:lnTo>
                    <a:lnTo>
                      <a:pt x="45" y="6"/>
                    </a:lnTo>
                    <a:lnTo>
                      <a:pt x="67" y="9"/>
                    </a:lnTo>
                    <a:lnTo>
                      <a:pt x="94" y="15"/>
                    </a:lnTo>
                    <a:lnTo>
                      <a:pt x="125" y="22"/>
                    </a:lnTo>
                    <a:lnTo>
                      <a:pt x="161" y="29"/>
                    </a:lnTo>
                    <a:lnTo>
                      <a:pt x="198" y="36"/>
                    </a:lnTo>
                    <a:lnTo>
                      <a:pt x="242" y="45"/>
                    </a:lnTo>
                    <a:lnTo>
                      <a:pt x="285" y="54"/>
                    </a:lnTo>
                    <a:lnTo>
                      <a:pt x="334" y="65"/>
                    </a:lnTo>
                    <a:lnTo>
                      <a:pt x="382" y="76"/>
                    </a:lnTo>
                    <a:lnTo>
                      <a:pt x="433" y="87"/>
                    </a:lnTo>
                    <a:lnTo>
                      <a:pt x="485" y="98"/>
                    </a:lnTo>
                    <a:lnTo>
                      <a:pt x="539" y="108"/>
                    </a:lnTo>
                    <a:lnTo>
                      <a:pt x="591" y="121"/>
                    </a:lnTo>
                    <a:lnTo>
                      <a:pt x="645" y="132"/>
                    </a:lnTo>
                    <a:lnTo>
                      <a:pt x="699" y="143"/>
                    </a:lnTo>
                    <a:lnTo>
                      <a:pt x="751" y="155"/>
                    </a:lnTo>
                    <a:lnTo>
                      <a:pt x="803" y="166"/>
                    </a:lnTo>
                    <a:lnTo>
                      <a:pt x="854" y="177"/>
                    </a:lnTo>
                    <a:lnTo>
                      <a:pt x="902" y="188"/>
                    </a:lnTo>
                    <a:lnTo>
                      <a:pt x="947" y="197"/>
                    </a:lnTo>
                    <a:lnTo>
                      <a:pt x="991" y="206"/>
                    </a:lnTo>
                    <a:lnTo>
                      <a:pt x="1032" y="215"/>
                    </a:lnTo>
                    <a:lnTo>
                      <a:pt x="1070" y="224"/>
                    </a:lnTo>
                    <a:lnTo>
                      <a:pt x="1102" y="231"/>
                    </a:lnTo>
                    <a:lnTo>
                      <a:pt x="1133" y="236"/>
                    </a:lnTo>
                    <a:lnTo>
                      <a:pt x="1158" y="242"/>
                    </a:lnTo>
                    <a:lnTo>
                      <a:pt x="1178" y="247"/>
                    </a:lnTo>
                    <a:lnTo>
                      <a:pt x="1192" y="251"/>
                    </a:lnTo>
                    <a:lnTo>
                      <a:pt x="1201" y="252"/>
                    </a:lnTo>
                    <a:lnTo>
                      <a:pt x="1205" y="252"/>
                    </a:lnTo>
                    <a:lnTo>
                      <a:pt x="1207" y="256"/>
                    </a:lnTo>
                    <a:lnTo>
                      <a:pt x="1207" y="263"/>
                    </a:lnTo>
                    <a:lnTo>
                      <a:pt x="1205" y="270"/>
                    </a:lnTo>
                    <a:lnTo>
                      <a:pt x="1203" y="27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84"/>
              <p:cNvSpPr>
                <a:spLocks/>
              </p:cNvSpPr>
              <p:nvPr/>
            </p:nvSpPr>
            <p:spPr bwMode="auto">
              <a:xfrm>
                <a:off x="428" y="575"/>
                <a:ext cx="1475" cy="1414"/>
              </a:xfrm>
              <a:custGeom>
                <a:avLst/>
                <a:gdLst/>
                <a:ahLst/>
                <a:cxnLst>
                  <a:cxn ang="0">
                    <a:pos x="2342" y="223"/>
                  </a:cxn>
                  <a:cxn ang="0">
                    <a:pos x="2324" y="201"/>
                  </a:cxn>
                  <a:cxn ang="0">
                    <a:pos x="2295" y="183"/>
                  </a:cxn>
                  <a:cxn ang="0">
                    <a:pos x="2259" y="171"/>
                  </a:cxn>
                  <a:cxn ang="0">
                    <a:pos x="2225" y="162"/>
                  </a:cxn>
                  <a:cxn ang="0">
                    <a:pos x="2198" y="151"/>
                  </a:cxn>
                  <a:cxn ang="0">
                    <a:pos x="2182" y="90"/>
                  </a:cxn>
                  <a:cxn ang="0">
                    <a:pos x="2173" y="45"/>
                  </a:cxn>
                  <a:cxn ang="0">
                    <a:pos x="2151" y="16"/>
                  </a:cxn>
                  <a:cxn ang="0">
                    <a:pos x="2108" y="0"/>
                  </a:cxn>
                  <a:cxn ang="0">
                    <a:pos x="2077" y="0"/>
                  </a:cxn>
                  <a:cxn ang="0">
                    <a:pos x="2048" y="9"/>
                  </a:cxn>
                  <a:cxn ang="0">
                    <a:pos x="2034" y="25"/>
                  </a:cxn>
                  <a:cxn ang="0">
                    <a:pos x="2038" y="36"/>
                  </a:cxn>
                  <a:cxn ang="0">
                    <a:pos x="2052" y="27"/>
                  </a:cxn>
                  <a:cxn ang="0">
                    <a:pos x="2088" y="18"/>
                  </a:cxn>
                  <a:cxn ang="0">
                    <a:pos x="2140" y="32"/>
                  </a:cxn>
                  <a:cxn ang="0">
                    <a:pos x="2162" y="68"/>
                  </a:cxn>
                  <a:cxn ang="0">
                    <a:pos x="2173" y="151"/>
                  </a:cxn>
                  <a:cxn ang="0">
                    <a:pos x="2205" y="176"/>
                  </a:cxn>
                  <a:cxn ang="0">
                    <a:pos x="2268" y="194"/>
                  </a:cxn>
                  <a:cxn ang="0">
                    <a:pos x="2324" y="230"/>
                  </a:cxn>
                  <a:cxn ang="0">
                    <a:pos x="2405" y="306"/>
                  </a:cxn>
                  <a:cxn ang="0">
                    <a:pos x="2414" y="300"/>
                  </a:cxn>
                  <a:cxn ang="0">
                    <a:pos x="2383" y="266"/>
                  </a:cxn>
                  <a:cxn ang="0">
                    <a:pos x="2895" y="407"/>
                  </a:cxn>
                  <a:cxn ang="0">
                    <a:pos x="2905" y="480"/>
                  </a:cxn>
                  <a:cxn ang="0">
                    <a:pos x="2871" y="581"/>
                  </a:cxn>
                  <a:cxn ang="0">
                    <a:pos x="1987" y="2756"/>
                  </a:cxn>
                  <a:cxn ang="0">
                    <a:pos x="1924" y="2776"/>
                  </a:cxn>
                  <a:cxn ang="0">
                    <a:pos x="1874" y="2772"/>
                  </a:cxn>
                  <a:cxn ang="0">
                    <a:pos x="52" y="2201"/>
                  </a:cxn>
                  <a:cxn ang="0">
                    <a:pos x="37" y="2142"/>
                  </a:cxn>
                  <a:cxn ang="0">
                    <a:pos x="68" y="2050"/>
                  </a:cxn>
                  <a:cxn ang="0">
                    <a:pos x="1085" y="126"/>
                  </a:cxn>
                  <a:cxn ang="0">
                    <a:pos x="1137" y="73"/>
                  </a:cxn>
                  <a:cxn ang="0">
                    <a:pos x="1204" y="48"/>
                  </a:cxn>
                  <a:cxn ang="0">
                    <a:pos x="1226" y="19"/>
                  </a:cxn>
                  <a:cxn ang="0">
                    <a:pos x="1179" y="23"/>
                  </a:cxn>
                  <a:cxn ang="0">
                    <a:pos x="1114" y="55"/>
                  </a:cxn>
                  <a:cxn ang="0">
                    <a:pos x="9" y="2077"/>
                  </a:cxn>
                  <a:cxn ang="0">
                    <a:pos x="3" y="2162"/>
                  </a:cxn>
                  <a:cxn ang="0">
                    <a:pos x="34" y="2234"/>
                  </a:cxn>
                  <a:cxn ang="0">
                    <a:pos x="1877" y="2823"/>
                  </a:cxn>
                  <a:cxn ang="0">
                    <a:pos x="1931" y="2828"/>
                  </a:cxn>
                  <a:cxn ang="0">
                    <a:pos x="2003" y="2810"/>
                  </a:cxn>
                  <a:cxn ang="0">
                    <a:pos x="2929" y="547"/>
                  </a:cxn>
                  <a:cxn ang="0">
                    <a:pos x="2950" y="457"/>
                  </a:cxn>
                  <a:cxn ang="0">
                    <a:pos x="2923" y="385"/>
                  </a:cxn>
                </a:cxnLst>
                <a:rect l="0" t="0" r="r" b="b"/>
                <a:pathLst>
                  <a:path w="2950" h="2828">
                    <a:moveTo>
                      <a:pt x="2884" y="356"/>
                    </a:moveTo>
                    <a:lnTo>
                      <a:pt x="2351" y="232"/>
                    </a:lnTo>
                    <a:lnTo>
                      <a:pt x="2342" y="223"/>
                    </a:lnTo>
                    <a:lnTo>
                      <a:pt x="2336" y="216"/>
                    </a:lnTo>
                    <a:lnTo>
                      <a:pt x="2329" y="208"/>
                    </a:lnTo>
                    <a:lnTo>
                      <a:pt x="2324" y="201"/>
                    </a:lnTo>
                    <a:lnTo>
                      <a:pt x="2317" y="196"/>
                    </a:lnTo>
                    <a:lnTo>
                      <a:pt x="2308" y="190"/>
                    </a:lnTo>
                    <a:lnTo>
                      <a:pt x="2295" y="183"/>
                    </a:lnTo>
                    <a:lnTo>
                      <a:pt x="2279" y="176"/>
                    </a:lnTo>
                    <a:lnTo>
                      <a:pt x="2270" y="172"/>
                    </a:lnTo>
                    <a:lnTo>
                      <a:pt x="2259" y="171"/>
                    </a:lnTo>
                    <a:lnTo>
                      <a:pt x="2248" y="167"/>
                    </a:lnTo>
                    <a:lnTo>
                      <a:pt x="2236" y="165"/>
                    </a:lnTo>
                    <a:lnTo>
                      <a:pt x="2225" y="162"/>
                    </a:lnTo>
                    <a:lnTo>
                      <a:pt x="2214" y="158"/>
                    </a:lnTo>
                    <a:lnTo>
                      <a:pt x="2205" y="154"/>
                    </a:lnTo>
                    <a:lnTo>
                      <a:pt x="2198" y="151"/>
                    </a:lnTo>
                    <a:lnTo>
                      <a:pt x="2185" y="135"/>
                    </a:lnTo>
                    <a:lnTo>
                      <a:pt x="2182" y="113"/>
                    </a:lnTo>
                    <a:lnTo>
                      <a:pt x="2182" y="90"/>
                    </a:lnTo>
                    <a:lnTo>
                      <a:pt x="2180" y="68"/>
                    </a:lnTo>
                    <a:lnTo>
                      <a:pt x="2176" y="55"/>
                    </a:lnTo>
                    <a:lnTo>
                      <a:pt x="2173" y="45"/>
                    </a:lnTo>
                    <a:lnTo>
                      <a:pt x="2167" y="34"/>
                    </a:lnTo>
                    <a:lnTo>
                      <a:pt x="2160" y="23"/>
                    </a:lnTo>
                    <a:lnTo>
                      <a:pt x="2151" y="16"/>
                    </a:lnTo>
                    <a:lnTo>
                      <a:pt x="2140" y="9"/>
                    </a:lnTo>
                    <a:lnTo>
                      <a:pt x="2126" y="3"/>
                    </a:lnTo>
                    <a:lnTo>
                      <a:pt x="2108" y="0"/>
                    </a:lnTo>
                    <a:lnTo>
                      <a:pt x="2097" y="0"/>
                    </a:lnTo>
                    <a:lnTo>
                      <a:pt x="2086" y="0"/>
                    </a:lnTo>
                    <a:lnTo>
                      <a:pt x="2077" y="0"/>
                    </a:lnTo>
                    <a:lnTo>
                      <a:pt x="2066" y="1"/>
                    </a:lnTo>
                    <a:lnTo>
                      <a:pt x="2057" y="3"/>
                    </a:lnTo>
                    <a:lnTo>
                      <a:pt x="2048" y="9"/>
                    </a:lnTo>
                    <a:lnTo>
                      <a:pt x="2041" y="14"/>
                    </a:lnTo>
                    <a:lnTo>
                      <a:pt x="2034" y="21"/>
                    </a:lnTo>
                    <a:lnTo>
                      <a:pt x="2034" y="25"/>
                    </a:lnTo>
                    <a:lnTo>
                      <a:pt x="2036" y="28"/>
                    </a:lnTo>
                    <a:lnTo>
                      <a:pt x="2036" y="32"/>
                    </a:lnTo>
                    <a:lnTo>
                      <a:pt x="2038" y="36"/>
                    </a:lnTo>
                    <a:lnTo>
                      <a:pt x="2039" y="34"/>
                    </a:lnTo>
                    <a:lnTo>
                      <a:pt x="2045" y="32"/>
                    </a:lnTo>
                    <a:lnTo>
                      <a:pt x="2052" y="27"/>
                    </a:lnTo>
                    <a:lnTo>
                      <a:pt x="2061" y="23"/>
                    </a:lnTo>
                    <a:lnTo>
                      <a:pt x="2074" y="19"/>
                    </a:lnTo>
                    <a:lnTo>
                      <a:pt x="2088" y="18"/>
                    </a:lnTo>
                    <a:lnTo>
                      <a:pt x="2106" y="19"/>
                    </a:lnTo>
                    <a:lnTo>
                      <a:pt x="2128" y="23"/>
                    </a:lnTo>
                    <a:lnTo>
                      <a:pt x="2140" y="32"/>
                    </a:lnTo>
                    <a:lnTo>
                      <a:pt x="2151" y="43"/>
                    </a:lnTo>
                    <a:lnTo>
                      <a:pt x="2158" y="55"/>
                    </a:lnTo>
                    <a:lnTo>
                      <a:pt x="2162" y="68"/>
                    </a:lnTo>
                    <a:lnTo>
                      <a:pt x="2164" y="97"/>
                    </a:lnTo>
                    <a:lnTo>
                      <a:pt x="2167" y="124"/>
                    </a:lnTo>
                    <a:lnTo>
                      <a:pt x="2173" y="151"/>
                    </a:lnTo>
                    <a:lnTo>
                      <a:pt x="2187" y="172"/>
                    </a:lnTo>
                    <a:lnTo>
                      <a:pt x="2192" y="174"/>
                    </a:lnTo>
                    <a:lnTo>
                      <a:pt x="2205" y="176"/>
                    </a:lnTo>
                    <a:lnTo>
                      <a:pt x="2223" y="180"/>
                    </a:lnTo>
                    <a:lnTo>
                      <a:pt x="2245" y="187"/>
                    </a:lnTo>
                    <a:lnTo>
                      <a:pt x="2268" y="194"/>
                    </a:lnTo>
                    <a:lnTo>
                      <a:pt x="2290" y="203"/>
                    </a:lnTo>
                    <a:lnTo>
                      <a:pt x="2309" y="216"/>
                    </a:lnTo>
                    <a:lnTo>
                      <a:pt x="2324" y="230"/>
                    </a:lnTo>
                    <a:lnTo>
                      <a:pt x="2383" y="300"/>
                    </a:lnTo>
                    <a:lnTo>
                      <a:pt x="2392" y="302"/>
                    </a:lnTo>
                    <a:lnTo>
                      <a:pt x="2405" y="306"/>
                    </a:lnTo>
                    <a:lnTo>
                      <a:pt x="2416" y="308"/>
                    </a:lnTo>
                    <a:lnTo>
                      <a:pt x="2421" y="309"/>
                    </a:lnTo>
                    <a:lnTo>
                      <a:pt x="2414" y="300"/>
                    </a:lnTo>
                    <a:lnTo>
                      <a:pt x="2403" y="288"/>
                    </a:lnTo>
                    <a:lnTo>
                      <a:pt x="2390" y="275"/>
                    </a:lnTo>
                    <a:lnTo>
                      <a:pt x="2383" y="266"/>
                    </a:lnTo>
                    <a:lnTo>
                      <a:pt x="2860" y="378"/>
                    </a:lnTo>
                    <a:lnTo>
                      <a:pt x="2880" y="390"/>
                    </a:lnTo>
                    <a:lnTo>
                      <a:pt x="2895" y="407"/>
                    </a:lnTo>
                    <a:lnTo>
                      <a:pt x="2904" y="428"/>
                    </a:lnTo>
                    <a:lnTo>
                      <a:pt x="2907" y="453"/>
                    </a:lnTo>
                    <a:lnTo>
                      <a:pt x="2905" y="480"/>
                    </a:lnTo>
                    <a:lnTo>
                      <a:pt x="2898" y="513"/>
                    </a:lnTo>
                    <a:lnTo>
                      <a:pt x="2887" y="545"/>
                    </a:lnTo>
                    <a:lnTo>
                      <a:pt x="2871" y="581"/>
                    </a:lnTo>
                    <a:lnTo>
                      <a:pt x="2016" y="2715"/>
                    </a:lnTo>
                    <a:lnTo>
                      <a:pt x="2003" y="2738"/>
                    </a:lnTo>
                    <a:lnTo>
                      <a:pt x="1987" y="2756"/>
                    </a:lnTo>
                    <a:lnTo>
                      <a:pt x="1967" y="2767"/>
                    </a:lnTo>
                    <a:lnTo>
                      <a:pt x="1946" y="2772"/>
                    </a:lnTo>
                    <a:lnTo>
                      <a:pt x="1924" y="2776"/>
                    </a:lnTo>
                    <a:lnTo>
                      <a:pt x="1904" y="2776"/>
                    </a:lnTo>
                    <a:lnTo>
                      <a:pt x="1886" y="2774"/>
                    </a:lnTo>
                    <a:lnTo>
                      <a:pt x="1874" y="2772"/>
                    </a:lnTo>
                    <a:lnTo>
                      <a:pt x="72" y="2218"/>
                    </a:lnTo>
                    <a:lnTo>
                      <a:pt x="63" y="2212"/>
                    </a:lnTo>
                    <a:lnTo>
                      <a:pt x="52" y="2201"/>
                    </a:lnTo>
                    <a:lnTo>
                      <a:pt x="45" y="2185"/>
                    </a:lnTo>
                    <a:lnTo>
                      <a:pt x="39" y="2165"/>
                    </a:lnTo>
                    <a:lnTo>
                      <a:pt x="37" y="2142"/>
                    </a:lnTo>
                    <a:lnTo>
                      <a:pt x="41" y="2113"/>
                    </a:lnTo>
                    <a:lnTo>
                      <a:pt x="52" y="2083"/>
                    </a:lnTo>
                    <a:lnTo>
                      <a:pt x="68" y="2050"/>
                    </a:lnTo>
                    <a:lnTo>
                      <a:pt x="1067" y="154"/>
                    </a:lnTo>
                    <a:lnTo>
                      <a:pt x="1074" y="142"/>
                    </a:lnTo>
                    <a:lnTo>
                      <a:pt x="1085" y="126"/>
                    </a:lnTo>
                    <a:lnTo>
                      <a:pt x="1100" y="108"/>
                    </a:lnTo>
                    <a:lnTo>
                      <a:pt x="1118" y="90"/>
                    </a:lnTo>
                    <a:lnTo>
                      <a:pt x="1137" y="73"/>
                    </a:lnTo>
                    <a:lnTo>
                      <a:pt x="1159" y="59"/>
                    </a:lnTo>
                    <a:lnTo>
                      <a:pt x="1182" y="50"/>
                    </a:lnTo>
                    <a:lnTo>
                      <a:pt x="1204" y="48"/>
                    </a:lnTo>
                    <a:lnTo>
                      <a:pt x="1562" y="108"/>
                    </a:lnTo>
                    <a:lnTo>
                      <a:pt x="1602" y="86"/>
                    </a:lnTo>
                    <a:lnTo>
                      <a:pt x="1226" y="19"/>
                    </a:lnTo>
                    <a:lnTo>
                      <a:pt x="1213" y="18"/>
                    </a:lnTo>
                    <a:lnTo>
                      <a:pt x="1199" y="19"/>
                    </a:lnTo>
                    <a:lnTo>
                      <a:pt x="1179" y="23"/>
                    </a:lnTo>
                    <a:lnTo>
                      <a:pt x="1159" y="30"/>
                    </a:lnTo>
                    <a:lnTo>
                      <a:pt x="1137" y="41"/>
                    </a:lnTo>
                    <a:lnTo>
                      <a:pt x="1114" y="55"/>
                    </a:lnTo>
                    <a:lnTo>
                      <a:pt x="1092" y="73"/>
                    </a:lnTo>
                    <a:lnTo>
                      <a:pt x="1071" y="97"/>
                    </a:lnTo>
                    <a:lnTo>
                      <a:pt x="9" y="2077"/>
                    </a:lnTo>
                    <a:lnTo>
                      <a:pt x="0" y="2104"/>
                    </a:lnTo>
                    <a:lnTo>
                      <a:pt x="0" y="2133"/>
                    </a:lnTo>
                    <a:lnTo>
                      <a:pt x="3" y="2162"/>
                    </a:lnTo>
                    <a:lnTo>
                      <a:pt x="10" y="2189"/>
                    </a:lnTo>
                    <a:lnTo>
                      <a:pt x="21" y="2214"/>
                    </a:lnTo>
                    <a:lnTo>
                      <a:pt x="34" y="2234"/>
                    </a:lnTo>
                    <a:lnTo>
                      <a:pt x="46" y="2248"/>
                    </a:lnTo>
                    <a:lnTo>
                      <a:pt x="57" y="2254"/>
                    </a:lnTo>
                    <a:lnTo>
                      <a:pt x="1877" y="2823"/>
                    </a:lnTo>
                    <a:lnTo>
                      <a:pt x="1890" y="2824"/>
                    </a:lnTo>
                    <a:lnTo>
                      <a:pt x="1910" y="2826"/>
                    </a:lnTo>
                    <a:lnTo>
                      <a:pt x="1931" y="2828"/>
                    </a:lnTo>
                    <a:lnTo>
                      <a:pt x="1957" y="2826"/>
                    </a:lnTo>
                    <a:lnTo>
                      <a:pt x="1982" y="2821"/>
                    </a:lnTo>
                    <a:lnTo>
                      <a:pt x="2003" y="2810"/>
                    </a:lnTo>
                    <a:lnTo>
                      <a:pt x="2023" y="2792"/>
                    </a:lnTo>
                    <a:lnTo>
                      <a:pt x="2036" y="2769"/>
                    </a:lnTo>
                    <a:lnTo>
                      <a:pt x="2929" y="547"/>
                    </a:lnTo>
                    <a:lnTo>
                      <a:pt x="2943" y="516"/>
                    </a:lnTo>
                    <a:lnTo>
                      <a:pt x="2950" y="486"/>
                    </a:lnTo>
                    <a:lnTo>
                      <a:pt x="2950" y="457"/>
                    </a:lnTo>
                    <a:lnTo>
                      <a:pt x="2947" y="430"/>
                    </a:lnTo>
                    <a:lnTo>
                      <a:pt x="2938" y="407"/>
                    </a:lnTo>
                    <a:lnTo>
                      <a:pt x="2923" y="385"/>
                    </a:lnTo>
                    <a:lnTo>
                      <a:pt x="2905" y="369"/>
                    </a:lnTo>
                    <a:lnTo>
                      <a:pt x="2884" y="35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85"/>
              <p:cNvSpPr>
                <a:spLocks/>
              </p:cNvSpPr>
              <p:nvPr/>
            </p:nvSpPr>
            <p:spPr bwMode="auto">
              <a:xfrm>
                <a:off x="1075" y="685"/>
                <a:ext cx="582" cy="145"/>
              </a:xfrm>
              <a:custGeom>
                <a:avLst/>
                <a:gdLst/>
                <a:ahLst/>
                <a:cxnLst>
                  <a:cxn ang="0">
                    <a:pos x="366" y="0"/>
                  </a:cxn>
                  <a:cxn ang="0">
                    <a:pos x="362" y="0"/>
                  </a:cxn>
                  <a:cxn ang="0">
                    <a:pos x="353" y="2"/>
                  </a:cxn>
                  <a:cxn ang="0">
                    <a:pos x="337" y="2"/>
                  </a:cxn>
                  <a:cxn ang="0">
                    <a:pos x="317" y="4"/>
                  </a:cxn>
                  <a:cxn ang="0">
                    <a:pos x="294" y="6"/>
                  </a:cxn>
                  <a:cxn ang="0">
                    <a:pos x="267" y="8"/>
                  </a:cxn>
                  <a:cxn ang="0">
                    <a:pos x="238" y="9"/>
                  </a:cxn>
                  <a:cxn ang="0">
                    <a:pos x="209" y="11"/>
                  </a:cxn>
                  <a:cxn ang="0">
                    <a:pos x="180" y="15"/>
                  </a:cxn>
                  <a:cxn ang="0">
                    <a:pos x="151" y="17"/>
                  </a:cxn>
                  <a:cxn ang="0">
                    <a:pos x="124" y="18"/>
                  </a:cxn>
                  <a:cxn ang="0">
                    <a:pos x="99" y="20"/>
                  </a:cxn>
                  <a:cxn ang="0">
                    <a:pos x="77" y="22"/>
                  </a:cxn>
                  <a:cxn ang="0">
                    <a:pos x="61" y="22"/>
                  </a:cxn>
                  <a:cxn ang="0">
                    <a:pos x="49" y="24"/>
                  </a:cxn>
                  <a:cxn ang="0">
                    <a:pos x="43" y="24"/>
                  </a:cxn>
                  <a:cxn ang="0">
                    <a:pos x="31" y="26"/>
                  </a:cxn>
                  <a:cxn ang="0">
                    <a:pos x="16" y="31"/>
                  </a:cxn>
                  <a:cxn ang="0">
                    <a:pos x="5" y="38"/>
                  </a:cxn>
                  <a:cxn ang="0">
                    <a:pos x="0" y="40"/>
                  </a:cxn>
                  <a:cxn ang="0">
                    <a:pos x="1158" y="290"/>
                  </a:cxn>
                  <a:cxn ang="0">
                    <a:pos x="1159" y="287"/>
                  </a:cxn>
                  <a:cxn ang="0">
                    <a:pos x="1163" y="276"/>
                  </a:cxn>
                  <a:cxn ang="0">
                    <a:pos x="1163" y="265"/>
                  </a:cxn>
                  <a:cxn ang="0">
                    <a:pos x="1159" y="258"/>
                  </a:cxn>
                  <a:cxn ang="0">
                    <a:pos x="1154" y="254"/>
                  </a:cxn>
                  <a:cxn ang="0">
                    <a:pos x="1140" y="249"/>
                  </a:cxn>
                  <a:cxn ang="0">
                    <a:pos x="1120" y="240"/>
                  </a:cxn>
                  <a:cxn ang="0">
                    <a:pos x="1096" y="229"/>
                  </a:cxn>
                  <a:cxn ang="0">
                    <a:pos x="1068" y="216"/>
                  </a:cxn>
                  <a:cxn ang="0">
                    <a:pos x="1035" y="204"/>
                  </a:cxn>
                  <a:cxn ang="0">
                    <a:pos x="1003" y="189"/>
                  </a:cxn>
                  <a:cxn ang="0">
                    <a:pos x="967" y="175"/>
                  </a:cxn>
                  <a:cxn ang="0">
                    <a:pos x="933" y="161"/>
                  </a:cxn>
                  <a:cxn ang="0">
                    <a:pos x="900" y="146"/>
                  </a:cxn>
                  <a:cxn ang="0">
                    <a:pos x="868" y="134"/>
                  </a:cxn>
                  <a:cxn ang="0">
                    <a:pos x="841" y="121"/>
                  </a:cxn>
                  <a:cxn ang="0">
                    <a:pos x="817" y="112"/>
                  </a:cxn>
                  <a:cxn ang="0">
                    <a:pos x="799" y="105"/>
                  </a:cxn>
                  <a:cxn ang="0">
                    <a:pos x="787" y="99"/>
                  </a:cxn>
                  <a:cxn ang="0">
                    <a:pos x="783" y="98"/>
                  </a:cxn>
                  <a:cxn ang="0">
                    <a:pos x="366" y="0"/>
                  </a:cxn>
                </a:cxnLst>
                <a:rect l="0" t="0" r="r" b="b"/>
                <a:pathLst>
                  <a:path w="1163" h="290">
                    <a:moveTo>
                      <a:pt x="366" y="0"/>
                    </a:moveTo>
                    <a:lnTo>
                      <a:pt x="362" y="0"/>
                    </a:lnTo>
                    <a:lnTo>
                      <a:pt x="353" y="2"/>
                    </a:lnTo>
                    <a:lnTo>
                      <a:pt x="337" y="2"/>
                    </a:lnTo>
                    <a:lnTo>
                      <a:pt x="317" y="4"/>
                    </a:lnTo>
                    <a:lnTo>
                      <a:pt x="294" y="6"/>
                    </a:lnTo>
                    <a:lnTo>
                      <a:pt x="267" y="8"/>
                    </a:lnTo>
                    <a:lnTo>
                      <a:pt x="238" y="9"/>
                    </a:lnTo>
                    <a:lnTo>
                      <a:pt x="209" y="11"/>
                    </a:lnTo>
                    <a:lnTo>
                      <a:pt x="180" y="15"/>
                    </a:lnTo>
                    <a:lnTo>
                      <a:pt x="151" y="17"/>
                    </a:lnTo>
                    <a:lnTo>
                      <a:pt x="124" y="18"/>
                    </a:lnTo>
                    <a:lnTo>
                      <a:pt x="99" y="20"/>
                    </a:lnTo>
                    <a:lnTo>
                      <a:pt x="77" y="22"/>
                    </a:lnTo>
                    <a:lnTo>
                      <a:pt x="61" y="22"/>
                    </a:lnTo>
                    <a:lnTo>
                      <a:pt x="49" y="24"/>
                    </a:lnTo>
                    <a:lnTo>
                      <a:pt x="43" y="24"/>
                    </a:lnTo>
                    <a:lnTo>
                      <a:pt x="31" y="26"/>
                    </a:lnTo>
                    <a:lnTo>
                      <a:pt x="16" y="31"/>
                    </a:lnTo>
                    <a:lnTo>
                      <a:pt x="5" y="38"/>
                    </a:lnTo>
                    <a:lnTo>
                      <a:pt x="0" y="40"/>
                    </a:lnTo>
                    <a:lnTo>
                      <a:pt x="1158" y="290"/>
                    </a:lnTo>
                    <a:lnTo>
                      <a:pt x="1159" y="287"/>
                    </a:lnTo>
                    <a:lnTo>
                      <a:pt x="1163" y="276"/>
                    </a:lnTo>
                    <a:lnTo>
                      <a:pt x="1163" y="265"/>
                    </a:lnTo>
                    <a:lnTo>
                      <a:pt x="1159" y="258"/>
                    </a:lnTo>
                    <a:lnTo>
                      <a:pt x="1154" y="254"/>
                    </a:lnTo>
                    <a:lnTo>
                      <a:pt x="1140" y="249"/>
                    </a:lnTo>
                    <a:lnTo>
                      <a:pt x="1120" y="240"/>
                    </a:lnTo>
                    <a:lnTo>
                      <a:pt x="1096" y="229"/>
                    </a:lnTo>
                    <a:lnTo>
                      <a:pt x="1068" y="216"/>
                    </a:lnTo>
                    <a:lnTo>
                      <a:pt x="1035" y="204"/>
                    </a:lnTo>
                    <a:lnTo>
                      <a:pt x="1003" y="189"/>
                    </a:lnTo>
                    <a:lnTo>
                      <a:pt x="967" y="175"/>
                    </a:lnTo>
                    <a:lnTo>
                      <a:pt x="933" y="161"/>
                    </a:lnTo>
                    <a:lnTo>
                      <a:pt x="900" y="146"/>
                    </a:lnTo>
                    <a:lnTo>
                      <a:pt x="868" y="134"/>
                    </a:lnTo>
                    <a:lnTo>
                      <a:pt x="841" y="121"/>
                    </a:lnTo>
                    <a:lnTo>
                      <a:pt x="817" y="112"/>
                    </a:lnTo>
                    <a:lnTo>
                      <a:pt x="799" y="105"/>
                    </a:lnTo>
                    <a:lnTo>
                      <a:pt x="787" y="99"/>
                    </a:lnTo>
                    <a:lnTo>
                      <a:pt x="783" y="98"/>
                    </a:lnTo>
                    <a:lnTo>
                      <a:pt x="366" y="0"/>
                    </a:lnTo>
                    <a:close/>
                  </a:path>
                </a:pathLst>
              </a:custGeom>
              <a:solidFill>
                <a:srgbClr val="8C8C8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6" name="Group 35"/>
            <p:cNvGrpSpPr/>
            <p:nvPr/>
          </p:nvGrpSpPr>
          <p:grpSpPr>
            <a:xfrm>
              <a:off x="3305899" y="2030538"/>
              <a:ext cx="2173290" cy="1943098"/>
              <a:chOff x="3429724" y="3259263"/>
              <a:chExt cx="2173290" cy="1943098"/>
            </a:xfrm>
          </p:grpSpPr>
          <p:grpSp>
            <p:nvGrpSpPr>
              <p:cNvPr id="13" name="Group 160"/>
              <p:cNvGrpSpPr/>
              <p:nvPr/>
            </p:nvGrpSpPr>
            <p:grpSpPr>
              <a:xfrm rot="233654">
                <a:off x="4001226" y="3259263"/>
                <a:ext cx="1601788" cy="762001"/>
                <a:chOff x="4799012" y="2006600"/>
                <a:chExt cx="1601788" cy="895351"/>
              </a:xfrm>
            </p:grpSpPr>
            <p:sp>
              <p:nvSpPr>
                <p:cNvPr id="22" name="Freeform 148"/>
                <p:cNvSpPr>
                  <a:spLocks/>
                </p:cNvSpPr>
                <p:nvPr/>
              </p:nvSpPr>
              <p:spPr bwMode="auto">
                <a:xfrm>
                  <a:off x="4849812" y="2006600"/>
                  <a:ext cx="1550988" cy="439738"/>
                </a:xfrm>
                <a:custGeom>
                  <a:avLst/>
                  <a:gdLst/>
                  <a:ahLst/>
                  <a:cxnLst>
                    <a:cxn ang="0">
                      <a:pos x="965" y="277"/>
                    </a:cxn>
                    <a:cxn ang="0">
                      <a:pos x="977" y="225"/>
                    </a:cxn>
                    <a:cxn ang="0">
                      <a:pos x="10" y="0"/>
                    </a:cxn>
                    <a:cxn ang="0">
                      <a:pos x="0" y="54"/>
                    </a:cxn>
                    <a:cxn ang="0">
                      <a:pos x="965" y="277"/>
                    </a:cxn>
                  </a:cxnLst>
                  <a:rect l="0" t="0" r="r" b="b"/>
                  <a:pathLst>
                    <a:path w="977" h="277">
                      <a:moveTo>
                        <a:pt x="965" y="277"/>
                      </a:moveTo>
                      <a:lnTo>
                        <a:pt x="977" y="225"/>
                      </a:lnTo>
                      <a:lnTo>
                        <a:pt x="10" y="0"/>
                      </a:lnTo>
                      <a:lnTo>
                        <a:pt x="0" y="54"/>
                      </a:lnTo>
                      <a:lnTo>
                        <a:pt x="965" y="27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49"/>
                <p:cNvSpPr>
                  <a:spLocks/>
                </p:cNvSpPr>
                <p:nvPr/>
              </p:nvSpPr>
              <p:spPr bwMode="auto">
                <a:xfrm>
                  <a:off x="4824412" y="2243138"/>
                  <a:ext cx="1541463" cy="428625"/>
                </a:xfrm>
                <a:custGeom>
                  <a:avLst/>
                  <a:gdLst/>
                  <a:ahLst/>
                  <a:cxnLst>
                    <a:cxn ang="0">
                      <a:pos x="959" y="270"/>
                    </a:cxn>
                    <a:cxn ang="0">
                      <a:pos x="971" y="220"/>
                    </a:cxn>
                    <a:cxn ang="0">
                      <a:pos x="12" y="0"/>
                    </a:cxn>
                    <a:cxn ang="0">
                      <a:pos x="0" y="52"/>
                    </a:cxn>
                    <a:cxn ang="0">
                      <a:pos x="959" y="270"/>
                    </a:cxn>
                  </a:cxnLst>
                  <a:rect l="0" t="0" r="r" b="b"/>
                  <a:pathLst>
                    <a:path w="971" h="270">
                      <a:moveTo>
                        <a:pt x="959" y="270"/>
                      </a:moveTo>
                      <a:lnTo>
                        <a:pt x="971" y="220"/>
                      </a:lnTo>
                      <a:lnTo>
                        <a:pt x="12" y="0"/>
                      </a:lnTo>
                      <a:lnTo>
                        <a:pt x="0" y="52"/>
                      </a:lnTo>
                      <a:lnTo>
                        <a:pt x="959" y="27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50"/>
                <p:cNvSpPr>
                  <a:spLocks/>
                </p:cNvSpPr>
                <p:nvPr/>
              </p:nvSpPr>
              <p:spPr bwMode="auto">
                <a:xfrm>
                  <a:off x="4799012" y="2474913"/>
                  <a:ext cx="1535113" cy="427038"/>
                </a:xfrm>
                <a:custGeom>
                  <a:avLst/>
                  <a:gdLst/>
                  <a:ahLst/>
                  <a:cxnLst>
                    <a:cxn ang="0">
                      <a:pos x="955" y="269"/>
                    </a:cxn>
                    <a:cxn ang="0">
                      <a:pos x="967" y="217"/>
                    </a:cxn>
                    <a:cxn ang="0">
                      <a:pos x="12" y="0"/>
                    </a:cxn>
                    <a:cxn ang="0">
                      <a:pos x="0" y="54"/>
                    </a:cxn>
                    <a:cxn ang="0">
                      <a:pos x="955" y="269"/>
                    </a:cxn>
                  </a:cxnLst>
                  <a:rect l="0" t="0" r="r" b="b"/>
                  <a:pathLst>
                    <a:path w="967" h="269">
                      <a:moveTo>
                        <a:pt x="955" y="269"/>
                      </a:moveTo>
                      <a:lnTo>
                        <a:pt x="967" y="217"/>
                      </a:lnTo>
                      <a:lnTo>
                        <a:pt x="12" y="0"/>
                      </a:lnTo>
                      <a:lnTo>
                        <a:pt x="0" y="54"/>
                      </a:lnTo>
                      <a:lnTo>
                        <a:pt x="955" y="26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 name="Group 171"/>
              <p:cNvGrpSpPr/>
              <p:nvPr/>
            </p:nvGrpSpPr>
            <p:grpSpPr>
              <a:xfrm rot="300000">
                <a:off x="3429724" y="3735513"/>
                <a:ext cx="1601788" cy="762001"/>
                <a:chOff x="4799012" y="2006600"/>
                <a:chExt cx="1601788" cy="895351"/>
              </a:xfrm>
            </p:grpSpPr>
            <p:sp>
              <p:nvSpPr>
                <p:cNvPr id="19" name="Freeform 148"/>
                <p:cNvSpPr>
                  <a:spLocks/>
                </p:cNvSpPr>
                <p:nvPr/>
              </p:nvSpPr>
              <p:spPr bwMode="auto">
                <a:xfrm>
                  <a:off x="4849812" y="2006600"/>
                  <a:ext cx="1550988" cy="439738"/>
                </a:xfrm>
                <a:custGeom>
                  <a:avLst/>
                  <a:gdLst/>
                  <a:ahLst/>
                  <a:cxnLst>
                    <a:cxn ang="0">
                      <a:pos x="965" y="277"/>
                    </a:cxn>
                    <a:cxn ang="0">
                      <a:pos x="977" y="225"/>
                    </a:cxn>
                    <a:cxn ang="0">
                      <a:pos x="10" y="0"/>
                    </a:cxn>
                    <a:cxn ang="0">
                      <a:pos x="0" y="54"/>
                    </a:cxn>
                    <a:cxn ang="0">
                      <a:pos x="965" y="277"/>
                    </a:cxn>
                  </a:cxnLst>
                  <a:rect l="0" t="0" r="r" b="b"/>
                  <a:pathLst>
                    <a:path w="977" h="277">
                      <a:moveTo>
                        <a:pt x="965" y="277"/>
                      </a:moveTo>
                      <a:lnTo>
                        <a:pt x="977" y="225"/>
                      </a:lnTo>
                      <a:lnTo>
                        <a:pt x="10" y="0"/>
                      </a:lnTo>
                      <a:lnTo>
                        <a:pt x="0" y="54"/>
                      </a:lnTo>
                      <a:lnTo>
                        <a:pt x="965" y="27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49"/>
                <p:cNvSpPr>
                  <a:spLocks/>
                </p:cNvSpPr>
                <p:nvPr/>
              </p:nvSpPr>
              <p:spPr bwMode="auto">
                <a:xfrm>
                  <a:off x="4824412" y="2243138"/>
                  <a:ext cx="1541463" cy="428625"/>
                </a:xfrm>
                <a:custGeom>
                  <a:avLst/>
                  <a:gdLst/>
                  <a:ahLst/>
                  <a:cxnLst>
                    <a:cxn ang="0">
                      <a:pos x="959" y="270"/>
                    </a:cxn>
                    <a:cxn ang="0">
                      <a:pos x="971" y="220"/>
                    </a:cxn>
                    <a:cxn ang="0">
                      <a:pos x="12" y="0"/>
                    </a:cxn>
                    <a:cxn ang="0">
                      <a:pos x="0" y="52"/>
                    </a:cxn>
                    <a:cxn ang="0">
                      <a:pos x="959" y="270"/>
                    </a:cxn>
                  </a:cxnLst>
                  <a:rect l="0" t="0" r="r" b="b"/>
                  <a:pathLst>
                    <a:path w="971" h="270">
                      <a:moveTo>
                        <a:pt x="959" y="270"/>
                      </a:moveTo>
                      <a:lnTo>
                        <a:pt x="971" y="220"/>
                      </a:lnTo>
                      <a:lnTo>
                        <a:pt x="12" y="0"/>
                      </a:lnTo>
                      <a:lnTo>
                        <a:pt x="0" y="52"/>
                      </a:lnTo>
                      <a:lnTo>
                        <a:pt x="959" y="27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50"/>
                <p:cNvSpPr>
                  <a:spLocks/>
                </p:cNvSpPr>
                <p:nvPr/>
              </p:nvSpPr>
              <p:spPr bwMode="auto">
                <a:xfrm>
                  <a:off x="4799012" y="2474913"/>
                  <a:ext cx="1535113" cy="427038"/>
                </a:xfrm>
                <a:custGeom>
                  <a:avLst/>
                  <a:gdLst/>
                  <a:ahLst/>
                  <a:cxnLst>
                    <a:cxn ang="0">
                      <a:pos x="955" y="269"/>
                    </a:cxn>
                    <a:cxn ang="0">
                      <a:pos x="967" y="217"/>
                    </a:cxn>
                    <a:cxn ang="0">
                      <a:pos x="12" y="0"/>
                    </a:cxn>
                    <a:cxn ang="0">
                      <a:pos x="0" y="54"/>
                    </a:cxn>
                    <a:cxn ang="0">
                      <a:pos x="955" y="269"/>
                    </a:cxn>
                  </a:cxnLst>
                  <a:rect l="0" t="0" r="r" b="b"/>
                  <a:pathLst>
                    <a:path w="967" h="269">
                      <a:moveTo>
                        <a:pt x="955" y="269"/>
                      </a:moveTo>
                      <a:lnTo>
                        <a:pt x="967" y="217"/>
                      </a:lnTo>
                      <a:lnTo>
                        <a:pt x="12" y="0"/>
                      </a:lnTo>
                      <a:lnTo>
                        <a:pt x="0" y="54"/>
                      </a:lnTo>
                      <a:lnTo>
                        <a:pt x="955" y="26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 name="Group 175"/>
              <p:cNvGrpSpPr/>
              <p:nvPr/>
            </p:nvGrpSpPr>
            <p:grpSpPr>
              <a:xfrm rot="386541">
                <a:off x="3524970" y="4440360"/>
                <a:ext cx="1601788" cy="762001"/>
                <a:chOff x="4799012" y="2006600"/>
                <a:chExt cx="1601788" cy="895351"/>
              </a:xfrm>
            </p:grpSpPr>
            <p:sp>
              <p:nvSpPr>
                <p:cNvPr id="16" name="Freeform 148"/>
                <p:cNvSpPr>
                  <a:spLocks/>
                </p:cNvSpPr>
                <p:nvPr/>
              </p:nvSpPr>
              <p:spPr bwMode="auto">
                <a:xfrm>
                  <a:off x="4849812" y="2006600"/>
                  <a:ext cx="1550988" cy="439738"/>
                </a:xfrm>
                <a:custGeom>
                  <a:avLst/>
                  <a:gdLst/>
                  <a:ahLst/>
                  <a:cxnLst>
                    <a:cxn ang="0">
                      <a:pos x="965" y="277"/>
                    </a:cxn>
                    <a:cxn ang="0">
                      <a:pos x="977" y="225"/>
                    </a:cxn>
                    <a:cxn ang="0">
                      <a:pos x="10" y="0"/>
                    </a:cxn>
                    <a:cxn ang="0">
                      <a:pos x="0" y="54"/>
                    </a:cxn>
                    <a:cxn ang="0">
                      <a:pos x="965" y="277"/>
                    </a:cxn>
                  </a:cxnLst>
                  <a:rect l="0" t="0" r="r" b="b"/>
                  <a:pathLst>
                    <a:path w="977" h="277">
                      <a:moveTo>
                        <a:pt x="965" y="277"/>
                      </a:moveTo>
                      <a:lnTo>
                        <a:pt x="977" y="225"/>
                      </a:lnTo>
                      <a:lnTo>
                        <a:pt x="10" y="0"/>
                      </a:lnTo>
                      <a:lnTo>
                        <a:pt x="0" y="54"/>
                      </a:lnTo>
                      <a:lnTo>
                        <a:pt x="965" y="27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49"/>
                <p:cNvSpPr>
                  <a:spLocks/>
                </p:cNvSpPr>
                <p:nvPr/>
              </p:nvSpPr>
              <p:spPr bwMode="auto">
                <a:xfrm>
                  <a:off x="4824412" y="2243138"/>
                  <a:ext cx="1541463" cy="428625"/>
                </a:xfrm>
                <a:custGeom>
                  <a:avLst/>
                  <a:gdLst/>
                  <a:ahLst/>
                  <a:cxnLst>
                    <a:cxn ang="0">
                      <a:pos x="959" y="270"/>
                    </a:cxn>
                    <a:cxn ang="0">
                      <a:pos x="971" y="220"/>
                    </a:cxn>
                    <a:cxn ang="0">
                      <a:pos x="12" y="0"/>
                    </a:cxn>
                    <a:cxn ang="0">
                      <a:pos x="0" y="52"/>
                    </a:cxn>
                    <a:cxn ang="0">
                      <a:pos x="959" y="270"/>
                    </a:cxn>
                  </a:cxnLst>
                  <a:rect l="0" t="0" r="r" b="b"/>
                  <a:pathLst>
                    <a:path w="971" h="270">
                      <a:moveTo>
                        <a:pt x="959" y="270"/>
                      </a:moveTo>
                      <a:lnTo>
                        <a:pt x="971" y="220"/>
                      </a:lnTo>
                      <a:lnTo>
                        <a:pt x="12" y="0"/>
                      </a:lnTo>
                      <a:lnTo>
                        <a:pt x="0" y="52"/>
                      </a:lnTo>
                      <a:lnTo>
                        <a:pt x="959" y="27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50"/>
                <p:cNvSpPr>
                  <a:spLocks/>
                </p:cNvSpPr>
                <p:nvPr/>
              </p:nvSpPr>
              <p:spPr bwMode="auto">
                <a:xfrm>
                  <a:off x="4799012" y="2474913"/>
                  <a:ext cx="1535113" cy="427038"/>
                </a:xfrm>
                <a:custGeom>
                  <a:avLst/>
                  <a:gdLst/>
                  <a:ahLst/>
                  <a:cxnLst>
                    <a:cxn ang="0">
                      <a:pos x="955" y="269"/>
                    </a:cxn>
                    <a:cxn ang="0">
                      <a:pos x="967" y="217"/>
                    </a:cxn>
                    <a:cxn ang="0">
                      <a:pos x="12" y="0"/>
                    </a:cxn>
                    <a:cxn ang="0">
                      <a:pos x="0" y="54"/>
                    </a:cxn>
                    <a:cxn ang="0">
                      <a:pos x="955" y="269"/>
                    </a:cxn>
                  </a:cxnLst>
                  <a:rect l="0" t="0" r="r" b="b"/>
                  <a:pathLst>
                    <a:path w="967" h="269">
                      <a:moveTo>
                        <a:pt x="955" y="269"/>
                      </a:moveTo>
                      <a:lnTo>
                        <a:pt x="967" y="217"/>
                      </a:lnTo>
                      <a:lnTo>
                        <a:pt x="12" y="0"/>
                      </a:lnTo>
                      <a:lnTo>
                        <a:pt x="0" y="54"/>
                      </a:lnTo>
                      <a:lnTo>
                        <a:pt x="955" y="26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sp>
        <p:nvSpPr>
          <p:cNvPr id="12" name="TextBox 11"/>
          <p:cNvSpPr txBox="1"/>
          <p:nvPr/>
        </p:nvSpPr>
        <p:spPr>
          <a:xfrm rot="660000">
            <a:off x="2275457" y="1054224"/>
            <a:ext cx="2594716" cy="1938992"/>
          </a:xfrm>
          <a:prstGeom prst="rect">
            <a:avLst/>
          </a:prstGeom>
          <a:noFill/>
        </p:spPr>
        <p:txBody>
          <a:bodyPr wrap="square" rtlCol="0">
            <a:spAutoFit/>
            <a:scene3d>
              <a:camera prst="isometricOffAxis2Top">
                <a:rot lat="17829428" lon="2880000" rev="18448892"/>
              </a:camera>
              <a:lightRig rig="threePt" dir="t"/>
            </a:scene3d>
          </a:bodyPr>
          <a:lstStyle/>
          <a:p>
            <a:pPr algn="ctr"/>
            <a:r>
              <a:rPr lang="en-US" sz="6000" b="1" dirty="0" smtClean="0">
                <a:solidFill>
                  <a:schemeClr val="bg1"/>
                </a:solidFill>
                <a:latin typeface="Arial Narrow" pitchFamily="34" charset="0"/>
              </a:rPr>
              <a:t>My non-talents</a:t>
            </a:r>
            <a:endParaRPr lang="en-US" sz="6000" b="1" dirty="0">
              <a:solidFill>
                <a:schemeClr val="bg1"/>
              </a:solidFill>
              <a:latin typeface="Arial Narrow" pitchFamily="34" charset="0"/>
            </a:endParaRPr>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3" descr="C:\Users\Steve Marx\Desktop\diamond.jpg"/>
          <p:cNvPicPr>
            <a:picLocks noChangeAspect="1" noChangeArrowheads="1"/>
          </p:cNvPicPr>
          <p:nvPr/>
        </p:nvPicPr>
        <p:blipFill>
          <a:blip r:embed="rId2" cstate="print"/>
          <a:srcRect/>
          <a:stretch>
            <a:fillRect/>
          </a:stretch>
        </p:blipFill>
        <p:spPr bwMode="auto">
          <a:xfrm>
            <a:off x="2859519" y="533400"/>
            <a:ext cx="3424962" cy="2286000"/>
          </a:xfrm>
          <a:prstGeom prst="rect">
            <a:avLst/>
          </a:prstGeom>
          <a:noFill/>
        </p:spPr>
      </p:pic>
      <p:sp>
        <p:nvSpPr>
          <p:cNvPr id="6" name="TextBox 5"/>
          <p:cNvSpPr txBox="1"/>
          <p:nvPr/>
        </p:nvSpPr>
        <p:spPr>
          <a:xfrm>
            <a:off x="2781299" y="2828925"/>
            <a:ext cx="3590925" cy="584775"/>
          </a:xfrm>
          <a:prstGeom prst="rect">
            <a:avLst/>
          </a:prstGeom>
          <a:noFill/>
        </p:spPr>
        <p:txBody>
          <a:bodyPr wrap="square" rtlCol="0">
            <a:spAutoFit/>
          </a:bodyPr>
          <a:lstStyle/>
          <a:p>
            <a:pPr algn="ctr"/>
            <a:r>
              <a:rPr lang="en-US" sz="3200" dirty="0" smtClean="0">
                <a:solidFill>
                  <a:srgbClr val="97FAFF"/>
                </a:solidFill>
                <a:effectLst>
                  <a:outerShdw blurRad="50800" dist="50800" dir="2700000" algn="tl" rotWithShape="0">
                    <a:prstClr val="black"/>
                  </a:outerShdw>
                </a:effectLst>
                <a:latin typeface="Georgia" pitchFamily="18" charset="0"/>
              </a:rPr>
              <a:t>But we’re all gems.</a:t>
            </a:r>
          </a:p>
        </p:txBody>
      </p:sp>
      <p:sp>
        <p:nvSpPr>
          <p:cNvPr id="5" name="Rectangle 3"/>
          <p:cNvSpPr txBox="1">
            <a:spLocks noChangeArrowheads="1"/>
          </p:cNvSpPr>
          <p:nvPr/>
        </p:nvSpPr>
        <p:spPr>
          <a:xfrm>
            <a:off x="533400" y="4038600"/>
            <a:ext cx="8077200" cy="1066800"/>
          </a:xfrm>
          <a:prstGeom prst="rect">
            <a:avLst/>
          </a:prstGeom>
        </p:spPr>
        <p:txBody>
          <a:bodyPr/>
          <a:lstStyle/>
          <a:p>
            <a:pPr marR="0" lvl="0" algn="ctr" defTabSz="914400" rtl="0" eaLnBrk="1" fontAlgn="base" latinLnBrk="0" hangingPunct="1">
              <a:lnSpc>
                <a:spcPct val="110000"/>
              </a:lnSpc>
              <a:spcBef>
                <a:spcPct val="60000"/>
              </a:spcBef>
              <a:spcAft>
                <a:spcPct val="0"/>
              </a:spcAft>
              <a:buClrTx/>
              <a:buSzTx/>
              <a:buFontTx/>
              <a:buNone/>
              <a:tabLst/>
              <a:defRPr/>
            </a:pPr>
            <a:r>
              <a:rPr lang="en-US" sz="2800" i="1" dirty="0" smtClean="0">
                <a:solidFill>
                  <a:schemeClr val="accent1">
                    <a:lumMod val="60000"/>
                    <a:lumOff val="40000"/>
                  </a:schemeClr>
                </a:solidFill>
                <a:effectLst>
                  <a:outerShdw blurRad="50800" dist="50800" dir="2700000" algn="tl" rotWithShape="0">
                    <a:prstClr val="black"/>
                  </a:outerShdw>
                </a:effectLst>
                <a:latin typeface="Georgia" pitchFamily="18" charset="0"/>
              </a:rPr>
              <a:t>Our </a:t>
            </a:r>
            <a:r>
              <a:rPr lang="en-US" sz="2800" i="1" dirty="0">
                <a:solidFill>
                  <a:schemeClr val="accent1">
                    <a:lumMod val="60000"/>
                    <a:lumOff val="40000"/>
                  </a:schemeClr>
                </a:solidFill>
                <a:effectLst>
                  <a:outerShdw blurRad="50800" dist="50800" dir="2700000" algn="tl" rotWithShape="0">
                    <a:prstClr val="black"/>
                  </a:outerShdw>
                </a:effectLst>
                <a:latin typeface="Georgia" pitchFamily="18" charset="0"/>
              </a:rPr>
              <a:t>job as managers is </a:t>
            </a:r>
            <a:r>
              <a:rPr lang="en-US" sz="2800" i="1" dirty="0" smtClean="0">
                <a:solidFill>
                  <a:schemeClr val="accent1">
                    <a:lumMod val="60000"/>
                    <a:lumOff val="40000"/>
                  </a:schemeClr>
                </a:solidFill>
                <a:effectLst>
                  <a:outerShdw blurRad="50800" dist="50800" dir="2700000" algn="tl" rotWithShape="0">
                    <a:prstClr val="black"/>
                  </a:outerShdw>
                </a:effectLst>
                <a:latin typeface="Georgia" pitchFamily="18" charset="0"/>
              </a:rPr>
              <a:t>not to </a:t>
            </a:r>
            <a:r>
              <a:rPr lang="en-US" sz="2800" i="1" dirty="0">
                <a:solidFill>
                  <a:schemeClr val="accent1">
                    <a:lumMod val="60000"/>
                    <a:lumOff val="40000"/>
                  </a:schemeClr>
                </a:solidFill>
                <a:effectLst>
                  <a:outerShdw blurRad="50800" dist="50800" dir="2700000" algn="tl" rotWithShape="0">
                    <a:prstClr val="black"/>
                  </a:outerShdw>
                </a:effectLst>
                <a:latin typeface="Georgia" pitchFamily="18" charset="0"/>
              </a:rPr>
              <a:t>put in what God left </a:t>
            </a:r>
            <a:r>
              <a:rPr lang="en-US" sz="2800" i="1" dirty="0" smtClean="0">
                <a:solidFill>
                  <a:schemeClr val="accent1">
                    <a:lumMod val="60000"/>
                    <a:lumOff val="40000"/>
                  </a:schemeClr>
                </a:solidFill>
                <a:effectLst>
                  <a:outerShdw blurRad="50800" dist="50800" dir="2700000" algn="tl" rotWithShape="0">
                    <a:prstClr val="black"/>
                  </a:outerShdw>
                </a:effectLst>
                <a:latin typeface="Georgia" pitchFamily="18" charset="0"/>
              </a:rPr>
              <a:t>out—but </a:t>
            </a:r>
            <a:r>
              <a:rPr lang="en-US" sz="2800" i="1" dirty="0">
                <a:solidFill>
                  <a:schemeClr val="accent1">
                    <a:lumMod val="60000"/>
                    <a:lumOff val="40000"/>
                  </a:schemeClr>
                </a:solidFill>
                <a:effectLst>
                  <a:outerShdw blurRad="50800" dist="50800" dir="2700000" algn="tl" rotWithShape="0">
                    <a:prstClr val="black"/>
                  </a:outerShdw>
                </a:effectLst>
                <a:latin typeface="Georgia" pitchFamily="18" charset="0"/>
              </a:rPr>
              <a:t>to bring out what God put in</a:t>
            </a:r>
            <a:r>
              <a:rPr lang="en-US" sz="2800" i="1" dirty="0" smtClean="0">
                <a:solidFill>
                  <a:schemeClr val="accent1">
                    <a:lumMod val="60000"/>
                    <a:lumOff val="40000"/>
                  </a:schemeClr>
                </a:solidFill>
                <a:effectLst>
                  <a:outerShdw blurRad="50800" dist="50800" dir="2700000" algn="tl" rotWithShape="0">
                    <a:prstClr val="black"/>
                  </a:outerShdw>
                </a:effectLst>
                <a:latin typeface="Georgia" pitchFamily="18" charset="0"/>
              </a:rPr>
              <a:t>.</a:t>
            </a:r>
            <a:endParaRPr lang="en-US" sz="2800" i="1" dirty="0">
              <a:solidFill>
                <a:schemeClr val="accent1">
                  <a:lumMod val="60000"/>
                  <a:lumOff val="40000"/>
                </a:schemeClr>
              </a:solidFill>
              <a:effectLst>
                <a:outerShdw blurRad="50800" dist="50800" dir="2700000" algn="tl" rotWithShape="0">
                  <a:prstClr val="black"/>
                </a:outerShdw>
              </a:effectLst>
              <a:latin typeface="Georgia"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X:\Staff Folders\smarx\11gen\Talent self-inventory - English-Spanish.jpg"/>
          <p:cNvPicPr>
            <a:picLocks noChangeAspect="1" noChangeArrowheads="1"/>
          </p:cNvPicPr>
          <p:nvPr/>
        </p:nvPicPr>
        <p:blipFill>
          <a:blip r:embed="rId2" cstate="print"/>
          <a:srcRect l="2727" t="3529" r="2727" b="9412"/>
          <a:stretch>
            <a:fillRect/>
          </a:stretch>
        </p:blipFill>
        <p:spPr bwMode="auto">
          <a:xfrm rot="21394624">
            <a:off x="1205756" y="428122"/>
            <a:ext cx="6828685" cy="4858749"/>
          </a:xfrm>
          <a:prstGeom prst="rect">
            <a:avLst/>
          </a:prstGeom>
          <a:noFill/>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4800" y="304800"/>
            <a:ext cx="3590925" cy="584775"/>
          </a:xfrm>
          <a:prstGeom prst="rect">
            <a:avLst/>
          </a:prstGeom>
          <a:noFill/>
        </p:spPr>
        <p:txBody>
          <a:bodyPr wrap="square" rtlCol="0">
            <a:spAutoFit/>
          </a:bodyPr>
          <a:lstStyle/>
          <a:p>
            <a:r>
              <a:rPr lang="en-US" sz="3200" dirty="0" smtClean="0">
                <a:solidFill>
                  <a:srgbClr val="97FAFF"/>
                </a:solidFill>
                <a:effectLst>
                  <a:outerShdw blurRad="50800" dist="50800" dir="2700000" algn="tl" rotWithShape="0">
                    <a:prstClr val="black"/>
                  </a:outerShdw>
                </a:effectLst>
                <a:latin typeface="Georgia" pitchFamily="18" charset="0"/>
              </a:rPr>
              <a:t>Here’s why...</a:t>
            </a:r>
          </a:p>
        </p:txBody>
      </p:sp>
      <p:grpSp>
        <p:nvGrpSpPr>
          <p:cNvPr id="14" name="Group 13"/>
          <p:cNvGrpSpPr/>
          <p:nvPr/>
        </p:nvGrpSpPr>
        <p:grpSpPr>
          <a:xfrm>
            <a:off x="2152650" y="914400"/>
            <a:ext cx="4086226" cy="3174147"/>
            <a:chOff x="1200150" y="1009650"/>
            <a:chExt cx="4086226" cy="3174147"/>
          </a:xfrm>
          <a:effectLst>
            <a:outerShdw blurRad="76200" dist="63500" dir="2700000" algn="tl" rotWithShape="0">
              <a:prstClr val="black"/>
            </a:outerShdw>
          </a:effectLst>
        </p:grpSpPr>
        <p:sp>
          <p:nvSpPr>
            <p:cNvPr id="8" name="Rectangle 3"/>
            <p:cNvSpPr txBox="1">
              <a:spLocks noChangeArrowheads="1"/>
            </p:cNvSpPr>
            <p:nvPr/>
          </p:nvSpPr>
          <p:spPr>
            <a:xfrm>
              <a:off x="1200150" y="1009650"/>
              <a:ext cx="4086226" cy="2238375"/>
            </a:xfrm>
            <a:prstGeom prst="rect">
              <a:avLst/>
            </a:prstGeom>
          </p:spPr>
          <p:txBody>
            <a:bodyPr/>
            <a:lstStyle/>
            <a:p>
              <a:pPr marL="0" marR="0" lvl="1" algn="l" defTabSz="914400" rtl="0" eaLnBrk="1" fontAlgn="base" latinLnBrk="0" hangingPunct="1">
                <a:lnSpc>
                  <a:spcPct val="100000"/>
                </a:lnSpc>
                <a:spcBef>
                  <a:spcPct val="20000"/>
                </a:spcBef>
                <a:spcAft>
                  <a:spcPct val="0"/>
                </a:spcAft>
                <a:buClrTx/>
                <a:buSzTx/>
                <a:tabLst/>
                <a:defRPr/>
              </a:pPr>
              <a:r>
                <a:rPr kumimoji="0" lang="en-US" sz="17500" b="1" u="none" strike="noStrike" kern="0" cap="none" spc="-2500" normalizeH="0" noProof="0" dirty="0" smtClean="0">
                  <a:ln>
                    <a:noFill/>
                  </a:ln>
                  <a:solidFill>
                    <a:schemeClr val="accent1">
                      <a:lumMod val="60000"/>
                      <a:lumOff val="40000"/>
                    </a:schemeClr>
                  </a:solidFill>
                  <a:effectLst/>
                  <a:uLnTx/>
                  <a:uFillTx/>
                  <a:latin typeface="Arial" pitchFamily="34" charset="0"/>
                  <a:cs typeface="Arial" pitchFamily="34" charset="0"/>
                </a:rPr>
                <a:t>1</a:t>
              </a:r>
              <a:r>
                <a:rPr kumimoji="0" lang="en-US" sz="17500" b="1" u="none" strike="noStrike" kern="0" cap="none" normalizeH="0" noProof="0" dirty="0" smtClean="0">
                  <a:ln>
                    <a:noFill/>
                  </a:ln>
                  <a:solidFill>
                    <a:schemeClr val="accent1">
                      <a:lumMod val="60000"/>
                      <a:lumOff val="40000"/>
                    </a:schemeClr>
                  </a:solidFill>
                  <a:effectLst/>
                  <a:uLnTx/>
                  <a:uFillTx/>
                  <a:latin typeface="Arial" pitchFamily="34" charset="0"/>
                  <a:cs typeface="Arial" pitchFamily="34" charset="0"/>
                </a:rPr>
                <a:t>0</a:t>
              </a:r>
              <a:r>
                <a:rPr kumimoji="0" lang="en-US" sz="17500" b="1" u="none" strike="noStrike" kern="0" cap="none" spc="0" normalizeH="0" baseline="0" noProof="0" dirty="0" smtClean="0">
                  <a:ln>
                    <a:noFill/>
                  </a:ln>
                  <a:solidFill>
                    <a:schemeClr val="accent1">
                      <a:lumMod val="60000"/>
                      <a:lumOff val="40000"/>
                    </a:schemeClr>
                  </a:solidFill>
                  <a:effectLst/>
                  <a:uLnTx/>
                  <a:uFillTx/>
                  <a:latin typeface="Arial" pitchFamily="34" charset="0"/>
                  <a:cs typeface="Arial" pitchFamily="34" charset="0"/>
                </a:rPr>
                <a:t>x</a:t>
              </a:r>
            </a:p>
          </p:txBody>
        </p:sp>
        <p:sp>
          <p:nvSpPr>
            <p:cNvPr id="9" name="TextBox 8"/>
            <p:cNvSpPr txBox="1"/>
            <p:nvPr/>
          </p:nvSpPr>
          <p:spPr>
            <a:xfrm>
              <a:off x="1295400" y="3352800"/>
              <a:ext cx="3554801" cy="830997"/>
            </a:xfrm>
            <a:prstGeom prst="rect">
              <a:avLst/>
            </a:prstGeom>
            <a:solidFill>
              <a:schemeClr val="accent1">
                <a:lumMod val="60000"/>
                <a:lumOff val="40000"/>
              </a:schemeClr>
            </a:solidFill>
          </p:spPr>
          <p:txBody>
            <a:bodyPr wrap="square" rtlCol="0">
              <a:spAutoFit/>
            </a:bodyPr>
            <a:lstStyle/>
            <a:p>
              <a:pPr algn="ctr"/>
              <a:r>
                <a:rPr lang="en-US" sz="4800" b="1" dirty="0" smtClean="0">
                  <a:solidFill>
                    <a:schemeClr val="bg1"/>
                  </a:solidFill>
                  <a:latin typeface="Arial" pitchFamily="34" charset="0"/>
                  <a:cs typeface="Arial" pitchFamily="34" charset="0"/>
                </a:rPr>
                <a:t>STRENGTH</a:t>
              </a:r>
              <a:endParaRPr lang="en-US" sz="4800" b="1" dirty="0">
                <a:solidFill>
                  <a:schemeClr val="bg1"/>
                </a:solidFill>
                <a:latin typeface="Arial" pitchFamily="34" charset="0"/>
                <a:cs typeface="Arial" pitchFamily="34" charset="0"/>
              </a:endParaRPr>
            </a:p>
          </p:txBody>
        </p:sp>
      </p:grpSp>
      <p:grpSp>
        <p:nvGrpSpPr>
          <p:cNvPr id="13" name="Group 12"/>
          <p:cNvGrpSpPr/>
          <p:nvPr/>
        </p:nvGrpSpPr>
        <p:grpSpPr>
          <a:xfrm>
            <a:off x="5886450" y="3657600"/>
            <a:ext cx="2133600" cy="1376765"/>
            <a:chOff x="5587564" y="3429000"/>
            <a:chExt cx="2133600" cy="1376765"/>
          </a:xfrm>
        </p:grpSpPr>
        <p:sp>
          <p:nvSpPr>
            <p:cNvPr id="11" name="Rectangle 3"/>
            <p:cNvSpPr txBox="1">
              <a:spLocks noChangeArrowheads="1"/>
            </p:cNvSpPr>
            <p:nvPr/>
          </p:nvSpPr>
          <p:spPr>
            <a:xfrm>
              <a:off x="5587564" y="3429000"/>
              <a:ext cx="2133600" cy="1371600"/>
            </a:xfrm>
            <a:prstGeom prst="rect">
              <a:avLst/>
            </a:prstGeom>
          </p:spPr>
          <p:txBody>
            <a:bodyPr/>
            <a:lstStyle/>
            <a:p>
              <a:pPr marL="0" marR="0" lvl="1" algn="l" defTabSz="914400" rtl="0" eaLnBrk="1" fontAlgn="base" latinLnBrk="0" hangingPunct="1">
                <a:lnSpc>
                  <a:spcPct val="100000"/>
                </a:lnSpc>
                <a:spcBef>
                  <a:spcPct val="20000"/>
                </a:spcBef>
                <a:spcAft>
                  <a:spcPct val="0"/>
                </a:spcAft>
                <a:buClrTx/>
                <a:buSzTx/>
                <a:tabLst/>
                <a:defRPr/>
              </a:pPr>
              <a:r>
                <a:rPr kumimoji="0" lang="en-US" sz="7200" b="1" u="none" strike="noStrike" kern="0" cap="none" spc="-1000" normalizeH="0" baseline="0" noProof="0" dirty="0" smtClean="0">
                  <a:ln>
                    <a:noFill/>
                  </a:ln>
                  <a:solidFill>
                    <a:schemeClr val="tx1">
                      <a:lumMod val="65000"/>
                    </a:schemeClr>
                  </a:solidFill>
                  <a:effectLst/>
                  <a:uLnTx/>
                  <a:uFillTx/>
                  <a:latin typeface="Arial" pitchFamily="34" charset="0"/>
                  <a:cs typeface="Arial" pitchFamily="34" charset="0"/>
                </a:rPr>
                <a:t>1</a:t>
              </a:r>
              <a:r>
                <a:rPr kumimoji="0" lang="en-US" sz="7200" b="1" u="none" strike="noStrike" kern="0" cap="none" normalizeH="0" noProof="0" dirty="0" smtClean="0">
                  <a:ln>
                    <a:noFill/>
                  </a:ln>
                  <a:solidFill>
                    <a:schemeClr val="tx1">
                      <a:lumMod val="65000"/>
                    </a:schemeClr>
                  </a:solidFill>
                  <a:effectLst/>
                  <a:uLnTx/>
                  <a:uFillTx/>
                  <a:latin typeface="Arial" pitchFamily="34" charset="0"/>
                  <a:cs typeface="Arial" pitchFamily="34" charset="0"/>
                </a:rPr>
                <a:t>0%</a:t>
              </a:r>
              <a:endParaRPr kumimoji="0" lang="en-US" sz="7200" b="1" u="none" strike="noStrike" kern="0" cap="none" spc="0" normalizeH="0" baseline="0" noProof="0" dirty="0" smtClean="0">
                <a:ln>
                  <a:noFill/>
                </a:ln>
                <a:solidFill>
                  <a:schemeClr val="tx1">
                    <a:lumMod val="65000"/>
                  </a:schemeClr>
                </a:solidFill>
                <a:effectLst/>
                <a:uLnTx/>
                <a:uFillTx/>
                <a:latin typeface="Arial" pitchFamily="34" charset="0"/>
                <a:cs typeface="Arial" pitchFamily="34" charset="0"/>
              </a:endParaRPr>
            </a:p>
          </p:txBody>
        </p:sp>
        <p:sp>
          <p:nvSpPr>
            <p:cNvPr id="12" name="TextBox 11"/>
            <p:cNvSpPr txBox="1"/>
            <p:nvPr/>
          </p:nvSpPr>
          <p:spPr>
            <a:xfrm>
              <a:off x="5667375" y="4467211"/>
              <a:ext cx="1724025" cy="338554"/>
            </a:xfrm>
            <a:prstGeom prst="rect">
              <a:avLst/>
            </a:prstGeom>
            <a:solidFill>
              <a:schemeClr val="tx1">
                <a:lumMod val="65000"/>
              </a:schemeClr>
            </a:solidFill>
          </p:spPr>
          <p:txBody>
            <a:bodyPr wrap="square" rtlCol="0">
              <a:spAutoFit/>
            </a:bodyPr>
            <a:lstStyle/>
            <a:p>
              <a:pPr algn="ctr"/>
              <a:r>
                <a:rPr lang="en-US" sz="1600" b="1" spc="-100" dirty="0" smtClean="0">
                  <a:solidFill>
                    <a:schemeClr val="bg1"/>
                  </a:solidFill>
                  <a:latin typeface="Arial" pitchFamily="34" charset="0"/>
                  <a:cs typeface="Arial" pitchFamily="34" charset="0"/>
                </a:rPr>
                <a:t>NON-STRENGTH</a:t>
              </a:r>
              <a:endParaRPr lang="en-US" sz="1600" b="1" spc="-100" dirty="0">
                <a:solidFill>
                  <a:schemeClr val="bg1"/>
                </a:solidFill>
                <a:latin typeface="Arial" pitchFamily="34" charset="0"/>
                <a:cs typeface="Arial" pitchFamily="34"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0" fill="hold"/>
                                        <p:tgtEl>
                                          <p:spTgt spid="13"/>
                                        </p:tgtEl>
                                        <p:attrNameLst>
                                          <p:attrName>ppt_x</p:attrName>
                                        </p:attrNameLst>
                                      </p:cBhvr>
                                      <p:tavLst>
                                        <p:tav tm="0">
                                          <p:val>
                                            <p:strVal val="#ppt_x"/>
                                          </p:val>
                                        </p:tav>
                                        <p:tav tm="100000">
                                          <p:val>
                                            <p:strVal val="#ppt_x"/>
                                          </p:val>
                                        </p:tav>
                                      </p:tavLst>
                                    </p:anim>
                                    <p:anim calcmode="lin" valueType="num">
                                      <p:cBhvr additive="base">
                                        <p:cTn id="14" dur="5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00200" y="628650"/>
            <a:ext cx="5943600" cy="1785104"/>
          </a:xfrm>
          <a:prstGeom prst="rect">
            <a:avLst/>
          </a:prstGeom>
          <a:noFill/>
        </p:spPr>
        <p:txBody>
          <a:bodyPr wrap="square" rtlCol="0">
            <a:spAutoFit/>
          </a:bodyPr>
          <a:lstStyle/>
          <a:p>
            <a:pPr algn="ctr">
              <a:lnSpc>
                <a:spcPts val="4400"/>
              </a:lnSpc>
            </a:pPr>
            <a:r>
              <a:rPr lang="en-US" sz="4000" dirty="0" smtClean="0">
                <a:solidFill>
                  <a:srgbClr val="97FAFF"/>
                </a:solidFill>
                <a:effectLst>
                  <a:outerShdw blurRad="50800" dist="50800" dir="2700000" algn="tl" rotWithShape="0">
                    <a:prstClr val="black"/>
                  </a:outerShdw>
                </a:effectLst>
                <a:latin typeface="Georgia" pitchFamily="18" charset="0"/>
              </a:rPr>
              <a:t>In almost all endeavors, you and I have</a:t>
            </a:r>
            <a:br>
              <a:rPr lang="en-US" sz="4000" dirty="0" smtClean="0">
                <a:solidFill>
                  <a:srgbClr val="97FAFF"/>
                </a:solidFill>
                <a:effectLst>
                  <a:outerShdw blurRad="50800" dist="50800" dir="2700000" algn="tl" rotWithShape="0">
                    <a:prstClr val="black"/>
                  </a:outerShdw>
                </a:effectLst>
                <a:latin typeface="Georgia" pitchFamily="18" charset="0"/>
              </a:rPr>
            </a:br>
            <a:r>
              <a:rPr lang="en-US" sz="4000" dirty="0" smtClean="0">
                <a:solidFill>
                  <a:srgbClr val="97FAFF"/>
                </a:solidFill>
                <a:effectLst>
                  <a:outerShdw blurRad="50800" dist="50800" dir="2700000" algn="tl" rotWithShape="0">
                    <a:prstClr val="black"/>
                  </a:outerShdw>
                </a:effectLst>
                <a:latin typeface="Georgia" pitchFamily="18" charset="0"/>
              </a:rPr>
              <a:t>room for improvement.</a:t>
            </a:r>
          </a:p>
        </p:txBody>
      </p:sp>
      <p:sp>
        <p:nvSpPr>
          <p:cNvPr id="10" name="TextBox 9"/>
          <p:cNvSpPr txBox="1"/>
          <p:nvPr/>
        </p:nvSpPr>
        <p:spPr>
          <a:xfrm>
            <a:off x="1104900" y="3162300"/>
            <a:ext cx="6934200" cy="1785104"/>
          </a:xfrm>
          <a:prstGeom prst="rect">
            <a:avLst/>
          </a:prstGeom>
          <a:noFill/>
        </p:spPr>
        <p:txBody>
          <a:bodyPr wrap="square" rtlCol="0">
            <a:spAutoFit/>
          </a:bodyPr>
          <a:lstStyle/>
          <a:p>
            <a:pPr algn="ctr">
              <a:lnSpc>
                <a:spcPts val="4400"/>
              </a:lnSpc>
            </a:pPr>
            <a:r>
              <a:rPr lang="en-US" sz="4000" dirty="0" smtClean="0">
                <a:solidFill>
                  <a:srgbClr val="97FAFF"/>
                </a:solidFill>
                <a:effectLst>
                  <a:outerShdw blurRad="50800" dist="50800" dir="2700000" algn="tl" rotWithShape="0">
                    <a:prstClr val="black"/>
                  </a:outerShdw>
                </a:effectLst>
                <a:latin typeface="Georgia" pitchFamily="18" charset="0"/>
              </a:rPr>
              <a:t>In only certain endeavors,</a:t>
            </a:r>
            <a:br>
              <a:rPr lang="en-US" sz="4000" dirty="0" smtClean="0">
                <a:solidFill>
                  <a:srgbClr val="97FAFF"/>
                </a:solidFill>
                <a:effectLst>
                  <a:outerShdw blurRad="50800" dist="50800" dir="2700000" algn="tl" rotWithShape="0">
                    <a:prstClr val="black"/>
                  </a:outerShdw>
                </a:effectLst>
                <a:latin typeface="Georgia" pitchFamily="18" charset="0"/>
              </a:rPr>
            </a:br>
            <a:r>
              <a:rPr lang="en-US" sz="4000" dirty="0" smtClean="0">
                <a:solidFill>
                  <a:srgbClr val="97FAFF"/>
                </a:solidFill>
                <a:effectLst>
                  <a:outerShdw blurRad="50800" dist="50800" dir="2700000" algn="tl" rotWithShape="0">
                    <a:prstClr val="black"/>
                  </a:outerShdw>
                </a:effectLst>
                <a:latin typeface="Georgia" pitchFamily="18" charset="0"/>
              </a:rPr>
              <a:t>do we have</a:t>
            </a:r>
            <a:r>
              <a:rPr lang="en-US" sz="4000" dirty="0" smtClean="0">
                <a:solidFill>
                  <a:schemeClr val="accent1">
                    <a:lumMod val="60000"/>
                    <a:lumOff val="40000"/>
                  </a:schemeClr>
                </a:solidFill>
                <a:effectLst>
                  <a:outerShdw blurRad="50800" dist="50800" dir="2700000" algn="tl" rotWithShape="0">
                    <a:prstClr val="black"/>
                  </a:outerShdw>
                </a:effectLst>
                <a:latin typeface="Georgia" pitchFamily="18" charset="0"/>
              </a:rPr>
              <a:t/>
            </a:r>
            <a:br>
              <a:rPr lang="en-US" sz="4000" dirty="0" smtClean="0">
                <a:solidFill>
                  <a:schemeClr val="accent1">
                    <a:lumMod val="60000"/>
                    <a:lumOff val="40000"/>
                  </a:schemeClr>
                </a:solidFill>
                <a:effectLst>
                  <a:outerShdw blurRad="50800" dist="50800" dir="2700000" algn="tl" rotWithShape="0">
                    <a:prstClr val="black"/>
                  </a:outerShdw>
                </a:effectLst>
                <a:latin typeface="Georgia" pitchFamily="18" charset="0"/>
              </a:rPr>
            </a:br>
            <a:r>
              <a:rPr lang="en-US" sz="4000" dirty="0" smtClean="0">
                <a:solidFill>
                  <a:schemeClr val="accent1">
                    <a:lumMod val="60000"/>
                    <a:lumOff val="40000"/>
                  </a:schemeClr>
                </a:solidFill>
                <a:effectLst>
                  <a:outerShdw blurRad="50800" dist="50800" dir="2700000" algn="tl" rotWithShape="0">
                    <a:prstClr val="black"/>
                  </a:outerShdw>
                </a:effectLst>
                <a:latin typeface="Georgia" pitchFamily="18" charset="0"/>
              </a:rPr>
              <a:t>potential for improvement.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33600" y="3886200"/>
            <a:ext cx="4876800" cy="707886"/>
          </a:xfrm>
          <a:prstGeom prst="rect">
            <a:avLst/>
          </a:prstGeom>
          <a:noFill/>
        </p:spPr>
        <p:txBody>
          <a:bodyPr wrap="square" rtlCol="0">
            <a:spAutoFit/>
          </a:bodyPr>
          <a:lstStyle/>
          <a:p>
            <a:pPr algn="ctr"/>
            <a:r>
              <a:rPr lang="en-US" sz="4000" dirty="0" smtClean="0">
                <a:solidFill>
                  <a:schemeClr val="accent1">
                    <a:lumMod val="60000"/>
                    <a:lumOff val="40000"/>
                  </a:schemeClr>
                </a:solidFill>
                <a:effectLst>
                  <a:outerShdw blurRad="50800" dist="50800" dir="2700000" algn="tl" rotWithShape="0">
                    <a:prstClr val="black"/>
                  </a:outerShdw>
                </a:effectLst>
                <a:latin typeface="Georgia" pitchFamily="18" charset="0"/>
              </a:rPr>
              <a:t>Focus on potential.</a:t>
            </a:r>
          </a:p>
        </p:txBody>
      </p:sp>
      <p:sp>
        <p:nvSpPr>
          <p:cNvPr id="3" name="Up Arrow 2"/>
          <p:cNvSpPr/>
          <p:nvPr/>
        </p:nvSpPr>
        <p:spPr>
          <a:xfrm>
            <a:off x="800100" y="2133600"/>
            <a:ext cx="3505200" cy="457200"/>
          </a:xfrm>
          <a:prstGeom prst="upArrow">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p Arrow 3"/>
          <p:cNvSpPr/>
          <p:nvPr/>
        </p:nvSpPr>
        <p:spPr>
          <a:xfrm>
            <a:off x="4848225" y="304800"/>
            <a:ext cx="3505200" cy="2286000"/>
          </a:xfrm>
          <a:prstGeom prst="upArrow">
            <a:avLst/>
          </a:prstGeom>
          <a:solidFill>
            <a:srgbClr val="97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5629275" y="2562225"/>
            <a:ext cx="2009775" cy="664607"/>
            <a:chOff x="5629275" y="2562225"/>
            <a:chExt cx="2009775" cy="664607"/>
          </a:xfrm>
        </p:grpSpPr>
        <p:sp>
          <p:nvSpPr>
            <p:cNvPr id="5" name="TextBox 4"/>
            <p:cNvSpPr txBox="1"/>
            <p:nvPr/>
          </p:nvSpPr>
          <p:spPr>
            <a:xfrm>
              <a:off x="5629275" y="2562225"/>
              <a:ext cx="1981200" cy="430887"/>
            </a:xfrm>
            <a:prstGeom prst="rect">
              <a:avLst/>
            </a:prstGeom>
            <a:noFill/>
          </p:spPr>
          <p:txBody>
            <a:bodyPr wrap="square" rtlCol="0">
              <a:spAutoFit/>
            </a:bodyPr>
            <a:lstStyle/>
            <a:p>
              <a:r>
                <a:rPr lang="en-US" sz="2200" b="1" dirty="0" smtClean="0">
                  <a:solidFill>
                    <a:srgbClr val="97FAFF"/>
                  </a:solidFill>
                  <a:latin typeface="Georgia" pitchFamily="18" charset="0"/>
                </a:rPr>
                <a:t>POTENTIAL</a:t>
              </a:r>
            </a:p>
          </p:txBody>
        </p:sp>
        <p:sp>
          <p:nvSpPr>
            <p:cNvPr id="7" name="TextBox 6"/>
            <p:cNvSpPr txBox="1"/>
            <p:nvPr/>
          </p:nvSpPr>
          <p:spPr>
            <a:xfrm>
              <a:off x="5657850" y="2857500"/>
              <a:ext cx="1981200" cy="369332"/>
            </a:xfrm>
            <a:prstGeom prst="rect">
              <a:avLst/>
            </a:prstGeom>
            <a:noFill/>
          </p:spPr>
          <p:txBody>
            <a:bodyPr wrap="square" rtlCol="0">
              <a:spAutoFit/>
            </a:bodyPr>
            <a:lstStyle/>
            <a:p>
              <a:r>
                <a:rPr lang="en-US" i="1" dirty="0">
                  <a:solidFill>
                    <a:srgbClr val="97FAFF"/>
                  </a:solidFill>
                  <a:latin typeface="Georgia" pitchFamily="18" charset="0"/>
                </a:rPr>
                <a:t>f</a:t>
              </a:r>
              <a:r>
                <a:rPr lang="en-US" i="1" dirty="0" smtClean="0">
                  <a:solidFill>
                    <a:srgbClr val="97FAFF"/>
                  </a:solidFill>
                  <a:latin typeface="Georgia" pitchFamily="18" charset="0"/>
                </a:rPr>
                <a:t>or improvement</a:t>
              </a:r>
            </a:p>
          </p:txBody>
        </p:sp>
      </p:grpSp>
      <p:grpSp>
        <p:nvGrpSpPr>
          <p:cNvPr id="9" name="Group 8"/>
          <p:cNvGrpSpPr/>
          <p:nvPr/>
        </p:nvGrpSpPr>
        <p:grpSpPr>
          <a:xfrm>
            <a:off x="1571625" y="2562225"/>
            <a:ext cx="2009775" cy="664607"/>
            <a:chOff x="5629275" y="2562225"/>
            <a:chExt cx="2009775" cy="664607"/>
          </a:xfrm>
        </p:grpSpPr>
        <p:sp>
          <p:nvSpPr>
            <p:cNvPr id="10" name="TextBox 9"/>
            <p:cNvSpPr txBox="1"/>
            <p:nvPr/>
          </p:nvSpPr>
          <p:spPr>
            <a:xfrm>
              <a:off x="5629275" y="2562225"/>
              <a:ext cx="1981200" cy="430887"/>
            </a:xfrm>
            <a:prstGeom prst="rect">
              <a:avLst/>
            </a:prstGeom>
            <a:noFill/>
          </p:spPr>
          <p:txBody>
            <a:bodyPr wrap="square" rtlCol="0">
              <a:spAutoFit/>
            </a:bodyPr>
            <a:lstStyle/>
            <a:p>
              <a:pPr algn="ctr"/>
              <a:r>
                <a:rPr lang="en-US" sz="2200" b="1" dirty="0" smtClean="0">
                  <a:solidFill>
                    <a:schemeClr val="tx1">
                      <a:lumMod val="85000"/>
                    </a:schemeClr>
                  </a:solidFill>
                  <a:latin typeface="Georgia" pitchFamily="18" charset="0"/>
                </a:rPr>
                <a:t>ROOM</a:t>
              </a:r>
            </a:p>
          </p:txBody>
        </p:sp>
        <p:sp>
          <p:nvSpPr>
            <p:cNvPr id="11" name="TextBox 10"/>
            <p:cNvSpPr txBox="1"/>
            <p:nvPr/>
          </p:nvSpPr>
          <p:spPr>
            <a:xfrm>
              <a:off x="5657850" y="2857500"/>
              <a:ext cx="1981200" cy="369332"/>
            </a:xfrm>
            <a:prstGeom prst="rect">
              <a:avLst/>
            </a:prstGeom>
            <a:noFill/>
          </p:spPr>
          <p:txBody>
            <a:bodyPr wrap="square" rtlCol="0">
              <a:spAutoFit/>
            </a:bodyPr>
            <a:lstStyle/>
            <a:p>
              <a:r>
                <a:rPr lang="en-US" i="1" dirty="0">
                  <a:solidFill>
                    <a:schemeClr val="tx1">
                      <a:lumMod val="85000"/>
                    </a:schemeClr>
                  </a:solidFill>
                  <a:latin typeface="Georgia" pitchFamily="18" charset="0"/>
                </a:rPr>
                <a:t>f</a:t>
              </a:r>
              <a:r>
                <a:rPr lang="en-US" i="1" dirty="0" smtClean="0">
                  <a:solidFill>
                    <a:schemeClr val="tx1">
                      <a:lumMod val="85000"/>
                    </a:schemeClr>
                  </a:solidFill>
                  <a:latin typeface="Georgia" pitchFamily="18" charset="0"/>
                </a:rPr>
                <a:t>or improvement</a:t>
              </a:r>
            </a:p>
          </p:txBody>
        </p:sp>
      </p:gr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000" y="2209800"/>
            <a:ext cx="8305800" cy="707886"/>
          </a:xfrm>
          <a:prstGeom prst="rect">
            <a:avLst/>
          </a:prstGeom>
          <a:noFill/>
        </p:spPr>
        <p:txBody>
          <a:bodyPr wrap="square" rtlCol="0">
            <a:spAutoFit/>
          </a:bodyPr>
          <a:lstStyle/>
          <a:p>
            <a:r>
              <a:rPr lang="en-US" sz="4000" dirty="0" smtClean="0">
                <a:solidFill>
                  <a:srgbClr val="97FAFF"/>
                </a:solidFill>
                <a:effectLst>
                  <a:outerShdw blurRad="50800" dist="50800" dir="2700000" algn="tl" rotWithShape="0">
                    <a:prstClr val="black"/>
                  </a:outerShdw>
                </a:effectLst>
                <a:latin typeface="Georgia" pitchFamily="18" charset="0"/>
              </a:rPr>
              <a:t>Find out what you don’t do well…</a:t>
            </a:r>
          </a:p>
        </p:txBody>
      </p:sp>
      <p:sp>
        <p:nvSpPr>
          <p:cNvPr id="3" name="TextBox 2"/>
          <p:cNvSpPr txBox="1"/>
          <p:nvPr/>
        </p:nvSpPr>
        <p:spPr>
          <a:xfrm>
            <a:off x="381000" y="457200"/>
            <a:ext cx="8077200" cy="523220"/>
          </a:xfrm>
          <a:prstGeom prst="rect">
            <a:avLst/>
          </a:prstGeom>
          <a:noFill/>
        </p:spPr>
        <p:txBody>
          <a:bodyPr wrap="square" rtlCol="0">
            <a:spAutoFit/>
          </a:bodyPr>
          <a:lstStyle/>
          <a:p>
            <a:r>
              <a:rPr lang="en-US" sz="2800" dirty="0" smtClean="0">
                <a:solidFill>
                  <a:schemeClr val="accent1">
                    <a:lumMod val="60000"/>
                    <a:lumOff val="40000"/>
                  </a:schemeClr>
                </a:solidFill>
                <a:effectLst>
                  <a:outerShdw blurRad="50800" dist="50800" dir="2700000" algn="tl" rotWithShape="0">
                    <a:prstClr val="black"/>
                  </a:outerShdw>
                </a:effectLst>
                <a:latin typeface="Georgia" pitchFamily="18" charset="0"/>
              </a:rPr>
              <a:t>Focus on potential when managing yourself.</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000" y="2209800"/>
            <a:ext cx="8305800" cy="1323439"/>
          </a:xfrm>
          <a:prstGeom prst="rect">
            <a:avLst/>
          </a:prstGeom>
          <a:noFill/>
        </p:spPr>
        <p:txBody>
          <a:bodyPr wrap="square" rtlCol="0">
            <a:spAutoFit/>
          </a:bodyPr>
          <a:lstStyle/>
          <a:p>
            <a:r>
              <a:rPr lang="en-US" sz="4000" dirty="0" smtClean="0">
                <a:solidFill>
                  <a:srgbClr val="97FAFF"/>
                </a:solidFill>
                <a:effectLst>
                  <a:outerShdw blurRad="50800" dist="50800" dir="2700000" algn="tl" rotWithShape="0">
                    <a:prstClr val="black"/>
                  </a:outerShdw>
                </a:effectLst>
                <a:latin typeface="Georgia" pitchFamily="18" charset="0"/>
              </a:rPr>
              <a:t>Find out what you don’t do well…</a:t>
            </a:r>
          </a:p>
          <a:p>
            <a:r>
              <a:rPr lang="en-US" sz="4000" i="1" dirty="0" smtClean="0">
                <a:solidFill>
                  <a:srgbClr val="97FAFF"/>
                </a:solidFill>
                <a:effectLst>
                  <a:outerShdw blurRad="50800" dist="50800" dir="2700000" algn="tl" rotWithShape="0">
                    <a:prstClr val="black"/>
                  </a:outerShdw>
                </a:effectLst>
                <a:latin typeface="Georgia" pitchFamily="18" charset="0"/>
              </a:rPr>
              <a:t>and don’t do it! </a:t>
            </a:r>
            <a:endParaRPr lang="en-US" i="1" dirty="0" smtClean="0">
              <a:solidFill>
                <a:srgbClr val="97FAFF"/>
              </a:solidFill>
              <a:effectLst>
                <a:outerShdw blurRad="50800" dist="50800" dir="2700000" algn="tl" rotWithShape="0">
                  <a:prstClr val="black"/>
                </a:outerShdw>
              </a:effectLst>
              <a:latin typeface="Georgia" pitchFamily="18" charset="0"/>
            </a:endParaRPr>
          </a:p>
        </p:txBody>
      </p:sp>
      <p:sp>
        <p:nvSpPr>
          <p:cNvPr id="3" name="TextBox 2"/>
          <p:cNvSpPr txBox="1"/>
          <p:nvPr/>
        </p:nvSpPr>
        <p:spPr>
          <a:xfrm>
            <a:off x="4305300" y="3105150"/>
            <a:ext cx="2209800" cy="369332"/>
          </a:xfrm>
          <a:prstGeom prst="rect">
            <a:avLst/>
          </a:prstGeom>
          <a:noFill/>
        </p:spPr>
        <p:txBody>
          <a:bodyPr wrap="square" rtlCol="0">
            <a:spAutoFit/>
          </a:bodyPr>
          <a:lstStyle/>
          <a:p>
            <a:r>
              <a:rPr lang="en-US" i="1" dirty="0" smtClean="0">
                <a:solidFill>
                  <a:srgbClr val="97FAFF"/>
                </a:solidFill>
                <a:effectLst>
                  <a:outerShdw blurRad="50800" dist="50800" dir="2700000" algn="tl" rotWithShape="0">
                    <a:prstClr val="black"/>
                  </a:outerShdw>
                </a:effectLst>
                <a:latin typeface="Georgia" pitchFamily="18" charset="0"/>
              </a:rPr>
              <a:t>—TV character Alf</a:t>
            </a:r>
          </a:p>
        </p:txBody>
      </p:sp>
      <p:sp>
        <p:nvSpPr>
          <p:cNvPr id="4" name="TextBox 3"/>
          <p:cNvSpPr txBox="1"/>
          <p:nvPr/>
        </p:nvSpPr>
        <p:spPr>
          <a:xfrm>
            <a:off x="381000" y="457200"/>
            <a:ext cx="8077200" cy="523220"/>
          </a:xfrm>
          <a:prstGeom prst="rect">
            <a:avLst/>
          </a:prstGeom>
          <a:noFill/>
        </p:spPr>
        <p:txBody>
          <a:bodyPr wrap="square" rtlCol="0">
            <a:spAutoFit/>
          </a:bodyPr>
          <a:lstStyle/>
          <a:p>
            <a:r>
              <a:rPr lang="en-US" sz="2800" dirty="0" smtClean="0">
                <a:solidFill>
                  <a:schemeClr val="accent1">
                    <a:lumMod val="60000"/>
                    <a:lumOff val="40000"/>
                  </a:schemeClr>
                </a:solidFill>
                <a:effectLst>
                  <a:outerShdw blurRad="50800" dist="50800" dir="2700000" algn="tl" rotWithShape="0">
                    <a:prstClr val="black"/>
                  </a:outerShdw>
                </a:effectLst>
                <a:latin typeface="Georgia" pitchFamily="18" charset="0"/>
              </a:rPr>
              <a:t>Focus on potential when managing yourself.</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000" y="2209800"/>
            <a:ext cx="8305800" cy="707886"/>
          </a:xfrm>
          <a:prstGeom prst="rect">
            <a:avLst/>
          </a:prstGeom>
          <a:noFill/>
        </p:spPr>
        <p:txBody>
          <a:bodyPr wrap="square" rtlCol="0">
            <a:spAutoFit/>
          </a:bodyPr>
          <a:lstStyle/>
          <a:p>
            <a:r>
              <a:rPr lang="en-US" sz="4000" dirty="0" smtClean="0">
                <a:solidFill>
                  <a:srgbClr val="97FAFF"/>
                </a:solidFill>
                <a:effectLst>
                  <a:outerShdw blurRad="50800" dist="50800" dir="2700000" algn="tl" rotWithShape="0">
                    <a:prstClr val="black"/>
                  </a:outerShdw>
                </a:effectLst>
                <a:latin typeface="Georgia" pitchFamily="18" charset="0"/>
              </a:rPr>
              <a:t>Don’t try to teach a pig to sing…</a:t>
            </a:r>
          </a:p>
        </p:txBody>
      </p:sp>
      <p:sp>
        <p:nvSpPr>
          <p:cNvPr id="4" name="TextBox 3"/>
          <p:cNvSpPr txBox="1"/>
          <p:nvPr/>
        </p:nvSpPr>
        <p:spPr>
          <a:xfrm>
            <a:off x="381000" y="457200"/>
            <a:ext cx="8077200" cy="523220"/>
          </a:xfrm>
          <a:prstGeom prst="rect">
            <a:avLst/>
          </a:prstGeom>
          <a:noFill/>
        </p:spPr>
        <p:txBody>
          <a:bodyPr wrap="square" rtlCol="0">
            <a:spAutoFit/>
          </a:bodyPr>
          <a:lstStyle/>
          <a:p>
            <a:r>
              <a:rPr lang="en-US" sz="2800" dirty="0" smtClean="0">
                <a:solidFill>
                  <a:schemeClr val="accent1">
                    <a:lumMod val="60000"/>
                    <a:lumOff val="40000"/>
                  </a:schemeClr>
                </a:solidFill>
                <a:effectLst>
                  <a:outerShdw blurRad="50800" dist="50800" dir="2700000" algn="tl" rotWithShape="0">
                    <a:prstClr val="black"/>
                  </a:outerShdw>
                </a:effectLst>
                <a:latin typeface="Georgia" pitchFamily="18" charset="0"/>
              </a:rPr>
              <a:t>Focus on potential when managing </a:t>
            </a:r>
            <a:r>
              <a:rPr lang="en-US" sz="2800" dirty="0" smtClean="0">
                <a:effectLst>
                  <a:outerShdw blurRad="50800" dist="50800" dir="2700000" algn="tl" rotWithShape="0">
                    <a:prstClr val="black"/>
                  </a:outerShdw>
                </a:effectLst>
                <a:latin typeface="Georgia" pitchFamily="18" charset="0"/>
              </a:rPr>
              <a:t>others.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000" y="2209800"/>
            <a:ext cx="8305800" cy="1323439"/>
          </a:xfrm>
          <a:prstGeom prst="rect">
            <a:avLst/>
          </a:prstGeom>
          <a:noFill/>
        </p:spPr>
        <p:txBody>
          <a:bodyPr wrap="square" rtlCol="0">
            <a:spAutoFit/>
          </a:bodyPr>
          <a:lstStyle/>
          <a:p>
            <a:r>
              <a:rPr lang="en-US" sz="4000" dirty="0" smtClean="0">
                <a:solidFill>
                  <a:srgbClr val="97FAFF"/>
                </a:solidFill>
                <a:effectLst>
                  <a:outerShdw blurRad="50800" dist="50800" dir="2700000" algn="tl" rotWithShape="0">
                    <a:prstClr val="black"/>
                  </a:outerShdw>
                </a:effectLst>
                <a:latin typeface="Georgia" pitchFamily="18" charset="0"/>
              </a:rPr>
              <a:t>Don’t try to teach a pig to sing…</a:t>
            </a:r>
          </a:p>
          <a:p>
            <a:r>
              <a:rPr lang="en-US" sz="4000" dirty="0" smtClean="0">
                <a:solidFill>
                  <a:srgbClr val="97FAFF"/>
                </a:solidFill>
                <a:effectLst>
                  <a:outerShdw blurRad="50800" dist="50800" dir="2700000" algn="tl" rotWithShape="0">
                    <a:prstClr val="black"/>
                  </a:outerShdw>
                </a:effectLst>
                <a:latin typeface="Georgia" pitchFamily="18" charset="0"/>
              </a:rPr>
              <a:t>it wastes your time</a:t>
            </a:r>
          </a:p>
        </p:txBody>
      </p:sp>
      <p:sp>
        <p:nvSpPr>
          <p:cNvPr id="4" name="TextBox 3"/>
          <p:cNvSpPr txBox="1"/>
          <p:nvPr/>
        </p:nvSpPr>
        <p:spPr>
          <a:xfrm>
            <a:off x="381000" y="457200"/>
            <a:ext cx="8077200" cy="523220"/>
          </a:xfrm>
          <a:prstGeom prst="rect">
            <a:avLst/>
          </a:prstGeom>
          <a:noFill/>
        </p:spPr>
        <p:txBody>
          <a:bodyPr wrap="square" rtlCol="0">
            <a:spAutoFit/>
          </a:bodyPr>
          <a:lstStyle/>
          <a:p>
            <a:r>
              <a:rPr lang="en-US" sz="2800" dirty="0" smtClean="0">
                <a:solidFill>
                  <a:schemeClr val="accent1">
                    <a:lumMod val="60000"/>
                    <a:lumOff val="40000"/>
                  </a:schemeClr>
                </a:solidFill>
                <a:effectLst>
                  <a:outerShdw blurRad="50800" dist="50800" dir="2700000" algn="tl" rotWithShape="0">
                    <a:prstClr val="black"/>
                  </a:outerShdw>
                </a:effectLst>
                <a:latin typeface="Georgia" pitchFamily="18" charset="0"/>
              </a:rPr>
              <a:t>Focus on potential when managing others.</a:t>
            </a:r>
          </a:p>
        </p:txBody>
      </p:sp>
    </p:spTree>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000" y="2209800"/>
            <a:ext cx="8305800" cy="1938992"/>
          </a:xfrm>
          <a:prstGeom prst="rect">
            <a:avLst/>
          </a:prstGeom>
          <a:noFill/>
        </p:spPr>
        <p:txBody>
          <a:bodyPr wrap="square" rtlCol="0">
            <a:spAutoFit/>
          </a:bodyPr>
          <a:lstStyle/>
          <a:p>
            <a:r>
              <a:rPr lang="en-US" sz="4000" dirty="0" smtClean="0">
                <a:solidFill>
                  <a:srgbClr val="97FAFF"/>
                </a:solidFill>
                <a:effectLst>
                  <a:outerShdw blurRad="50800" dist="50800" dir="2700000" algn="tl" rotWithShape="0">
                    <a:prstClr val="black"/>
                  </a:outerShdw>
                </a:effectLst>
                <a:latin typeface="Georgia" pitchFamily="18" charset="0"/>
              </a:rPr>
              <a:t>Don’t try to teach a pig to sing…</a:t>
            </a:r>
          </a:p>
          <a:p>
            <a:r>
              <a:rPr lang="en-US" sz="4000" dirty="0" smtClean="0">
                <a:solidFill>
                  <a:srgbClr val="97FAFF"/>
                </a:solidFill>
                <a:effectLst>
                  <a:outerShdw blurRad="50800" dist="50800" dir="2700000" algn="tl" rotWithShape="0">
                    <a:prstClr val="black"/>
                  </a:outerShdw>
                </a:effectLst>
                <a:latin typeface="Georgia" pitchFamily="18" charset="0"/>
              </a:rPr>
              <a:t>it wastes your time</a:t>
            </a:r>
          </a:p>
          <a:p>
            <a:r>
              <a:rPr lang="en-US" sz="4000" dirty="0">
                <a:solidFill>
                  <a:srgbClr val="97FAFF"/>
                </a:solidFill>
                <a:effectLst>
                  <a:outerShdw blurRad="50800" dist="50800" dir="2700000" algn="tl" rotWithShape="0">
                    <a:prstClr val="black"/>
                  </a:outerShdw>
                </a:effectLst>
                <a:latin typeface="Georgia" pitchFamily="18" charset="0"/>
              </a:rPr>
              <a:t>a</a:t>
            </a:r>
            <a:r>
              <a:rPr lang="en-US" sz="4000" dirty="0" smtClean="0">
                <a:solidFill>
                  <a:srgbClr val="97FAFF"/>
                </a:solidFill>
                <a:effectLst>
                  <a:outerShdw blurRad="50800" dist="50800" dir="2700000" algn="tl" rotWithShape="0">
                    <a:prstClr val="black"/>
                  </a:outerShdw>
                </a:effectLst>
                <a:latin typeface="Georgia" pitchFamily="18" charset="0"/>
              </a:rPr>
              <a:t>nd it annoys the pig.</a:t>
            </a:r>
          </a:p>
        </p:txBody>
      </p:sp>
      <p:sp>
        <p:nvSpPr>
          <p:cNvPr id="4" name="TextBox 3"/>
          <p:cNvSpPr txBox="1"/>
          <p:nvPr/>
        </p:nvSpPr>
        <p:spPr>
          <a:xfrm>
            <a:off x="381000" y="457200"/>
            <a:ext cx="8077200" cy="523220"/>
          </a:xfrm>
          <a:prstGeom prst="rect">
            <a:avLst/>
          </a:prstGeom>
          <a:noFill/>
        </p:spPr>
        <p:txBody>
          <a:bodyPr wrap="square" rtlCol="0">
            <a:spAutoFit/>
          </a:bodyPr>
          <a:lstStyle/>
          <a:p>
            <a:r>
              <a:rPr lang="en-US" sz="2800" dirty="0" smtClean="0">
                <a:solidFill>
                  <a:schemeClr val="accent1">
                    <a:lumMod val="60000"/>
                    <a:lumOff val="40000"/>
                  </a:schemeClr>
                </a:solidFill>
                <a:effectLst>
                  <a:outerShdw blurRad="50800" dist="50800" dir="2700000" algn="tl" rotWithShape="0">
                    <a:prstClr val="black"/>
                  </a:outerShdw>
                </a:effectLst>
                <a:latin typeface="Georgia" pitchFamily="18" charset="0"/>
              </a:rPr>
              <a:t>Focus on potential when managing others.</a:t>
            </a:r>
          </a:p>
        </p:txBody>
      </p:sp>
    </p:spTree>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5" descr="NATNURforPPT"/>
          <p:cNvPicPr>
            <a:picLocks noChangeAspect="1" noChangeArrowheads="1"/>
          </p:cNvPicPr>
          <p:nvPr/>
        </p:nvPicPr>
        <p:blipFill>
          <a:blip r:embed="rId2" cstate="print">
            <a:clrChange>
              <a:clrFrom>
                <a:srgbClr val="E7643B"/>
              </a:clrFrom>
              <a:clrTo>
                <a:srgbClr val="E7643B">
                  <a:alpha val="0"/>
                </a:srgbClr>
              </a:clrTo>
            </a:clrChange>
            <a:duotone>
              <a:prstClr val="black"/>
              <a:schemeClr val="accent2">
                <a:tint val="45000"/>
                <a:satMod val="400000"/>
              </a:schemeClr>
            </a:duotone>
          </a:blip>
          <a:srcRect t="4235" b="5029"/>
          <a:stretch>
            <a:fillRect/>
          </a:stretch>
        </p:blipFill>
        <p:spPr bwMode="auto">
          <a:xfrm>
            <a:off x="3067050" y="416738"/>
            <a:ext cx="3009900" cy="2707972"/>
          </a:xfrm>
          <a:prstGeom prst="rect">
            <a:avLst/>
          </a:prstGeom>
          <a:noFill/>
          <a:ln w="9525">
            <a:noFill/>
            <a:miter lim="800000"/>
            <a:headEnd/>
            <a:tailEnd/>
          </a:ln>
        </p:spPr>
      </p:pic>
      <p:sp>
        <p:nvSpPr>
          <p:cNvPr id="6" name="TextBox 5"/>
          <p:cNvSpPr txBox="1"/>
          <p:nvPr/>
        </p:nvSpPr>
        <p:spPr>
          <a:xfrm>
            <a:off x="1295400" y="3038475"/>
            <a:ext cx="6553200" cy="1569660"/>
          </a:xfrm>
          <a:prstGeom prst="rect">
            <a:avLst/>
          </a:prstGeom>
          <a:noFill/>
        </p:spPr>
        <p:txBody>
          <a:bodyPr wrap="square" rtlCol="0">
            <a:spAutoFit/>
          </a:bodyPr>
          <a:lstStyle/>
          <a:p>
            <a:pPr algn="ctr"/>
            <a:r>
              <a:rPr lang="en-US" sz="4800" dirty="0" smtClean="0">
                <a:solidFill>
                  <a:schemeClr val="accent1">
                    <a:lumMod val="60000"/>
                    <a:lumOff val="40000"/>
                  </a:schemeClr>
                </a:solidFill>
                <a:effectLst>
                  <a:outerShdw blurRad="50800" dist="50800" dir="2700000" algn="tl" rotWithShape="0">
                    <a:prstClr val="black"/>
                  </a:outerShdw>
                </a:effectLst>
                <a:latin typeface="Georgia" pitchFamily="18" charset="0"/>
              </a:rPr>
              <a:t>Focus on potential when managing others.</a:t>
            </a:r>
          </a:p>
        </p:txBody>
      </p:sp>
      <p:cxnSp>
        <p:nvCxnSpPr>
          <p:cNvPr id="11" name="Straight Connector 10"/>
          <p:cNvCxnSpPr/>
          <p:nvPr/>
        </p:nvCxnSpPr>
        <p:spPr>
          <a:xfrm>
            <a:off x="2990850" y="4267200"/>
            <a:ext cx="2743200" cy="0"/>
          </a:xfrm>
          <a:prstGeom prst="line">
            <a:avLst/>
          </a:prstGeom>
          <a:ln w="57150">
            <a:solidFill>
              <a:srgbClr val="97FAFF"/>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76575" y="4410075"/>
            <a:ext cx="2733675" cy="830997"/>
          </a:xfrm>
          <a:prstGeom prst="rect">
            <a:avLst/>
          </a:prstGeom>
          <a:noFill/>
        </p:spPr>
        <p:txBody>
          <a:bodyPr wrap="square" rtlCol="0">
            <a:spAutoFit/>
          </a:bodyPr>
          <a:lstStyle/>
          <a:p>
            <a:r>
              <a:rPr lang="en-US" sz="4800" dirty="0" smtClean="0">
                <a:solidFill>
                  <a:srgbClr val="97FAFF"/>
                </a:solidFill>
                <a:effectLst>
                  <a:outerShdw blurRad="50800" dist="50800" dir="2700000" algn="tl" rotWithShape="0">
                    <a:prstClr val="black"/>
                  </a:outerShdw>
                </a:effectLst>
                <a:latin typeface="Georgia" pitchFamily="18" charset="0"/>
              </a:rPr>
              <a:t>selecting</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flipH="1">
            <a:off x="2819400" y="457200"/>
            <a:ext cx="3956431" cy="2399257"/>
            <a:chOff x="1824" y="633"/>
            <a:chExt cx="2494" cy="1514"/>
          </a:xfrm>
        </p:grpSpPr>
        <p:sp>
          <p:nvSpPr>
            <p:cNvPr id="28675"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chemeClr val="accent1">
                <a:lumMod val="60000"/>
                <a:lumOff val="40000"/>
              </a:schemeClr>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78"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97FAFF"/>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2819400" y="2876550"/>
            <a:ext cx="1828800" cy="523220"/>
          </a:xfrm>
          <a:prstGeom prst="rect">
            <a:avLst/>
          </a:prstGeom>
          <a:noFill/>
        </p:spPr>
        <p:txBody>
          <a:bodyPr wrap="square" rtlCol="0">
            <a:spAutoFit/>
          </a:bodyPr>
          <a:lstStyle/>
          <a:p>
            <a:pPr algn="ctr"/>
            <a:r>
              <a:rPr lang="en-US" sz="2800" b="1" dirty="0" smtClean="0">
                <a:solidFill>
                  <a:schemeClr val="accent1">
                    <a:lumMod val="60000"/>
                    <a:lumOff val="40000"/>
                  </a:schemeClr>
                </a:solidFill>
                <a:effectLst>
                  <a:outerShdw blurRad="50800" dist="63500" dir="2700000" algn="tl" rotWithShape="0">
                    <a:prstClr val="black"/>
                  </a:outerShdw>
                </a:effectLst>
                <a:latin typeface="Arial" pitchFamily="34" charset="0"/>
                <a:cs typeface="Arial" pitchFamily="34" charset="0"/>
              </a:rPr>
              <a:t>PERSON</a:t>
            </a:r>
          </a:p>
        </p:txBody>
      </p:sp>
      <p:sp>
        <p:nvSpPr>
          <p:cNvPr id="6" name="TextBox 5"/>
          <p:cNvSpPr txBox="1"/>
          <p:nvPr/>
        </p:nvSpPr>
        <p:spPr>
          <a:xfrm>
            <a:off x="4514850" y="2876550"/>
            <a:ext cx="1657350" cy="523220"/>
          </a:xfrm>
          <a:prstGeom prst="rect">
            <a:avLst/>
          </a:prstGeom>
          <a:noFill/>
        </p:spPr>
        <p:txBody>
          <a:bodyPr wrap="square" rtlCol="0">
            <a:spAutoFit/>
          </a:bodyPr>
          <a:lstStyle/>
          <a:p>
            <a:pPr algn="ctr"/>
            <a:r>
              <a:rPr lang="en-US" sz="2800" b="1" dirty="0" smtClean="0">
                <a:solidFill>
                  <a:srgbClr val="97FAFF"/>
                </a:solidFill>
                <a:effectLst>
                  <a:outerShdw blurRad="50800" dist="63500" dir="2700000" algn="tl" rotWithShape="0">
                    <a:prstClr val="black"/>
                  </a:outerShdw>
                </a:effectLst>
                <a:latin typeface="Arial" pitchFamily="34" charset="0"/>
                <a:cs typeface="Arial" pitchFamily="34" charset="0"/>
              </a:rPr>
              <a:t>JOB</a:t>
            </a:r>
          </a:p>
        </p:txBody>
      </p:sp>
      <p:sp>
        <p:nvSpPr>
          <p:cNvPr id="7" name="TextBox 6"/>
          <p:cNvSpPr txBox="1"/>
          <p:nvPr/>
        </p:nvSpPr>
        <p:spPr>
          <a:xfrm>
            <a:off x="1676400" y="3771900"/>
            <a:ext cx="5791200" cy="707886"/>
          </a:xfrm>
          <a:prstGeom prst="rect">
            <a:avLst/>
          </a:prstGeom>
          <a:noFill/>
        </p:spPr>
        <p:txBody>
          <a:bodyPr wrap="square" rtlCol="0">
            <a:spAutoFit/>
          </a:bodyPr>
          <a:lstStyle/>
          <a:p>
            <a:pPr algn="ctr"/>
            <a:r>
              <a:rPr lang="en-US" sz="4000" dirty="0" smtClean="0">
                <a:solidFill>
                  <a:schemeClr val="accent1">
                    <a:lumMod val="60000"/>
                    <a:lumOff val="40000"/>
                  </a:schemeClr>
                </a:solidFill>
                <a:effectLst>
                  <a:outerShdw blurRad="50800" dist="50800" dir="2700000" algn="tl" rotWithShape="0">
                    <a:prstClr val="black"/>
                  </a:outerShdw>
                </a:effectLst>
                <a:latin typeface="Georgia" pitchFamily="18" charset="0"/>
              </a:rPr>
              <a:t>Fit the person to the job.</a:t>
            </a:r>
          </a:p>
        </p:txBody>
      </p:sp>
      <p:sp>
        <p:nvSpPr>
          <p:cNvPr id="8" name="TextBox 7"/>
          <p:cNvSpPr txBox="1"/>
          <p:nvPr/>
        </p:nvSpPr>
        <p:spPr>
          <a:xfrm>
            <a:off x="1333500" y="4381500"/>
            <a:ext cx="6477000" cy="707886"/>
          </a:xfrm>
          <a:prstGeom prst="rect">
            <a:avLst/>
          </a:prstGeom>
          <a:noFill/>
        </p:spPr>
        <p:txBody>
          <a:bodyPr wrap="square" rtlCol="0">
            <a:spAutoFit/>
          </a:bodyPr>
          <a:lstStyle/>
          <a:p>
            <a:pPr algn="ctr"/>
            <a:r>
              <a:rPr lang="en-US" sz="4000" dirty="0" smtClean="0">
                <a:solidFill>
                  <a:srgbClr val="97FAFF"/>
                </a:solidFill>
                <a:effectLst>
                  <a:outerShdw blurRad="50800" dist="50800" dir="2700000" algn="tl" rotWithShape="0">
                    <a:prstClr val="black"/>
                  </a:outerShdw>
                </a:effectLst>
                <a:latin typeface="Georgia" pitchFamily="18" charset="0"/>
              </a:rPr>
              <a:t>Or fit the job to the person.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
          <p:cNvSpPr txBox="1">
            <a:spLocks noChangeArrowheads="1"/>
          </p:cNvSpPr>
          <p:nvPr/>
        </p:nvSpPr>
        <p:spPr>
          <a:xfrm>
            <a:off x="428625" y="4167490"/>
            <a:ext cx="2060030" cy="609600"/>
          </a:xfrm>
          <a:prstGeom prst="rect">
            <a:avLst/>
          </a:prstGeom>
        </p:spPr>
        <p:txBody>
          <a:bodyPr vert="horz" lIns="91440" rIns="45720" rtlCol="0" anchor="ctr">
            <a:normAutofit/>
            <a:scene3d>
              <a:camera prst="orthographicFront"/>
              <a:lightRig rig="threePt" dir="t">
                <a:rot lat="0" lon="0" rev="4800000"/>
              </a:lightRig>
            </a:scene3d>
            <a:sp3d prstMaterial="matte"/>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u="none" strike="noStrike" kern="1200" cap="none" spc="0" normalizeH="0" baseline="0" noProof="0" dirty="0" smtClean="0">
                <a:ln>
                  <a:noFill/>
                </a:ln>
                <a:solidFill>
                  <a:srgbClr val="97FAFF"/>
                </a:solidFill>
                <a:effectLst/>
                <a:uLnTx/>
                <a:uFillTx/>
                <a:latin typeface="Georgia" pitchFamily="18" charset="0"/>
                <a:ea typeface="+mj-ea"/>
                <a:cs typeface="+mj-cs"/>
              </a:rPr>
              <a:t>Yearnings</a:t>
            </a:r>
          </a:p>
        </p:txBody>
      </p:sp>
      <p:pic>
        <p:nvPicPr>
          <p:cNvPr id="27" name="Picture 9" descr="C:\Users\smarx\AppData\Local\Microsoft\Windows\Temporary Internet Files\Content.IE5\3F5J7XNO\MPj04394420000[1].jpg"/>
          <p:cNvPicPr>
            <a:picLocks noChangeAspect="1" noChangeArrowheads="1"/>
          </p:cNvPicPr>
          <p:nvPr/>
        </p:nvPicPr>
        <p:blipFill>
          <a:blip r:embed="rId2" cstate="print"/>
          <a:srcRect/>
          <a:stretch>
            <a:fillRect/>
          </a:stretch>
        </p:blipFill>
        <p:spPr bwMode="auto">
          <a:xfrm>
            <a:off x="4673522" y="1100962"/>
            <a:ext cx="2057400" cy="3081698"/>
          </a:xfrm>
          <a:prstGeom prst="rect">
            <a:avLst/>
          </a:prstGeom>
          <a:noFill/>
        </p:spPr>
      </p:pic>
      <p:pic>
        <p:nvPicPr>
          <p:cNvPr id="28" name="Picture 11" descr="C:\Users\smarx\AppData\Local\Microsoft\Windows\Temporary Internet Files\Content.IE5\3X5Y11HG\MPj04387530000[1].jpg"/>
          <p:cNvPicPr>
            <a:picLocks noChangeAspect="1" noChangeArrowheads="1"/>
          </p:cNvPicPr>
          <p:nvPr/>
        </p:nvPicPr>
        <p:blipFill>
          <a:blip r:embed="rId3" cstate="print"/>
          <a:srcRect l="3795" t="4444" r="15347" b="31111"/>
          <a:stretch>
            <a:fillRect/>
          </a:stretch>
        </p:blipFill>
        <p:spPr bwMode="auto">
          <a:xfrm>
            <a:off x="6734502" y="2178121"/>
            <a:ext cx="2060028" cy="2438400"/>
          </a:xfrm>
          <a:prstGeom prst="rect">
            <a:avLst/>
          </a:prstGeom>
          <a:noFill/>
        </p:spPr>
      </p:pic>
      <p:pic>
        <p:nvPicPr>
          <p:cNvPr id="29" name="Picture 14" descr="C:\Users\smarx\AppData\Local\Microsoft\Windows\Temporary Internet Files\Content.IE5\3F5J7XNO\MPj04264640000[1].jpg"/>
          <p:cNvPicPr>
            <a:picLocks noChangeAspect="1" noChangeArrowheads="1"/>
          </p:cNvPicPr>
          <p:nvPr/>
        </p:nvPicPr>
        <p:blipFill>
          <a:blip r:embed="rId4" cstate="print"/>
          <a:srcRect/>
          <a:stretch>
            <a:fillRect/>
          </a:stretch>
        </p:blipFill>
        <p:spPr bwMode="auto">
          <a:xfrm>
            <a:off x="349468" y="1214740"/>
            <a:ext cx="2018109" cy="3048000"/>
          </a:xfrm>
          <a:prstGeom prst="rect">
            <a:avLst/>
          </a:prstGeom>
          <a:noFill/>
        </p:spPr>
      </p:pic>
      <p:pic>
        <p:nvPicPr>
          <p:cNvPr id="30" name="Picture 17" descr="C:\Users\smarx\AppData\Local\Microsoft\Windows\Temporary Internet Files\Content.IE5\3F5J7XNO\MPj04309030000[1].jpg"/>
          <p:cNvPicPr>
            <a:picLocks noChangeAspect="1" noChangeArrowheads="1"/>
          </p:cNvPicPr>
          <p:nvPr/>
        </p:nvPicPr>
        <p:blipFill>
          <a:blip r:embed="rId5" cstate="print"/>
          <a:srcRect l="22500" r="22714"/>
          <a:stretch>
            <a:fillRect/>
          </a:stretch>
        </p:blipFill>
        <p:spPr bwMode="auto">
          <a:xfrm>
            <a:off x="2357475" y="1946139"/>
            <a:ext cx="2315151" cy="2819400"/>
          </a:xfrm>
          <a:prstGeom prst="rect">
            <a:avLst/>
          </a:prstGeom>
          <a:noFill/>
        </p:spPr>
      </p:pic>
      <p:sp>
        <p:nvSpPr>
          <p:cNvPr id="31" name="Rectangle 2"/>
          <p:cNvSpPr txBox="1">
            <a:spLocks noChangeArrowheads="1"/>
          </p:cNvSpPr>
          <p:nvPr/>
        </p:nvSpPr>
        <p:spPr>
          <a:xfrm>
            <a:off x="2498289" y="1475803"/>
            <a:ext cx="2083236" cy="6096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2800" dirty="0">
                <a:solidFill>
                  <a:srgbClr val="97FAFF"/>
                </a:solidFill>
                <a:latin typeface="Georgia" pitchFamily="18" charset="0"/>
                <a:ea typeface="+mj-ea"/>
                <a:cs typeface="+mj-cs"/>
              </a:rPr>
              <a:t>Satisfaction</a:t>
            </a:r>
          </a:p>
        </p:txBody>
      </p:sp>
      <p:sp>
        <p:nvSpPr>
          <p:cNvPr id="32" name="Rectangle 2"/>
          <p:cNvSpPr txBox="1">
            <a:spLocks noChangeArrowheads="1"/>
          </p:cNvSpPr>
          <p:nvPr/>
        </p:nvSpPr>
        <p:spPr>
          <a:xfrm>
            <a:off x="6580794" y="1418737"/>
            <a:ext cx="2325081" cy="793873"/>
          </a:xfrm>
          <a:prstGeom prst="rect">
            <a:avLst/>
          </a:prstGeom>
        </p:spPr>
        <p:txBody>
          <a:bodyPr/>
          <a:lstStyle/>
          <a:p>
            <a:pPr algn="ctr" fontAlgn="base">
              <a:lnSpc>
                <a:spcPts val="2800"/>
              </a:lnSpc>
              <a:spcBef>
                <a:spcPct val="0"/>
              </a:spcBef>
              <a:spcAft>
                <a:spcPct val="0"/>
              </a:spcAft>
              <a:defRPr/>
            </a:pPr>
            <a:r>
              <a:rPr lang="en-US" sz="2800" dirty="0">
                <a:solidFill>
                  <a:srgbClr val="97FAFF"/>
                </a:solidFill>
                <a:latin typeface="Georgia" pitchFamily="18" charset="0"/>
                <a:ea typeface="+mj-ea"/>
                <a:cs typeface="+mj-cs"/>
              </a:rPr>
              <a:t>Glimpses of excellence</a:t>
            </a:r>
          </a:p>
        </p:txBody>
      </p:sp>
      <p:sp>
        <p:nvSpPr>
          <p:cNvPr id="33" name="Rectangle 2"/>
          <p:cNvSpPr txBox="1">
            <a:spLocks noChangeArrowheads="1"/>
          </p:cNvSpPr>
          <p:nvPr/>
        </p:nvSpPr>
        <p:spPr>
          <a:xfrm>
            <a:off x="4724400" y="4181816"/>
            <a:ext cx="1981200" cy="885484"/>
          </a:xfrm>
          <a:prstGeom prst="rect">
            <a:avLst/>
          </a:prstGeom>
        </p:spPr>
        <p:txBody>
          <a:bodyPr/>
          <a:lstStyle/>
          <a:p>
            <a:pPr marL="0" marR="0" lvl="0" indent="0" algn="ctr" defTabSz="914400" rtl="0" eaLnBrk="1" fontAlgn="base" latinLnBrk="0" hangingPunct="1">
              <a:lnSpc>
                <a:spcPts val="2800"/>
              </a:lnSpc>
              <a:spcBef>
                <a:spcPct val="0"/>
              </a:spcBef>
              <a:spcAft>
                <a:spcPct val="0"/>
              </a:spcAft>
              <a:buClrTx/>
              <a:buSzTx/>
              <a:buFontTx/>
              <a:buNone/>
              <a:tabLst/>
              <a:defRPr/>
            </a:pPr>
            <a:r>
              <a:rPr lang="en-US" sz="2800" dirty="0">
                <a:solidFill>
                  <a:srgbClr val="97FAFF"/>
                </a:solidFill>
                <a:latin typeface="Georgia" pitchFamily="18" charset="0"/>
                <a:ea typeface="+mj-ea"/>
                <a:cs typeface="+mj-cs"/>
              </a:rPr>
              <a:t>Rapid Learning</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500"/>
                                        <p:tgtEl>
                                          <p:spTgt spid="2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up)">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up)">
                                      <p:cBhvr>
                                        <p:cTn id="16" dur="500"/>
                                        <p:tgtEl>
                                          <p:spTgt spid="31"/>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up)">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up)">
                                      <p:cBhvr>
                                        <p:cTn id="25" dur="500"/>
                                        <p:tgtEl>
                                          <p:spTgt spid="27"/>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up)">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up)">
                                      <p:cBhvr>
                                        <p:cTn id="34" dur="500"/>
                                        <p:tgtEl>
                                          <p:spTgt spid="32"/>
                                        </p:tgtEl>
                                      </p:cBhvr>
                                    </p:animEffect>
                                  </p:childTnLst>
                                </p:cTn>
                              </p:par>
                            </p:childTnLst>
                          </p:cTn>
                        </p:par>
                        <p:par>
                          <p:cTn id="35" fill="hold">
                            <p:stCondLst>
                              <p:cond delay="500"/>
                            </p:stCondLst>
                            <p:childTnLst>
                              <p:par>
                                <p:cTn id="36" presetID="22" presetClass="entr" presetSubtype="1"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up)">
                                      <p:cBhvr>
                                        <p:cTn id="3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P spid="32" grpId="0"/>
      <p:bldP spid="3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flipH="1">
            <a:off x="3733800" y="152400"/>
            <a:ext cx="1981200" cy="1256257"/>
            <a:chOff x="1824" y="633"/>
            <a:chExt cx="2494" cy="1514"/>
          </a:xfrm>
        </p:grpSpPr>
        <p:sp>
          <p:nvSpPr>
            <p:cNvPr id="28675"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chemeClr val="accent1">
                <a:lumMod val="60000"/>
                <a:lumOff val="40000"/>
              </a:schemeClr>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78"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97FAFF"/>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Group 34"/>
          <p:cNvGrpSpPr>
            <a:grpSpLocks/>
          </p:cNvGrpSpPr>
          <p:nvPr/>
        </p:nvGrpSpPr>
        <p:grpSpPr bwMode="auto">
          <a:xfrm>
            <a:off x="2019300" y="1952625"/>
            <a:ext cx="1524000" cy="1447800"/>
            <a:chOff x="2304" y="1584"/>
            <a:chExt cx="1152" cy="1152"/>
          </a:xfrm>
        </p:grpSpPr>
        <p:sp>
          <p:nvSpPr>
            <p:cNvPr id="32" name="AutoShape 20"/>
            <p:cNvSpPr>
              <a:spLocks noChangeAspect="1" noChangeArrowheads="1" noTextEdit="1"/>
            </p:cNvSpPr>
            <p:nvPr/>
          </p:nvSpPr>
          <p:spPr bwMode="auto">
            <a:xfrm>
              <a:off x="2304" y="1584"/>
              <a:ext cx="1152" cy="1152"/>
            </a:xfrm>
            <a:prstGeom prst="rect">
              <a:avLst/>
            </a:prstGeom>
            <a:noFill/>
            <a:ln w="9525">
              <a:noFill/>
              <a:miter lim="800000"/>
              <a:headEnd/>
              <a:tailEnd/>
            </a:ln>
          </p:spPr>
          <p:txBody>
            <a:bodyPr/>
            <a:lstStyle/>
            <a:p>
              <a:endParaRPr lang="en-US"/>
            </a:p>
          </p:txBody>
        </p:sp>
        <p:sp>
          <p:nvSpPr>
            <p:cNvPr id="33" name="Freeform 23"/>
            <p:cNvSpPr>
              <a:spLocks/>
            </p:cNvSpPr>
            <p:nvPr/>
          </p:nvSpPr>
          <p:spPr bwMode="auto">
            <a:xfrm>
              <a:off x="2376" y="1785"/>
              <a:ext cx="1037" cy="888"/>
            </a:xfrm>
            <a:custGeom>
              <a:avLst/>
              <a:gdLst>
                <a:gd name="T0" fmla="*/ 1850 w 2074"/>
                <a:gd name="T1" fmla="*/ 148 h 1776"/>
                <a:gd name="T2" fmla="*/ 1784 w 2074"/>
                <a:gd name="T3" fmla="*/ 83 h 1776"/>
                <a:gd name="T4" fmla="*/ 1723 w 2074"/>
                <a:gd name="T5" fmla="*/ 29 h 1776"/>
                <a:gd name="T6" fmla="*/ 1650 w 2074"/>
                <a:gd name="T7" fmla="*/ 1 h 1776"/>
                <a:gd name="T8" fmla="*/ 1544 w 2074"/>
                <a:gd name="T9" fmla="*/ 8 h 1776"/>
                <a:gd name="T10" fmla="*/ 1461 w 2074"/>
                <a:gd name="T11" fmla="*/ 54 h 1776"/>
                <a:gd name="T12" fmla="*/ 1404 w 2074"/>
                <a:gd name="T13" fmla="*/ 157 h 1776"/>
                <a:gd name="T14" fmla="*/ 1380 w 2074"/>
                <a:gd name="T15" fmla="*/ 240 h 1776"/>
                <a:gd name="T16" fmla="*/ 1291 w 2074"/>
                <a:gd name="T17" fmla="*/ 328 h 1776"/>
                <a:gd name="T18" fmla="*/ 1033 w 2074"/>
                <a:gd name="T19" fmla="*/ 409 h 1776"/>
                <a:gd name="T20" fmla="*/ 667 w 2074"/>
                <a:gd name="T21" fmla="*/ 412 h 1776"/>
                <a:gd name="T22" fmla="*/ 453 w 2074"/>
                <a:gd name="T23" fmla="*/ 421 h 1776"/>
                <a:gd name="T24" fmla="*/ 276 w 2074"/>
                <a:gd name="T25" fmla="*/ 462 h 1776"/>
                <a:gd name="T26" fmla="*/ 165 w 2074"/>
                <a:gd name="T27" fmla="*/ 512 h 1776"/>
                <a:gd name="T28" fmla="*/ 93 w 2074"/>
                <a:gd name="T29" fmla="*/ 249 h 1776"/>
                <a:gd name="T30" fmla="*/ 24 w 2074"/>
                <a:gd name="T31" fmla="*/ 306 h 1776"/>
                <a:gd name="T32" fmla="*/ 103 w 2074"/>
                <a:gd name="T33" fmla="*/ 566 h 1776"/>
                <a:gd name="T34" fmla="*/ 70 w 2074"/>
                <a:gd name="T35" fmla="*/ 795 h 1776"/>
                <a:gd name="T36" fmla="*/ 76 w 2074"/>
                <a:gd name="T37" fmla="*/ 952 h 1776"/>
                <a:gd name="T38" fmla="*/ 7 w 2074"/>
                <a:gd name="T39" fmla="*/ 1138 h 1776"/>
                <a:gd name="T40" fmla="*/ 31 w 2074"/>
                <a:gd name="T41" fmla="*/ 1553 h 1776"/>
                <a:gd name="T42" fmla="*/ 99 w 2074"/>
                <a:gd name="T43" fmla="*/ 1688 h 1776"/>
                <a:gd name="T44" fmla="*/ 245 w 2074"/>
                <a:gd name="T45" fmla="*/ 1775 h 1776"/>
                <a:gd name="T46" fmla="*/ 354 w 2074"/>
                <a:gd name="T47" fmla="*/ 1742 h 1776"/>
                <a:gd name="T48" fmla="*/ 342 w 2074"/>
                <a:gd name="T49" fmla="*/ 1670 h 1776"/>
                <a:gd name="T50" fmla="*/ 264 w 2074"/>
                <a:gd name="T51" fmla="*/ 1588 h 1776"/>
                <a:gd name="T52" fmla="*/ 191 w 2074"/>
                <a:gd name="T53" fmla="*/ 1529 h 1776"/>
                <a:gd name="T54" fmla="*/ 196 w 2074"/>
                <a:gd name="T55" fmla="*/ 1358 h 1776"/>
                <a:gd name="T56" fmla="*/ 228 w 2074"/>
                <a:gd name="T57" fmla="*/ 1184 h 1776"/>
                <a:gd name="T58" fmla="*/ 339 w 2074"/>
                <a:gd name="T59" fmla="*/ 1150 h 1776"/>
                <a:gd name="T60" fmla="*/ 447 w 2074"/>
                <a:gd name="T61" fmla="*/ 1064 h 1776"/>
                <a:gd name="T62" fmla="*/ 502 w 2074"/>
                <a:gd name="T63" fmla="*/ 923 h 1776"/>
                <a:gd name="T64" fmla="*/ 567 w 2074"/>
                <a:gd name="T65" fmla="*/ 919 h 1776"/>
                <a:gd name="T66" fmla="*/ 669 w 2074"/>
                <a:gd name="T67" fmla="*/ 994 h 1776"/>
                <a:gd name="T68" fmla="*/ 768 w 2074"/>
                <a:gd name="T69" fmla="*/ 1055 h 1776"/>
                <a:gd name="T70" fmla="*/ 849 w 2074"/>
                <a:gd name="T71" fmla="*/ 1062 h 1776"/>
                <a:gd name="T72" fmla="*/ 932 w 2074"/>
                <a:gd name="T73" fmla="*/ 1063 h 1776"/>
                <a:gd name="T74" fmla="*/ 1013 w 2074"/>
                <a:gd name="T75" fmla="*/ 1060 h 1776"/>
                <a:gd name="T76" fmla="*/ 1058 w 2074"/>
                <a:gd name="T77" fmla="*/ 1105 h 1776"/>
                <a:gd name="T78" fmla="*/ 1087 w 2074"/>
                <a:gd name="T79" fmla="*/ 1356 h 1776"/>
                <a:gd name="T80" fmla="*/ 1128 w 2074"/>
                <a:gd name="T81" fmla="*/ 1500 h 1776"/>
                <a:gd name="T82" fmla="*/ 1166 w 2074"/>
                <a:gd name="T83" fmla="*/ 1623 h 1776"/>
                <a:gd name="T84" fmla="*/ 1249 w 2074"/>
                <a:gd name="T85" fmla="*/ 1733 h 1776"/>
                <a:gd name="T86" fmla="*/ 1395 w 2074"/>
                <a:gd name="T87" fmla="*/ 1734 h 1776"/>
                <a:gd name="T88" fmla="*/ 1463 w 2074"/>
                <a:gd name="T89" fmla="*/ 1647 h 1776"/>
                <a:gd name="T90" fmla="*/ 1386 w 2074"/>
                <a:gd name="T91" fmla="*/ 1571 h 1776"/>
                <a:gd name="T92" fmla="*/ 1288 w 2074"/>
                <a:gd name="T93" fmla="*/ 1506 h 1776"/>
                <a:gd name="T94" fmla="*/ 1231 w 2074"/>
                <a:gd name="T95" fmla="*/ 1343 h 1776"/>
                <a:gd name="T96" fmla="*/ 1250 w 2074"/>
                <a:gd name="T97" fmla="*/ 1152 h 1776"/>
                <a:gd name="T98" fmla="*/ 1296 w 2074"/>
                <a:gd name="T99" fmla="*/ 978 h 1776"/>
                <a:gd name="T100" fmla="*/ 1448 w 2074"/>
                <a:gd name="T101" fmla="*/ 806 h 1776"/>
                <a:gd name="T102" fmla="*/ 1551 w 2074"/>
                <a:gd name="T103" fmla="*/ 573 h 1776"/>
                <a:gd name="T104" fmla="*/ 1666 w 2074"/>
                <a:gd name="T105" fmla="*/ 409 h 1776"/>
                <a:gd name="T106" fmla="*/ 1720 w 2074"/>
                <a:gd name="T107" fmla="*/ 410 h 1776"/>
                <a:gd name="T108" fmla="*/ 1799 w 2074"/>
                <a:gd name="T109" fmla="*/ 401 h 1776"/>
                <a:gd name="T110" fmla="*/ 1865 w 2074"/>
                <a:gd name="T111" fmla="*/ 393 h 1776"/>
                <a:gd name="T112" fmla="*/ 1956 w 2074"/>
                <a:gd name="T113" fmla="*/ 383 h 1776"/>
                <a:gd name="T114" fmla="*/ 2033 w 2074"/>
                <a:gd name="T115" fmla="*/ 348 h 1776"/>
                <a:gd name="T116" fmla="*/ 2071 w 2074"/>
                <a:gd name="T117" fmla="*/ 306 h 1776"/>
                <a:gd name="T118" fmla="*/ 2062 w 2074"/>
                <a:gd name="T119" fmla="*/ 251 h 1776"/>
                <a:gd name="T120" fmla="*/ 2009 w 2074"/>
                <a:gd name="T121" fmla="*/ 204 h 1776"/>
                <a:gd name="T122" fmla="*/ 1928 w 2074"/>
                <a:gd name="T123" fmla="*/ 168 h 17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74"/>
                <a:gd name="T187" fmla="*/ 0 h 1776"/>
                <a:gd name="T188" fmla="*/ 2074 w 2074"/>
                <a:gd name="T189" fmla="*/ 1776 h 177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74" h="1776">
                  <a:moveTo>
                    <a:pt x="1873" y="146"/>
                  </a:moveTo>
                  <a:lnTo>
                    <a:pt x="1867" y="145"/>
                  </a:lnTo>
                  <a:lnTo>
                    <a:pt x="1862" y="145"/>
                  </a:lnTo>
                  <a:lnTo>
                    <a:pt x="1856" y="146"/>
                  </a:lnTo>
                  <a:lnTo>
                    <a:pt x="1850" y="148"/>
                  </a:lnTo>
                  <a:lnTo>
                    <a:pt x="1835" y="135"/>
                  </a:lnTo>
                  <a:lnTo>
                    <a:pt x="1822" y="122"/>
                  </a:lnTo>
                  <a:lnTo>
                    <a:pt x="1809" y="108"/>
                  </a:lnTo>
                  <a:lnTo>
                    <a:pt x="1796" y="96"/>
                  </a:lnTo>
                  <a:lnTo>
                    <a:pt x="1784" y="83"/>
                  </a:lnTo>
                  <a:lnTo>
                    <a:pt x="1773" y="71"/>
                  </a:lnTo>
                  <a:lnTo>
                    <a:pt x="1760" y="59"/>
                  </a:lnTo>
                  <a:lnTo>
                    <a:pt x="1749" y="48"/>
                  </a:lnTo>
                  <a:lnTo>
                    <a:pt x="1736" y="38"/>
                  </a:lnTo>
                  <a:lnTo>
                    <a:pt x="1723" y="29"/>
                  </a:lnTo>
                  <a:lnTo>
                    <a:pt x="1711" y="21"/>
                  </a:lnTo>
                  <a:lnTo>
                    <a:pt x="1697" y="14"/>
                  </a:lnTo>
                  <a:lnTo>
                    <a:pt x="1682" y="8"/>
                  </a:lnTo>
                  <a:lnTo>
                    <a:pt x="1666" y="4"/>
                  </a:lnTo>
                  <a:lnTo>
                    <a:pt x="1650" y="1"/>
                  </a:lnTo>
                  <a:lnTo>
                    <a:pt x="1631" y="0"/>
                  </a:lnTo>
                  <a:lnTo>
                    <a:pt x="1608" y="0"/>
                  </a:lnTo>
                  <a:lnTo>
                    <a:pt x="1585" y="2"/>
                  </a:lnTo>
                  <a:lnTo>
                    <a:pt x="1564" y="5"/>
                  </a:lnTo>
                  <a:lnTo>
                    <a:pt x="1544" y="8"/>
                  </a:lnTo>
                  <a:lnTo>
                    <a:pt x="1525" y="14"/>
                  </a:lnTo>
                  <a:lnTo>
                    <a:pt x="1507" y="21"/>
                  </a:lnTo>
                  <a:lnTo>
                    <a:pt x="1491" y="30"/>
                  </a:lnTo>
                  <a:lnTo>
                    <a:pt x="1476" y="42"/>
                  </a:lnTo>
                  <a:lnTo>
                    <a:pt x="1461" y="54"/>
                  </a:lnTo>
                  <a:lnTo>
                    <a:pt x="1447" y="69"/>
                  </a:lnTo>
                  <a:lnTo>
                    <a:pt x="1435" y="88"/>
                  </a:lnTo>
                  <a:lnTo>
                    <a:pt x="1424" y="107"/>
                  </a:lnTo>
                  <a:lnTo>
                    <a:pt x="1414" y="130"/>
                  </a:lnTo>
                  <a:lnTo>
                    <a:pt x="1404" y="157"/>
                  </a:lnTo>
                  <a:lnTo>
                    <a:pt x="1395" y="186"/>
                  </a:lnTo>
                  <a:lnTo>
                    <a:pt x="1388" y="218"/>
                  </a:lnTo>
                  <a:lnTo>
                    <a:pt x="1387" y="220"/>
                  </a:lnTo>
                  <a:lnTo>
                    <a:pt x="1385" y="228"/>
                  </a:lnTo>
                  <a:lnTo>
                    <a:pt x="1380" y="240"/>
                  </a:lnTo>
                  <a:lnTo>
                    <a:pt x="1371" y="253"/>
                  </a:lnTo>
                  <a:lnTo>
                    <a:pt x="1359" y="271"/>
                  </a:lnTo>
                  <a:lnTo>
                    <a:pt x="1342" y="289"/>
                  </a:lnTo>
                  <a:lnTo>
                    <a:pt x="1320" y="309"/>
                  </a:lnTo>
                  <a:lnTo>
                    <a:pt x="1291" y="328"/>
                  </a:lnTo>
                  <a:lnTo>
                    <a:pt x="1257" y="349"/>
                  </a:lnTo>
                  <a:lnTo>
                    <a:pt x="1214" y="368"/>
                  </a:lnTo>
                  <a:lnTo>
                    <a:pt x="1164" y="384"/>
                  </a:lnTo>
                  <a:lnTo>
                    <a:pt x="1104" y="399"/>
                  </a:lnTo>
                  <a:lnTo>
                    <a:pt x="1033" y="409"/>
                  </a:lnTo>
                  <a:lnTo>
                    <a:pt x="954" y="416"/>
                  </a:lnTo>
                  <a:lnTo>
                    <a:pt x="863" y="419"/>
                  </a:lnTo>
                  <a:lnTo>
                    <a:pt x="760" y="416"/>
                  </a:lnTo>
                  <a:lnTo>
                    <a:pt x="713" y="414"/>
                  </a:lnTo>
                  <a:lnTo>
                    <a:pt x="667" y="412"/>
                  </a:lnTo>
                  <a:lnTo>
                    <a:pt x="622" y="411"/>
                  </a:lnTo>
                  <a:lnTo>
                    <a:pt x="577" y="412"/>
                  </a:lnTo>
                  <a:lnTo>
                    <a:pt x="535" y="414"/>
                  </a:lnTo>
                  <a:lnTo>
                    <a:pt x="493" y="416"/>
                  </a:lnTo>
                  <a:lnTo>
                    <a:pt x="453" y="421"/>
                  </a:lnTo>
                  <a:lnTo>
                    <a:pt x="415" y="425"/>
                  </a:lnTo>
                  <a:lnTo>
                    <a:pt x="378" y="432"/>
                  </a:lnTo>
                  <a:lnTo>
                    <a:pt x="342" y="441"/>
                  </a:lnTo>
                  <a:lnTo>
                    <a:pt x="309" y="450"/>
                  </a:lnTo>
                  <a:lnTo>
                    <a:pt x="276" y="462"/>
                  </a:lnTo>
                  <a:lnTo>
                    <a:pt x="247" y="476"/>
                  </a:lnTo>
                  <a:lnTo>
                    <a:pt x="218" y="492"/>
                  </a:lnTo>
                  <a:lnTo>
                    <a:pt x="192" y="509"/>
                  </a:lnTo>
                  <a:lnTo>
                    <a:pt x="168" y="529"/>
                  </a:lnTo>
                  <a:lnTo>
                    <a:pt x="165" y="512"/>
                  </a:lnTo>
                  <a:lnTo>
                    <a:pt x="158" y="472"/>
                  </a:lnTo>
                  <a:lnTo>
                    <a:pt x="147" y="419"/>
                  </a:lnTo>
                  <a:lnTo>
                    <a:pt x="132" y="359"/>
                  </a:lnTo>
                  <a:lnTo>
                    <a:pt x="114" y="301"/>
                  </a:lnTo>
                  <a:lnTo>
                    <a:pt x="93" y="249"/>
                  </a:lnTo>
                  <a:lnTo>
                    <a:pt x="70" y="213"/>
                  </a:lnTo>
                  <a:lnTo>
                    <a:pt x="44" y="199"/>
                  </a:lnTo>
                  <a:lnTo>
                    <a:pt x="24" y="214"/>
                  </a:lnTo>
                  <a:lnTo>
                    <a:pt x="18" y="252"/>
                  </a:lnTo>
                  <a:lnTo>
                    <a:pt x="24" y="306"/>
                  </a:lnTo>
                  <a:lnTo>
                    <a:pt x="37" y="370"/>
                  </a:lnTo>
                  <a:lnTo>
                    <a:pt x="54" y="436"/>
                  </a:lnTo>
                  <a:lnTo>
                    <a:pt x="74" y="494"/>
                  </a:lnTo>
                  <a:lnTo>
                    <a:pt x="90" y="540"/>
                  </a:lnTo>
                  <a:lnTo>
                    <a:pt x="103" y="566"/>
                  </a:lnTo>
                  <a:lnTo>
                    <a:pt x="83" y="597"/>
                  </a:lnTo>
                  <a:lnTo>
                    <a:pt x="71" y="638"/>
                  </a:lnTo>
                  <a:lnTo>
                    <a:pt x="67" y="688"/>
                  </a:lnTo>
                  <a:lnTo>
                    <a:pt x="67" y="742"/>
                  </a:lnTo>
                  <a:lnTo>
                    <a:pt x="70" y="795"/>
                  </a:lnTo>
                  <a:lnTo>
                    <a:pt x="77" y="843"/>
                  </a:lnTo>
                  <a:lnTo>
                    <a:pt x="86" y="882"/>
                  </a:lnTo>
                  <a:lnTo>
                    <a:pt x="94" y="910"/>
                  </a:lnTo>
                  <a:lnTo>
                    <a:pt x="88" y="925"/>
                  </a:lnTo>
                  <a:lnTo>
                    <a:pt x="76" y="952"/>
                  </a:lnTo>
                  <a:lnTo>
                    <a:pt x="62" y="987"/>
                  </a:lnTo>
                  <a:lnTo>
                    <a:pt x="47" y="1026"/>
                  </a:lnTo>
                  <a:lnTo>
                    <a:pt x="32" y="1068"/>
                  </a:lnTo>
                  <a:lnTo>
                    <a:pt x="18" y="1106"/>
                  </a:lnTo>
                  <a:lnTo>
                    <a:pt x="7" y="1138"/>
                  </a:lnTo>
                  <a:lnTo>
                    <a:pt x="0" y="1161"/>
                  </a:lnTo>
                  <a:lnTo>
                    <a:pt x="14" y="1279"/>
                  </a:lnTo>
                  <a:lnTo>
                    <a:pt x="24" y="1393"/>
                  </a:lnTo>
                  <a:lnTo>
                    <a:pt x="30" y="1488"/>
                  </a:lnTo>
                  <a:lnTo>
                    <a:pt x="31" y="1553"/>
                  </a:lnTo>
                  <a:lnTo>
                    <a:pt x="33" y="1562"/>
                  </a:lnTo>
                  <a:lnTo>
                    <a:pt x="43" y="1585"/>
                  </a:lnTo>
                  <a:lnTo>
                    <a:pt x="56" y="1615"/>
                  </a:lnTo>
                  <a:lnTo>
                    <a:pt x="76" y="1651"/>
                  </a:lnTo>
                  <a:lnTo>
                    <a:pt x="99" y="1688"/>
                  </a:lnTo>
                  <a:lnTo>
                    <a:pt x="126" y="1721"/>
                  </a:lnTo>
                  <a:lnTo>
                    <a:pt x="154" y="1748"/>
                  </a:lnTo>
                  <a:lnTo>
                    <a:pt x="184" y="1764"/>
                  </a:lnTo>
                  <a:lnTo>
                    <a:pt x="215" y="1772"/>
                  </a:lnTo>
                  <a:lnTo>
                    <a:pt x="245" y="1775"/>
                  </a:lnTo>
                  <a:lnTo>
                    <a:pt x="273" y="1776"/>
                  </a:lnTo>
                  <a:lnTo>
                    <a:pt x="298" y="1773"/>
                  </a:lnTo>
                  <a:lnTo>
                    <a:pt x="321" y="1766"/>
                  </a:lnTo>
                  <a:lnTo>
                    <a:pt x="340" y="1756"/>
                  </a:lnTo>
                  <a:lnTo>
                    <a:pt x="354" y="1742"/>
                  </a:lnTo>
                  <a:lnTo>
                    <a:pt x="363" y="1725"/>
                  </a:lnTo>
                  <a:lnTo>
                    <a:pt x="364" y="1713"/>
                  </a:lnTo>
                  <a:lnTo>
                    <a:pt x="361" y="1700"/>
                  </a:lnTo>
                  <a:lnTo>
                    <a:pt x="353" y="1687"/>
                  </a:lnTo>
                  <a:lnTo>
                    <a:pt x="342" y="1670"/>
                  </a:lnTo>
                  <a:lnTo>
                    <a:pt x="329" y="1654"/>
                  </a:lnTo>
                  <a:lnTo>
                    <a:pt x="314" y="1637"/>
                  </a:lnTo>
                  <a:lnTo>
                    <a:pt x="298" y="1621"/>
                  </a:lnTo>
                  <a:lnTo>
                    <a:pt x="281" y="1604"/>
                  </a:lnTo>
                  <a:lnTo>
                    <a:pt x="264" y="1588"/>
                  </a:lnTo>
                  <a:lnTo>
                    <a:pt x="247" y="1573"/>
                  </a:lnTo>
                  <a:lnTo>
                    <a:pt x="230" y="1559"/>
                  </a:lnTo>
                  <a:lnTo>
                    <a:pt x="215" y="1546"/>
                  </a:lnTo>
                  <a:lnTo>
                    <a:pt x="202" y="1537"/>
                  </a:lnTo>
                  <a:lnTo>
                    <a:pt x="191" y="1529"/>
                  </a:lnTo>
                  <a:lnTo>
                    <a:pt x="184" y="1524"/>
                  </a:lnTo>
                  <a:lnTo>
                    <a:pt x="181" y="1522"/>
                  </a:lnTo>
                  <a:lnTo>
                    <a:pt x="183" y="1467"/>
                  </a:lnTo>
                  <a:lnTo>
                    <a:pt x="189" y="1411"/>
                  </a:lnTo>
                  <a:lnTo>
                    <a:pt x="196" y="1358"/>
                  </a:lnTo>
                  <a:lnTo>
                    <a:pt x="203" y="1308"/>
                  </a:lnTo>
                  <a:lnTo>
                    <a:pt x="211" y="1264"/>
                  </a:lnTo>
                  <a:lnTo>
                    <a:pt x="219" y="1227"/>
                  </a:lnTo>
                  <a:lnTo>
                    <a:pt x="225" y="1199"/>
                  </a:lnTo>
                  <a:lnTo>
                    <a:pt x="228" y="1184"/>
                  </a:lnTo>
                  <a:lnTo>
                    <a:pt x="248" y="1181"/>
                  </a:lnTo>
                  <a:lnTo>
                    <a:pt x="270" y="1176"/>
                  </a:lnTo>
                  <a:lnTo>
                    <a:pt x="291" y="1169"/>
                  </a:lnTo>
                  <a:lnTo>
                    <a:pt x="314" y="1160"/>
                  </a:lnTo>
                  <a:lnTo>
                    <a:pt x="339" y="1150"/>
                  </a:lnTo>
                  <a:lnTo>
                    <a:pt x="362" y="1137"/>
                  </a:lnTo>
                  <a:lnTo>
                    <a:pt x="385" y="1122"/>
                  </a:lnTo>
                  <a:lnTo>
                    <a:pt x="407" y="1105"/>
                  </a:lnTo>
                  <a:lnTo>
                    <a:pt x="427" y="1085"/>
                  </a:lnTo>
                  <a:lnTo>
                    <a:pt x="447" y="1064"/>
                  </a:lnTo>
                  <a:lnTo>
                    <a:pt x="463" y="1040"/>
                  </a:lnTo>
                  <a:lnTo>
                    <a:pt x="478" y="1015"/>
                  </a:lnTo>
                  <a:lnTo>
                    <a:pt x="490" y="986"/>
                  </a:lnTo>
                  <a:lnTo>
                    <a:pt x="498" y="955"/>
                  </a:lnTo>
                  <a:lnTo>
                    <a:pt x="502" y="923"/>
                  </a:lnTo>
                  <a:lnTo>
                    <a:pt x="502" y="887"/>
                  </a:lnTo>
                  <a:lnTo>
                    <a:pt x="516" y="891"/>
                  </a:lnTo>
                  <a:lnTo>
                    <a:pt x="531" y="897"/>
                  </a:lnTo>
                  <a:lnTo>
                    <a:pt x="548" y="908"/>
                  </a:lnTo>
                  <a:lnTo>
                    <a:pt x="567" y="919"/>
                  </a:lnTo>
                  <a:lnTo>
                    <a:pt x="586" y="933"/>
                  </a:lnTo>
                  <a:lnTo>
                    <a:pt x="606" y="947"/>
                  </a:lnTo>
                  <a:lnTo>
                    <a:pt x="627" y="963"/>
                  </a:lnTo>
                  <a:lnTo>
                    <a:pt x="649" y="979"/>
                  </a:lnTo>
                  <a:lnTo>
                    <a:pt x="669" y="994"/>
                  </a:lnTo>
                  <a:lnTo>
                    <a:pt x="691" y="1010"/>
                  </a:lnTo>
                  <a:lnTo>
                    <a:pt x="711" y="1024"/>
                  </a:lnTo>
                  <a:lnTo>
                    <a:pt x="732" y="1037"/>
                  </a:lnTo>
                  <a:lnTo>
                    <a:pt x="750" y="1047"/>
                  </a:lnTo>
                  <a:lnTo>
                    <a:pt x="768" y="1055"/>
                  </a:lnTo>
                  <a:lnTo>
                    <a:pt x="785" y="1060"/>
                  </a:lnTo>
                  <a:lnTo>
                    <a:pt x="799" y="1062"/>
                  </a:lnTo>
                  <a:lnTo>
                    <a:pt x="816" y="1062"/>
                  </a:lnTo>
                  <a:lnTo>
                    <a:pt x="833" y="1062"/>
                  </a:lnTo>
                  <a:lnTo>
                    <a:pt x="849" y="1062"/>
                  </a:lnTo>
                  <a:lnTo>
                    <a:pt x="866" y="1063"/>
                  </a:lnTo>
                  <a:lnTo>
                    <a:pt x="882" y="1063"/>
                  </a:lnTo>
                  <a:lnTo>
                    <a:pt x="900" y="1063"/>
                  </a:lnTo>
                  <a:lnTo>
                    <a:pt x="916" y="1063"/>
                  </a:lnTo>
                  <a:lnTo>
                    <a:pt x="932" y="1063"/>
                  </a:lnTo>
                  <a:lnTo>
                    <a:pt x="949" y="1063"/>
                  </a:lnTo>
                  <a:lnTo>
                    <a:pt x="965" y="1063"/>
                  </a:lnTo>
                  <a:lnTo>
                    <a:pt x="982" y="1062"/>
                  </a:lnTo>
                  <a:lnTo>
                    <a:pt x="996" y="1062"/>
                  </a:lnTo>
                  <a:lnTo>
                    <a:pt x="1013" y="1060"/>
                  </a:lnTo>
                  <a:lnTo>
                    <a:pt x="1028" y="1059"/>
                  </a:lnTo>
                  <a:lnTo>
                    <a:pt x="1043" y="1056"/>
                  </a:lnTo>
                  <a:lnTo>
                    <a:pt x="1058" y="1054"/>
                  </a:lnTo>
                  <a:lnTo>
                    <a:pt x="1058" y="1070"/>
                  </a:lnTo>
                  <a:lnTo>
                    <a:pt x="1058" y="1105"/>
                  </a:lnTo>
                  <a:lnTo>
                    <a:pt x="1060" y="1152"/>
                  </a:lnTo>
                  <a:lnTo>
                    <a:pt x="1063" y="1206"/>
                  </a:lnTo>
                  <a:lnTo>
                    <a:pt x="1069" y="1263"/>
                  </a:lnTo>
                  <a:lnTo>
                    <a:pt x="1077" y="1313"/>
                  </a:lnTo>
                  <a:lnTo>
                    <a:pt x="1087" y="1356"/>
                  </a:lnTo>
                  <a:lnTo>
                    <a:pt x="1102" y="1382"/>
                  </a:lnTo>
                  <a:lnTo>
                    <a:pt x="1105" y="1403"/>
                  </a:lnTo>
                  <a:lnTo>
                    <a:pt x="1111" y="1432"/>
                  </a:lnTo>
                  <a:lnTo>
                    <a:pt x="1119" y="1464"/>
                  </a:lnTo>
                  <a:lnTo>
                    <a:pt x="1128" y="1500"/>
                  </a:lnTo>
                  <a:lnTo>
                    <a:pt x="1137" y="1535"/>
                  </a:lnTo>
                  <a:lnTo>
                    <a:pt x="1147" y="1568"/>
                  </a:lnTo>
                  <a:lnTo>
                    <a:pt x="1157" y="1594"/>
                  </a:lnTo>
                  <a:lnTo>
                    <a:pt x="1165" y="1614"/>
                  </a:lnTo>
                  <a:lnTo>
                    <a:pt x="1166" y="1623"/>
                  </a:lnTo>
                  <a:lnTo>
                    <a:pt x="1172" y="1640"/>
                  </a:lnTo>
                  <a:lnTo>
                    <a:pt x="1184" y="1662"/>
                  </a:lnTo>
                  <a:lnTo>
                    <a:pt x="1202" y="1688"/>
                  </a:lnTo>
                  <a:lnTo>
                    <a:pt x="1223" y="1712"/>
                  </a:lnTo>
                  <a:lnTo>
                    <a:pt x="1249" y="1733"/>
                  </a:lnTo>
                  <a:lnTo>
                    <a:pt x="1276" y="1746"/>
                  </a:lnTo>
                  <a:lnTo>
                    <a:pt x="1308" y="1752"/>
                  </a:lnTo>
                  <a:lnTo>
                    <a:pt x="1339" y="1750"/>
                  </a:lnTo>
                  <a:lnTo>
                    <a:pt x="1369" y="1744"/>
                  </a:lnTo>
                  <a:lnTo>
                    <a:pt x="1395" y="1734"/>
                  </a:lnTo>
                  <a:lnTo>
                    <a:pt x="1418" y="1720"/>
                  </a:lnTo>
                  <a:lnTo>
                    <a:pt x="1437" y="1705"/>
                  </a:lnTo>
                  <a:lnTo>
                    <a:pt x="1450" y="1687"/>
                  </a:lnTo>
                  <a:lnTo>
                    <a:pt x="1460" y="1668"/>
                  </a:lnTo>
                  <a:lnTo>
                    <a:pt x="1463" y="1647"/>
                  </a:lnTo>
                  <a:lnTo>
                    <a:pt x="1460" y="1628"/>
                  </a:lnTo>
                  <a:lnTo>
                    <a:pt x="1449" y="1611"/>
                  </a:lnTo>
                  <a:lnTo>
                    <a:pt x="1432" y="1596"/>
                  </a:lnTo>
                  <a:lnTo>
                    <a:pt x="1411" y="1582"/>
                  </a:lnTo>
                  <a:lnTo>
                    <a:pt x="1386" y="1571"/>
                  </a:lnTo>
                  <a:lnTo>
                    <a:pt x="1358" y="1562"/>
                  </a:lnTo>
                  <a:lnTo>
                    <a:pt x="1328" y="1556"/>
                  </a:lnTo>
                  <a:lnTo>
                    <a:pt x="1298" y="1553"/>
                  </a:lnTo>
                  <a:lnTo>
                    <a:pt x="1295" y="1533"/>
                  </a:lnTo>
                  <a:lnTo>
                    <a:pt x="1288" y="1506"/>
                  </a:lnTo>
                  <a:lnTo>
                    <a:pt x="1279" y="1473"/>
                  </a:lnTo>
                  <a:lnTo>
                    <a:pt x="1267" y="1439"/>
                  </a:lnTo>
                  <a:lnTo>
                    <a:pt x="1256" y="1403"/>
                  </a:lnTo>
                  <a:lnTo>
                    <a:pt x="1243" y="1371"/>
                  </a:lnTo>
                  <a:lnTo>
                    <a:pt x="1231" y="1343"/>
                  </a:lnTo>
                  <a:lnTo>
                    <a:pt x="1222" y="1323"/>
                  </a:lnTo>
                  <a:lnTo>
                    <a:pt x="1230" y="1295"/>
                  </a:lnTo>
                  <a:lnTo>
                    <a:pt x="1238" y="1255"/>
                  </a:lnTo>
                  <a:lnTo>
                    <a:pt x="1244" y="1205"/>
                  </a:lnTo>
                  <a:lnTo>
                    <a:pt x="1250" y="1152"/>
                  </a:lnTo>
                  <a:lnTo>
                    <a:pt x="1255" y="1100"/>
                  </a:lnTo>
                  <a:lnTo>
                    <a:pt x="1257" y="1053"/>
                  </a:lnTo>
                  <a:lnTo>
                    <a:pt x="1257" y="1016"/>
                  </a:lnTo>
                  <a:lnTo>
                    <a:pt x="1255" y="993"/>
                  </a:lnTo>
                  <a:lnTo>
                    <a:pt x="1296" y="978"/>
                  </a:lnTo>
                  <a:lnTo>
                    <a:pt x="1333" y="955"/>
                  </a:lnTo>
                  <a:lnTo>
                    <a:pt x="1366" y="925"/>
                  </a:lnTo>
                  <a:lnTo>
                    <a:pt x="1396" y="889"/>
                  </a:lnTo>
                  <a:lnTo>
                    <a:pt x="1424" y="849"/>
                  </a:lnTo>
                  <a:lnTo>
                    <a:pt x="1448" y="806"/>
                  </a:lnTo>
                  <a:lnTo>
                    <a:pt x="1470" y="760"/>
                  </a:lnTo>
                  <a:lnTo>
                    <a:pt x="1492" y="713"/>
                  </a:lnTo>
                  <a:lnTo>
                    <a:pt x="1511" y="665"/>
                  </a:lnTo>
                  <a:lnTo>
                    <a:pt x="1531" y="618"/>
                  </a:lnTo>
                  <a:lnTo>
                    <a:pt x="1551" y="573"/>
                  </a:lnTo>
                  <a:lnTo>
                    <a:pt x="1570" y="530"/>
                  </a:lnTo>
                  <a:lnTo>
                    <a:pt x="1592" y="492"/>
                  </a:lnTo>
                  <a:lnTo>
                    <a:pt x="1614" y="457"/>
                  </a:lnTo>
                  <a:lnTo>
                    <a:pt x="1638" y="430"/>
                  </a:lnTo>
                  <a:lnTo>
                    <a:pt x="1666" y="409"/>
                  </a:lnTo>
                  <a:lnTo>
                    <a:pt x="1673" y="410"/>
                  </a:lnTo>
                  <a:lnTo>
                    <a:pt x="1682" y="411"/>
                  </a:lnTo>
                  <a:lnTo>
                    <a:pt x="1693" y="411"/>
                  </a:lnTo>
                  <a:lnTo>
                    <a:pt x="1706" y="411"/>
                  </a:lnTo>
                  <a:lnTo>
                    <a:pt x="1720" y="410"/>
                  </a:lnTo>
                  <a:lnTo>
                    <a:pt x="1735" y="409"/>
                  </a:lnTo>
                  <a:lnTo>
                    <a:pt x="1751" y="407"/>
                  </a:lnTo>
                  <a:lnTo>
                    <a:pt x="1767" y="404"/>
                  </a:lnTo>
                  <a:lnTo>
                    <a:pt x="1783" y="403"/>
                  </a:lnTo>
                  <a:lnTo>
                    <a:pt x="1799" y="401"/>
                  </a:lnTo>
                  <a:lnTo>
                    <a:pt x="1816" y="399"/>
                  </a:lnTo>
                  <a:lnTo>
                    <a:pt x="1829" y="396"/>
                  </a:lnTo>
                  <a:lnTo>
                    <a:pt x="1843" y="395"/>
                  </a:lnTo>
                  <a:lnTo>
                    <a:pt x="1855" y="394"/>
                  </a:lnTo>
                  <a:lnTo>
                    <a:pt x="1865" y="393"/>
                  </a:lnTo>
                  <a:lnTo>
                    <a:pt x="1873" y="393"/>
                  </a:lnTo>
                  <a:lnTo>
                    <a:pt x="1895" y="392"/>
                  </a:lnTo>
                  <a:lnTo>
                    <a:pt x="1917" y="391"/>
                  </a:lnTo>
                  <a:lnTo>
                    <a:pt x="1938" y="387"/>
                  </a:lnTo>
                  <a:lnTo>
                    <a:pt x="1956" y="383"/>
                  </a:lnTo>
                  <a:lnTo>
                    <a:pt x="1975" y="377"/>
                  </a:lnTo>
                  <a:lnTo>
                    <a:pt x="1991" y="371"/>
                  </a:lnTo>
                  <a:lnTo>
                    <a:pt x="2007" y="364"/>
                  </a:lnTo>
                  <a:lnTo>
                    <a:pt x="2021" y="356"/>
                  </a:lnTo>
                  <a:lnTo>
                    <a:pt x="2033" y="348"/>
                  </a:lnTo>
                  <a:lnTo>
                    <a:pt x="2044" y="340"/>
                  </a:lnTo>
                  <a:lnTo>
                    <a:pt x="2053" y="332"/>
                  </a:lnTo>
                  <a:lnTo>
                    <a:pt x="2061" y="323"/>
                  </a:lnTo>
                  <a:lnTo>
                    <a:pt x="2067" y="315"/>
                  </a:lnTo>
                  <a:lnTo>
                    <a:pt x="2071" y="306"/>
                  </a:lnTo>
                  <a:lnTo>
                    <a:pt x="2074" y="298"/>
                  </a:lnTo>
                  <a:lnTo>
                    <a:pt x="2074" y="290"/>
                  </a:lnTo>
                  <a:lnTo>
                    <a:pt x="2071" y="277"/>
                  </a:lnTo>
                  <a:lnTo>
                    <a:pt x="2068" y="263"/>
                  </a:lnTo>
                  <a:lnTo>
                    <a:pt x="2062" y="251"/>
                  </a:lnTo>
                  <a:lnTo>
                    <a:pt x="2054" y="241"/>
                  </a:lnTo>
                  <a:lnTo>
                    <a:pt x="2045" y="230"/>
                  </a:lnTo>
                  <a:lnTo>
                    <a:pt x="2034" y="221"/>
                  </a:lnTo>
                  <a:lnTo>
                    <a:pt x="2023" y="212"/>
                  </a:lnTo>
                  <a:lnTo>
                    <a:pt x="2009" y="204"/>
                  </a:lnTo>
                  <a:lnTo>
                    <a:pt x="1995" y="197"/>
                  </a:lnTo>
                  <a:lnTo>
                    <a:pt x="1979" y="190"/>
                  </a:lnTo>
                  <a:lnTo>
                    <a:pt x="1963" y="182"/>
                  </a:lnTo>
                  <a:lnTo>
                    <a:pt x="1947" y="175"/>
                  </a:lnTo>
                  <a:lnTo>
                    <a:pt x="1928" y="168"/>
                  </a:lnTo>
                  <a:lnTo>
                    <a:pt x="1911" y="161"/>
                  </a:lnTo>
                  <a:lnTo>
                    <a:pt x="1892" y="154"/>
                  </a:lnTo>
                  <a:lnTo>
                    <a:pt x="1873" y="146"/>
                  </a:lnTo>
                  <a:close/>
                </a:path>
              </a:pathLst>
            </a:custGeom>
            <a:solidFill>
              <a:srgbClr val="FFFFBF"/>
            </a:solidFill>
            <a:ln w="9525">
              <a:noFill/>
              <a:round/>
              <a:headEnd/>
              <a:tailEnd/>
            </a:ln>
          </p:spPr>
          <p:txBody>
            <a:bodyPr/>
            <a:lstStyle/>
            <a:p>
              <a:endParaRPr lang="en-US"/>
            </a:p>
          </p:txBody>
        </p:sp>
        <p:sp>
          <p:nvSpPr>
            <p:cNvPr id="34" name="Freeform 24"/>
            <p:cNvSpPr>
              <a:spLocks/>
            </p:cNvSpPr>
            <p:nvPr/>
          </p:nvSpPr>
          <p:spPr bwMode="auto">
            <a:xfrm>
              <a:off x="2910" y="2482"/>
              <a:ext cx="146" cy="98"/>
            </a:xfrm>
            <a:custGeom>
              <a:avLst/>
              <a:gdLst>
                <a:gd name="T0" fmla="*/ 169 w 293"/>
                <a:gd name="T1" fmla="*/ 189 h 196"/>
                <a:gd name="T2" fmla="*/ 139 w 293"/>
                <a:gd name="T3" fmla="*/ 195 h 196"/>
                <a:gd name="T4" fmla="*/ 112 w 293"/>
                <a:gd name="T5" fmla="*/ 196 h 196"/>
                <a:gd name="T6" fmla="*/ 84 w 293"/>
                <a:gd name="T7" fmla="*/ 195 h 196"/>
                <a:gd name="T8" fmla="*/ 60 w 293"/>
                <a:gd name="T9" fmla="*/ 189 h 196"/>
                <a:gd name="T10" fmla="*/ 39 w 293"/>
                <a:gd name="T11" fmla="*/ 180 h 196"/>
                <a:gd name="T12" fmla="*/ 22 w 293"/>
                <a:gd name="T13" fmla="*/ 167 h 196"/>
                <a:gd name="T14" fmla="*/ 9 w 293"/>
                <a:gd name="T15" fmla="*/ 152 h 196"/>
                <a:gd name="T16" fmla="*/ 1 w 293"/>
                <a:gd name="T17" fmla="*/ 135 h 196"/>
                <a:gd name="T18" fmla="*/ 0 w 293"/>
                <a:gd name="T19" fmla="*/ 115 h 196"/>
                <a:gd name="T20" fmla="*/ 3 w 293"/>
                <a:gd name="T21" fmla="*/ 97 h 196"/>
                <a:gd name="T22" fmla="*/ 13 w 293"/>
                <a:gd name="T23" fmla="*/ 77 h 196"/>
                <a:gd name="T24" fmla="*/ 28 w 293"/>
                <a:gd name="T25" fmla="*/ 60 h 196"/>
                <a:gd name="T26" fmla="*/ 46 w 293"/>
                <a:gd name="T27" fmla="*/ 43 h 196"/>
                <a:gd name="T28" fmla="*/ 68 w 293"/>
                <a:gd name="T29" fmla="*/ 29 h 196"/>
                <a:gd name="T30" fmla="*/ 94 w 293"/>
                <a:gd name="T31" fmla="*/ 16 h 196"/>
                <a:gd name="T32" fmla="*/ 123 w 293"/>
                <a:gd name="T33" fmla="*/ 7 h 196"/>
                <a:gd name="T34" fmla="*/ 153 w 293"/>
                <a:gd name="T35" fmla="*/ 1 h 196"/>
                <a:gd name="T36" fmla="*/ 181 w 293"/>
                <a:gd name="T37" fmla="*/ 0 h 196"/>
                <a:gd name="T38" fmla="*/ 208 w 293"/>
                <a:gd name="T39" fmla="*/ 1 h 196"/>
                <a:gd name="T40" fmla="*/ 233 w 293"/>
                <a:gd name="T41" fmla="*/ 7 h 196"/>
                <a:gd name="T42" fmla="*/ 253 w 293"/>
                <a:gd name="T43" fmla="*/ 16 h 196"/>
                <a:gd name="T44" fmla="*/ 271 w 293"/>
                <a:gd name="T45" fmla="*/ 29 h 196"/>
                <a:gd name="T46" fmla="*/ 283 w 293"/>
                <a:gd name="T47" fmla="*/ 44 h 196"/>
                <a:gd name="T48" fmla="*/ 291 w 293"/>
                <a:gd name="T49" fmla="*/ 61 h 196"/>
                <a:gd name="T50" fmla="*/ 293 w 293"/>
                <a:gd name="T51" fmla="*/ 79 h 196"/>
                <a:gd name="T52" fmla="*/ 289 w 293"/>
                <a:gd name="T53" fmla="*/ 99 h 196"/>
                <a:gd name="T54" fmla="*/ 280 w 293"/>
                <a:gd name="T55" fmla="*/ 117 h 196"/>
                <a:gd name="T56" fmla="*/ 265 w 293"/>
                <a:gd name="T57" fmla="*/ 136 h 196"/>
                <a:gd name="T58" fmla="*/ 246 w 293"/>
                <a:gd name="T59" fmla="*/ 152 h 196"/>
                <a:gd name="T60" fmla="*/ 225 w 293"/>
                <a:gd name="T61" fmla="*/ 167 h 196"/>
                <a:gd name="T62" fmla="*/ 198 w 293"/>
                <a:gd name="T63" fmla="*/ 180 h 196"/>
                <a:gd name="T64" fmla="*/ 169 w 293"/>
                <a:gd name="T65" fmla="*/ 189 h 1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93"/>
                <a:gd name="T100" fmla="*/ 0 h 196"/>
                <a:gd name="T101" fmla="*/ 293 w 293"/>
                <a:gd name="T102" fmla="*/ 196 h 1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93" h="196">
                  <a:moveTo>
                    <a:pt x="169" y="189"/>
                  </a:moveTo>
                  <a:lnTo>
                    <a:pt x="139" y="195"/>
                  </a:lnTo>
                  <a:lnTo>
                    <a:pt x="112" y="196"/>
                  </a:lnTo>
                  <a:lnTo>
                    <a:pt x="84" y="195"/>
                  </a:lnTo>
                  <a:lnTo>
                    <a:pt x="60" y="189"/>
                  </a:lnTo>
                  <a:lnTo>
                    <a:pt x="39" y="180"/>
                  </a:lnTo>
                  <a:lnTo>
                    <a:pt x="22" y="167"/>
                  </a:lnTo>
                  <a:lnTo>
                    <a:pt x="9" y="152"/>
                  </a:lnTo>
                  <a:lnTo>
                    <a:pt x="1" y="135"/>
                  </a:lnTo>
                  <a:lnTo>
                    <a:pt x="0" y="115"/>
                  </a:lnTo>
                  <a:lnTo>
                    <a:pt x="3" y="97"/>
                  </a:lnTo>
                  <a:lnTo>
                    <a:pt x="13" y="77"/>
                  </a:lnTo>
                  <a:lnTo>
                    <a:pt x="28" y="60"/>
                  </a:lnTo>
                  <a:lnTo>
                    <a:pt x="46" y="43"/>
                  </a:lnTo>
                  <a:lnTo>
                    <a:pt x="68" y="29"/>
                  </a:lnTo>
                  <a:lnTo>
                    <a:pt x="94" y="16"/>
                  </a:lnTo>
                  <a:lnTo>
                    <a:pt x="123" y="7"/>
                  </a:lnTo>
                  <a:lnTo>
                    <a:pt x="153" y="1"/>
                  </a:lnTo>
                  <a:lnTo>
                    <a:pt x="181" y="0"/>
                  </a:lnTo>
                  <a:lnTo>
                    <a:pt x="208" y="1"/>
                  </a:lnTo>
                  <a:lnTo>
                    <a:pt x="233" y="7"/>
                  </a:lnTo>
                  <a:lnTo>
                    <a:pt x="253" y="16"/>
                  </a:lnTo>
                  <a:lnTo>
                    <a:pt x="271" y="29"/>
                  </a:lnTo>
                  <a:lnTo>
                    <a:pt x="283" y="44"/>
                  </a:lnTo>
                  <a:lnTo>
                    <a:pt x="291" y="61"/>
                  </a:lnTo>
                  <a:lnTo>
                    <a:pt x="293" y="79"/>
                  </a:lnTo>
                  <a:lnTo>
                    <a:pt x="289" y="99"/>
                  </a:lnTo>
                  <a:lnTo>
                    <a:pt x="280" y="117"/>
                  </a:lnTo>
                  <a:lnTo>
                    <a:pt x="265" y="136"/>
                  </a:lnTo>
                  <a:lnTo>
                    <a:pt x="246" y="152"/>
                  </a:lnTo>
                  <a:lnTo>
                    <a:pt x="225" y="167"/>
                  </a:lnTo>
                  <a:lnTo>
                    <a:pt x="198" y="180"/>
                  </a:lnTo>
                  <a:lnTo>
                    <a:pt x="169" y="189"/>
                  </a:lnTo>
                  <a:close/>
                </a:path>
              </a:pathLst>
            </a:custGeom>
            <a:solidFill>
              <a:srgbClr val="FFBF00"/>
            </a:solidFill>
            <a:ln w="9525">
              <a:noFill/>
              <a:round/>
              <a:headEnd/>
              <a:tailEnd/>
            </a:ln>
          </p:spPr>
          <p:txBody>
            <a:bodyPr/>
            <a:lstStyle/>
            <a:p>
              <a:endParaRPr lang="en-US"/>
            </a:p>
          </p:txBody>
        </p:sp>
        <p:sp>
          <p:nvSpPr>
            <p:cNvPr id="35" name="Freeform 25"/>
            <p:cNvSpPr>
              <a:spLocks/>
            </p:cNvSpPr>
            <p:nvPr/>
          </p:nvSpPr>
          <p:spPr bwMode="auto">
            <a:xfrm>
              <a:off x="2351" y="2464"/>
              <a:ext cx="150" cy="94"/>
            </a:xfrm>
            <a:custGeom>
              <a:avLst/>
              <a:gdLst>
                <a:gd name="T0" fmla="*/ 143 w 300"/>
                <a:gd name="T1" fmla="*/ 189 h 189"/>
                <a:gd name="T2" fmla="*/ 113 w 300"/>
                <a:gd name="T3" fmla="*/ 184 h 189"/>
                <a:gd name="T4" fmla="*/ 86 w 300"/>
                <a:gd name="T5" fmla="*/ 176 h 189"/>
                <a:gd name="T6" fmla="*/ 60 w 300"/>
                <a:gd name="T7" fmla="*/ 166 h 189"/>
                <a:gd name="T8" fmla="*/ 40 w 300"/>
                <a:gd name="T9" fmla="*/ 153 h 189"/>
                <a:gd name="T10" fmla="*/ 22 w 300"/>
                <a:gd name="T11" fmla="*/ 137 h 189"/>
                <a:gd name="T12" fmla="*/ 10 w 300"/>
                <a:gd name="T13" fmla="*/ 121 h 189"/>
                <a:gd name="T14" fmla="*/ 3 w 300"/>
                <a:gd name="T15" fmla="*/ 103 h 189"/>
                <a:gd name="T16" fmla="*/ 0 w 300"/>
                <a:gd name="T17" fmla="*/ 83 h 189"/>
                <a:gd name="T18" fmla="*/ 5 w 300"/>
                <a:gd name="T19" fmla="*/ 65 h 189"/>
                <a:gd name="T20" fmla="*/ 15 w 300"/>
                <a:gd name="T21" fmla="*/ 47 h 189"/>
                <a:gd name="T22" fmla="*/ 30 w 300"/>
                <a:gd name="T23" fmla="*/ 32 h 189"/>
                <a:gd name="T24" fmla="*/ 50 w 300"/>
                <a:gd name="T25" fmla="*/ 20 h 189"/>
                <a:gd name="T26" fmla="*/ 73 w 300"/>
                <a:gd name="T27" fmla="*/ 10 h 189"/>
                <a:gd name="T28" fmla="*/ 98 w 300"/>
                <a:gd name="T29" fmla="*/ 4 h 189"/>
                <a:gd name="T30" fmla="*/ 127 w 300"/>
                <a:gd name="T31" fmla="*/ 0 h 189"/>
                <a:gd name="T32" fmla="*/ 157 w 300"/>
                <a:gd name="T33" fmla="*/ 0 h 189"/>
                <a:gd name="T34" fmla="*/ 187 w 300"/>
                <a:gd name="T35" fmla="*/ 5 h 189"/>
                <a:gd name="T36" fmla="*/ 215 w 300"/>
                <a:gd name="T37" fmla="*/ 13 h 189"/>
                <a:gd name="T38" fmla="*/ 240 w 300"/>
                <a:gd name="T39" fmla="*/ 23 h 189"/>
                <a:gd name="T40" fmla="*/ 261 w 300"/>
                <a:gd name="T41" fmla="*/ 36 h 189"/>
                <a:gd name="T42" fmla="*/ 278 w 300"/>
                <a:gd name="T43" fmla="*/ 52 h 189"/>
                <a:gd name="T44" fmla="*/ 291 w 300"/>
                <a:gd name="T45" fmla="*/ 68 h 189"/>
                <a:gd name="T46" fmla="*/ 298 w 300"/>
                <a:gd name="T47" fmla="*/ 87 h 189"/>
                <a:gd name="T48" fmla="*/ 300 w 300"/>
                <a:gd name="T49" fmla="*/ 106 h 189"/>
                <a:gd name="T50" fmla="*/ 295 w 300"/>
                <a:gd name="T51" fmla="*/ 125 h 189"/>
                <a:gd name="T52" fmla="*/ 285 w 300"/>
                <a:gd name="T53" fmla="*/ 142 h 189"/>
                <a:gd name="T54" fmla="*/ 270 w 300"/>
                <a:gd name="T55" fmla="*/ 157 h 189"/>
                <a:gd name="T56" fmla="*/ 250 w 300"/>
                <a:gd name="T57" fmla="*/ 169 h 189"/>
                <a:gd name="T58" fmla="*/ 227 w 300"/>
                <a:gd name="T59" fmla="*/ 179 h 189"/>
                <a:gd name="T60" fmla="*/ 202 w 300"/>
                <a:gd name="T61" fmla="*/ 186 h 189"/>
                <a:gd name="T62" fmla="*/ 173 w 300"/>
                <a:gd name="T63" fmla="*/ 189 h 189"/>
                <a:gd name="T64" fmla="*/ 143 w 300"/>
                <a:gd name="T65" fmla="*/ 189 h 18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0"/>
                <a:gd name="T100" fmla="*/ 0 h 189"/>
                <a:gd name="T101" fmla="*/ 300 w 300"/>
                <a:gd name="T102" fmla="*/ 189 h 18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0" h="189">
                  <a:moveTo>
                    <a:pt x="143" y="189"/>
                  </a:moveTo>
                  <a:lnTo>
                    <a:pt x="113" y="184"/>
                  </a:lnTo>
                  <a:lnTo>
                    <a:pt x="86" y="176"/>
                  </a:lnTo>
                  <a:lnTo>
                    <a:pt x="60" y="166"/>
                  </a:lnTo>
                  <a:lnTo>
                    <a:pt x="40" y="153"/>
                  </a:lnTo>
                  <a:lnTo>
                    <a:pt x="22" y="137"/>
                  </a:lnTo>
                  <a:lnTo>
                    <a:pt x="10" y="121"/>
                  </a:lnTo>
                  <a:lnTo>
                    <a:pt x="3" y="103"/>
                  </a:lnTo>
                  <a:lnTo>
                    <a:pt x="0" y="83"/>
                  </a:lnTo>
                  <a:lnTo>
                    <a:pt x="5" y="65"/>
                  </a:lnTo>
                  <a:lnTo>
                    <a:pt x="15" y="47"/>
                  </a:lnTo>
                  <a:lnTo>
                    <a:pt x="30" y="32"/>
                  </a:lnTo>
                  <a:lnTo>
                    <a:pt x="50" y="20"/>
                  </a:lnTo>
                  <a:lnTo>
                    <a:pt x="73" y="10"/>
                  </a:lnTo>
                  <a:lnTo>
                    <a:pt x="98" y="4"/>
                  </a:lnTo>
                  <a:lnTo>
                    <a:pt x="127" y="0"/>
                  </a:lnTo>
                  <a:lnTo>
                    <a:pt x="157" y="0"/>
                  </a:lnTo>
                  <a:lnTo>
                    <a:pt x="187" y="5"/>
                  </a:lnTo>
                  <a:lnTo>
                    <a:pt x="215" y="13"/>
                  </a:lnTo>
                  <a:lnTo>
                    <a:pt x="240" y="23"/>
                  </a:lnTo>
                  <a:lnTo>
                    <a:pt x="261" y="36"/>
                  </a:lnTo>
                  <a:lnTo>
                    <a:pt x="278" y="52"/>
                  </a:lnTo>
                  <a:lnTo>
                    <a:pt x="291" y="68"/>
                  </a:lnTo>
                  <a:lnTo>
                    <a:pt x="298" y="87"/>
                  </a:lnTo>
                  <a:lnTo>
                    <a:pt x="300" y="106"/>
                  </a:lnTo>
                  <a:lnTo>
                    <a:pt x="295" y="125"/>
                  </a:lnTo>
                  <a:lnTo>
                    <a:pt x="285" y="142"/>
                  </a:lnTo>
                  <a:lnTo>
                    <a:pt x="270" y="157"/>
                  </a:lnTo>
                  <a:lnTo>
                    <a:pt x="250" y="169"/>
                  </a:lnTo>
                  <a:lnTo>
                    <a:pt x="227" y="179"/>
                  </a:lnTo>
                  <a:lnTo>
                    <a:pt x="202" y="186"/>
                  </a:lnTo>
                  <a:lnTo>
                    <a:pt x="173" y="189"/>
                  </a:lnTo>
                  <a:lnTo>
                    <a:pt x="143" y="189"/>
                  </a:lnTo>
                  <a:close/>
                </a:path>
              </a:pathLst>
            </a:custGeom>
            <a:solidFill>
              <a:srgbClr val="FFBF00"/>
            </a:solidFill>
            <a:ln w="9525">
              <a:noFill/>
              <a:round/>
              <a:headEnd/>
              <a:tailEnd/>
            </a:ln>
          </p:spPr>
          <p:txBody>
            <a:bodyPr/>
            <a:lstStyle/>
            <a:p>
              <a:endParaRPr lang="en-US"/>
            </a:p>
          </p:txBody>
        </p:sp>
        <p:sp>
          <p:nvSpPr>
            <p:cNvPr id="36" name="Freeform 26"/>
            <p:cNvSpPr>
              <a:spLocks/>
            </p:cNvSpPr>
            <p:nvPr/>
          </p:nvSpPr>
          <p:spPr bwMode="auto">
            <a:xfrm>
              <a:off x="3049" y="1653"/>
              <a:ext cx="226" cy="183"/>
            </a:xfrm>
            <a:custGeom>
              <a:avLst/>
              <a:gdLst>
                <a:gd name="T0" fmla="*/ 203 w 452"/>
                <a:gd name="T1" fmla="*/ 365 h 366"/>
                <a:gd name="T2" fmla="*/ 159 w 452"/>
                <a:gd name="T3" fmla="*/ 358 h 366"/>
                <a:gd name="T4" fmla="*/ 118 w 452"/>
                <a:gd name="T5" fmla="*/ 345 h 366"/>
                <a:gd name="T6" fmla="*/ 82 w 452"/>
                <a:gd name="T7" fmla="*/ 325 h 366"/>
                <a:gd name="T8" fmla="*/ 51 w 452"/>
                <a:gd name="T9" fmla="*/ 300 h 366"/>
                <a:gd name="T10" fmla="*/ 27 w 452"/>
                <a:gd name="T11" fmla="*/ 271 h 366"/>
                <a:gd name="T12" fmla="*/ 10 w 452"/>
                <a:gd name="T13" fmla="*/ 237 h 366"/>
                <a:gd name="T14" fmla="*/ 1 w 452"/>
                <a:gd name="T15" fmla="*/ 202 h 366"/>
                <a:gd name="T16" fmla="*/ 1 w 452"/>
                <a:gd name="T17" fmla="*/ 165 h 366"/>
                <a:gd name="T18" fmla="*/ 10 w 452"/>
                <a:gd name="T19" fmla="*/ 129 h 366"/>
                <a:gd name="T20" fmla="*/ 27 w 452"/>
                <a:gd name="T21" fmla="*/ 96 h 366"/>
                <a:gd name="T22" fmla="*/ 51 w 452"/>
                <a:gd name="T23" fmla="*/ 67 h 366"/>
                <a:gd name="T24" fmla="*/ 82 w 452"/>
                <a:gd name="T25" fmla="*/ 42 h 366"/>
                <a:gd name="T26" fmla="*/ 118 w 452"/>
                <a:gd name="T27" fmla="*/ 22 h 366"/>
                <a:gd name="T28" fmla="*/ 159 w 452"/>
                <a:gd name="T29" fmla="*/ 8 h 366"/>
                <a:gd name="T30" fmla="*/ 203 w 452"/>
                <a:gd name="T31" fmla="*/ 1 h 366"/>
                <a:gd name="T32" fmla="*/ 250 w 452"/>
                <a:gd name="T33" fmla="*/ 1 h 366"/>
                <a:gd name="T34" fmla="*/ 294 w 452"/>
                <a:gd name="T35" fmla="*/ 8 h 366"/>
                <a:gd name="T36" fmla="*/ 335 w 452"/>
                <a:gd name="T37" fmla="*/ 22 h 366"/>
                <a:gd name="T38" fmla="*/ 370 w 452"/>
                <a:gd name="T39" fmla="*/ 42 h 366"/>
                <a:gd name="T40" fmla="*/ 400 w 452"/>
                <a:gd name="T41" fmla="*/ 67 h 366"/>
                <a:gd name="T42" fmla="*/ 425 w 452"/>
                <a:gd name="T43" fmla="*/ 96 h 366"/>
                <a:gd name="T44" fmla="*/ 442 w 452"/>
                <a:gd name="T45" fmla="*/ 129 h 366"/>
                <a:gd name="T46" fmla="*/ 451 w 452"/>
                <a:gd name="T47" fmla="*/ 165 h 366"/>
                <a:gd name="T48" fmla="*/ 451 w 452"/>
                <a:gd name="T49" fmla="*/ 202 h 366"/>
                <a:gd name="T50" fmla="*/ 442 w 452"/>
                <a:gd name="T51" fmla="*/ 237 h 366"/>
                <a:gd name="T52" fmla="*/ 425 w 452"/>
                <a:gd name="T53" fmla="*/ 271 h 366"/>
                <a:gd name="T54" fmla="*/ 400 w 452"/>
                <a:gd name="T55" fmla="*/ 300 h 366"/>
                <a:gd name="T56" fmla="*/ 370 w 452"/>
                <a:gd name="T57" fmla="*/ 325 h 366"/>
                <a:gd name="T58" fmla="*/ 335 w 452"/>
                <a:gd name="T59" fmla="*/ 345 h 366"/>
                <a:gd name="T60" fmla="*/ 294 w 452"/>
                <a:gd name="T61" fmla="*/ 358 h 366"/>
                <a:gd name="T62" fmla="*/ 250 w 452"/>
                <a:gd name="T63" fmla="*/ 365 h 3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52"/>
                <a:gd name="T97" fmla="*/ 0 h 366"/>
                <a:gd name="T98" fmla="*/ 452 w 452"/>
                <a:gd name="T99" fmla="*/ 366 h 36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52" h="366">
                  <a:moveTo>
                    <a:pt x="226" y="366"/>
                  </a:moveTo>
                  <a:lnTo>
                    <a:pt x="203" y="365"/>
                  </a:lnTo>
                  <a:lnTo>
                    <a:pt x="180" y="363"/>
                  </a:lnTo>
                  <a:lnTo>
                    <a:pt x="159" y="358"/>
                  </a:lnTo>
                  <a:lnTo>
                    <a:pt x="138" y="353"/>
                  </a:lnTo>
                  <a:lnTo>
                    <a:pt x="118" y="345"/>
                  </a:lnTo>
                  <a:lnTo>
                    <a:pt x="100" y="335"/>
                  </a:lnTo>
                  <a:lnTo>
                    <a:pt x="82" y="325"/>
                  </a:lnTo>
                  <a:lnTo>
                    <a:pt x="66" y="312"/>
                  </a:lnTo>
                  <a:lnTo>
                    <a:pt x="51" y="300"/>
                  </a:lnTo>
                  <a:lnTo>
                    <a:pt x="39" y="286"/>
                  </a:lnTo>
                  <a:lnTo>
                    <a:pt x="27" y="271"/>
                  </a:lnTo>
                  <a:lnTo>
                    <a:pt x="17" y="255"/>
                  </a:lnTo>
                  <a:lnTo>
                    <a:pt x="10" y="237"/>
                  </a:lnTo>
                  <a:lnTo>
                    <a:pt x="4" y="220"/>
                  </a:lnTo>
                  <a:lnTo>
                    <a:pt x="1" y="202"/>
                  </a:lnTo>
                  <a:lnTo>
                    <a:pt x="0" y="183"/>
                  </a:lnTo>
                  <a:lnTo>
                    <a:pt x="1" y="165"/>
                  </a:lnTo>
                  <a:lnTo>
                    <a:pt x="4" y="146"/>
                  </a:lnTo>
                  <a:lnTo>
                    <a:pt x="10" y="129"/>
                  </a:lnTo>
                  <a:lnTo>
                    <a:pt x="17" y="112"/>
                  </a:lnTo>
                  <a:lnTo>
                    <a:pt x="27" y="96"/>
                  </a:lnTo>
                  <a:lnTo>
                    <a:pt x="39" y="81"/>
                  </a:lnTo>
                  <a:lnTo>
                    <a:pt x="51" y="67"/>
                  </a:lnTo>
                  <a:lnTo>
                    <a:pt x="66" y="53"/>
                  </a:lnTo>
                  <a:lnTo>
                    <a:pt x="82" y="42"/>
                  </a:lnTo>
                  <a:lnTo>
                    <a:pt x="100" y="31"/>
                  </a:lnTo>
                  <a:lnTo>
                    <a:pt x="118" y="22"/>
                  </a:lnTo>
                  <a:lnTo>
                    <a:pt x="138" y="14"/>
                  </a:lnTo>
                  <a:lnTo>
                    <a:pt x="159" y="8"/>
                  </a:lnTo>
                  <a:lnTo>
                    <a:pt x="180" y="4"/>
                  </a:lnTo>
                  <a:lnTo>
                    <a:pt x="203" y="1"/>
                  </a:lnTo>
                  <a:lnTo>
                    <a:pt x="226" y="0"/>
                  </a:lnTo>
                  <a:lnTo>
                    <a:pt x="250" y="1"/>
                  </a:lnTo>
                  <a:lnTo>
                    <a:pt x="273" y="4"/>
                  </a:lnTo>
                  <a:lnTo>
                    <a:pt x="294" y="8"/>
                  </a:lnTo>
                  <a:lnTo>
                    <a:pt x="315" y="14"/>
                  </a:lnTo>
                  <a:lnTo>
                    <a:pt x="335" y="22"/>
                  </a:lnTo>
                  <a:lnTo>
                    <a:pt x="353" y="31"/>
                  </a:lnTo>
                  <a:lnTo>
                    <a:pt x="370" y="42"/>
                  </a:lnTo>
                  <a:lnTo>
                    <a:pt x="387" y="53"/>
                  </a:lnTo>
                  <a:lnTo>
                    <a:pt x="400" y="67"/>
                  </a:lnTo>
                  <a:lnTo>
                    <a:pt x="414" y="81"/>
                  </a:lnTo>
                  <a:lnTo>
                    <a:pt x="425" y="96"/>
                  </a:lnTo>
                  <a:lnTo>
                    <a:pt x="435" y="112"/>
                  </a:lnTo>
                  <a:lnTo>
                    <a:pt x="442" y="129"/>
                  </a:lnTo>
                  <a:lnTo>
                    <a:pt x="448" y="146"/>
                  </a:lnTo>
                  <a:lnTo>
                    <a:pt x="451" y="165"/>
                  </a:lnTo>
                  <a:lnTo>
                    <a:pt x="452" y="183"/>
                  </a:lnTo>
                  <a:lnTo>
                    <a:pt x="451" y="202"/>
                  </a:lnTo>
                  <a:lnTo>
                    <a:pt x="448" y="220"/>
                  </a:lnTo>
                  <a:lnTo>
                    <a:pt x="442" y="237"/>
                  </a:lnTo>
                  <a:lnTo>
                    <a:pt x="435" y="255"/>
                  </a:lnTo>
                  <a:lnTo>
                    <a:pt x="425" y="271"/>
                  </a:lnTo>
                  <a:lnTo>
                    <a:pt x="414" y="286"/>
                  </a:lnTo>
                  <a:lnTo>
                    <a:pt x="400" y="300"/>
                  </a:lnTo>
                  <a:lnTo>
                    <a:pt x="387" y="312"/>
                  </a:lnTo>
                  <a:lnTo>
                    <a:pt x="370" y="325"/>
                  </a:lnTo>
                  <a:lnTo>
                    <a:pt x="353" y="335"/>
                  </a:lnTo>
                  <a:lnTo>
                    <a:pt x="335" y="345"/>
                  </a:lnTo>
                  <a:lnTo>
                    <a:pt x="315" y="353"/>
                  </a:lnTo>
                  <a:lnTo>
                    <a:pt x="294" y="358"/>
                  </a:lnTo>
                  <a:lnTo>
                    <a:pt x="273" y="363"/>
                  </a:lnTo>
                  <a:lnTo>
                    <a:pt x="250" y="365"/>
                  </a:lnTo>
                  <a:lnTo>
                    <a:pt x="226" y="366"/>
                  </a:lnTo>
                  <a:close/>
                </a:path>
              </a:pathLst>
            </a:custGeom>
            <a:solidFill>
              <a:srgbClr val="FFBF00"/>
            </a:solidFill>
            <a:ln w="9525">
              <a:noFill/>
              <a:round/>
              <a:headEnd/>
              <a:tailEnd/>
            </a:ln>
          </p:spPr>
          <p:txBody>
            <a:bodyPr/>
            <a:lstStyle/>
            <a:p>
              <a:endParaRPr lang="en-US"/>
            </a:p>
          </p:txBody>
        </p:sp>
        <p:sp>
          <p:nvSpPr>
            <p:cNvPr id="37" name="Freeform 27"/>
            <p:cNvSpPr>
              <a:spLocks/>
            </p:cNvSpPr>
            <p:nvPr/>
          </p:nvSpPr>
          <p:spPr bwMode="auto">
            <a:xfrm>
              <a:off x="2350" y="1885"/>
              <a:ext cx="109" cy="96"/>
            </a:xfrm>
            <a:custGeom>
              <a:avLst/>
              <a:gdLst>
                <a:gd name="T0" fmla="*/ 141 w 219"/>
                <a:gd name="T1" fmla="*/ 186 h 194"/>
                <a:gd name="T2" fmla="*/ 161 w 219"/>
                <a:gd name="T3" fmla="*/ 177 h 194"/>
                <a:gd name="T4" fmla="*/ 179 w 219"/>
                <a:gd name="T5" fmla="*/ 164 h 194"/>
                <a:gd name="T6" fmla="*/ 194 w 219"/>
                <a:gd name="T7" fmla="*/ 150 h 194"/>
                <a:gd name="T8" fmla="*/ 205 w 219"/>
                <a:gd name="T9" fmla="*/ 133 h 194"/>
                <a:gd name="T10" fmla="*/ 214 w 219"/>
                <a:gd name="T11" fmla="*/ 116 h 194"/>
                <a:gd name="T12" fmla="*/ 218 w 219"/>
                <a:gd name="T13" fmla="*/ 97 h 194"/>
                <a:gd name="T14" fmla="*/ 219 w 219"/>
                <a:gd name="T15" fmla="*/ 79 h 194"/>
                <a:gd name="T16" fmla="*/ 214 w 219"/>
                <a:gd name="T17" fmla="*/ 60 h 194"/>
                <a:gd name="T18" fmla="*/ 205 w 219"/>
                <a:gd name="T19" fmla="*/ 43 h 194"/>
                <a:gd name="T20" fmla="*/ 194 w 219"/>
                <a:gd name="T21" fmla="*/ 28 h 194"/>
                <a:gd name="T22" fmla="*/ 179 w 219"/>
                <a:gd name="T23" fmla="*/ 16 h 194"/>
                <a:gd name="T24" fmla="*/ 161 w 219"/>
                <a:gd name="T25" fmla="*/ 8 h 194"/>
                <a:gd name="T26" fmla="*/ 142 w 219"/>
                <a:gd name="T27" fmla="*/ 3 h 194"/>
                <a:gd name="T28" fmla="*/ 121 w 219"/>
                <a:gd name="T29" fmla="*/ 0 h 194"/>
                <a:gd name="T30" fmla="*/ 99 w 219"/>
                <a:gd name="T31" fmla="*/ 3 h 194"/>
                <a:gd name="T32" fmla="*/ 77 w 219"/>
                <a:gd name="T33" fmla="*/ 8 h 194"/>
                <a:gd name="T34" fmla="*/ 56 w 219"/>
                <a:gd name="T35" fmla="*/ 18 h 194"/>
                <a:gd name="T36" fmla="*/ 39 w 219"/>
                <a:gd name="T37" fmla="*/ 29 h 194"/>
                <a:gd name="T38" fmla="*/ 24 w 219"/>
                <a:gd name="T39" fmla="*/ 44 h 194"/>
                <a:gd name="T40" fmla="*/ 13 w 219"/>
                <a:gd name="T41" fmla="*/ 60 h 194"/>
                <a:gd name="T42" fmla="*/ 5 w 219"/>
                <a:gd name="T43" fmla="*/ 78 h 194"/>
                <a:gd name="T44" fmla="*/ 0 w 219"/>
                <a:gd name="T45" fmla="*/ 96 h 194"/>
                <a:gd name="T46" fmla="*/ 0 w 219"/>
                <a:gd name="T47" fmla="*/ 116 h 194"/>
                <a:gd name="T48" fmla="*/ 5 w 219"/>
                <a:gd name="T49" fmla="*/ 134 h 194"/>
                <a:gd name="T50" fmla="*/ 13 w 219"/>
                <a:gd name="T51" fmla="*/ 151 h 194"/>
                <a:gd name="T52" fmla="*/ 25 w 219"/>
                <a:gd name="T53" fmla="*/ 166 h 194"/>
                <a:gd name="T54" fmla="*/ 40 w 219"/>
                <a:gd name="T55" fmla="*/ 178 h 194"/>
                <a:gd name="T56" fmla="*/ 58 w 219"/>
                <a:gd name="T57" fmla="*/ 186 h 194"/>
                <a:gd name="T58" fmla="*/ 77 w 219"/>
                <a:gd name="T59" fmla="*/ 192 h 194"/>
                <a:gd name="T60" fmla="*/ 98 w 219"/>
                <a:gd name="T61" fmla="*/ 194 h 194"/>
                <a:gd name="T62" fmla="*/ 119 w 219"/>
                <a:gd name="T63" fmla="*/ 192 h 194"/>
                <a:gd name="T64" fmla="*/ 141 w 219"/>
                <a:gd name="T65" fmla="*/ 186 h 1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9"/>
                <a:gd name="T100" fmla="*/ 0 h 194"/>
                <a:gd name="T101" fmla="*/ 219 w 219"/>
                <a:gd name="T102" fmla="*/ 194 h 1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9" h="194">
                  <a:moveTo>
                    <a:pt x="141" y="186"/>
                  </a:moveTo>
                  <a:lnTo>
                    <a:pt x="161" y="177"/>
                  </a:lnTo>
                  <a:lnTo>
                    <a:pt x="179" y="164"/>
                  </a:lnTo>
                  <a:lnTo>
                    <a:pt x="194" y="150"/>
                  </a:lnTo>
                  <a:lnTo>
                    <a:pt x="205" y="133"/>
                  </a:lnTo>
                  <a:lnTo>
                    <a:pt x="214" y="116"/>
                  </a:lnTo>
                  <a:lnTo>
                    <a:pt x="218" y="97"/>
                  </a:lnTo>
                  <a:lnTo>
                    <a:pt x="219" y="79"/>
                  </a:lnTo>
                  <a:lnTo>
                    <a:pt x="214" y="60"/>
                  </a:lnTo>
                  <a:lnTo>
                    <a:pt x="205" y="43"/>
                  </a:lnTo>
                  <a:lnTo>
                    <a:pt x="194" y="28"/>
                  </a:lnTo>
                  <a:lnTo>
                    <a:pt x="179" y="16"/>
                  </a:lnTo>
                  <a:lnTo>
                    <a:pt x="161" y="8"/>
                  </a:lnTo>
                  <a:lnTo>
                    <a:pt x="142" y="3"/>
                  </a:lnTo>
                  <a:lnTo>
                    <a:pt x="121" y="0"/>
                  </a:lnTo>
                  <a:lnTo>
                    <a:pt x="99" y="3"/>
                  </a:lnTo>
                  <a:lnTo>
                    <a:pt x="77" y="8"/>
                  </a:lnTo>
                  <a:lnTo>
                    <a:pt x="56" y="18"/>
                  </a:lnTo>
                  <a:lnTo>
                    <a:pt x="39" y="29"/>
                  </a:lnTo>
                  <a:lnTo>
                    <a:pt x="24" y="44"/>
                  </a:lnTo>
                  <a:lnTo>
                    <a:pt x="13" y="60"/>
                  </a:lnTo>
                  <a:lnTo>
                    <a:pt x="5" y="78"/>
                  </a:lnTo>
                  <a:lnTo>
                    <a:pt x="0" y="96"/>
                  </a:lnTo>
                  <a:lnTo>
                    <a:pt x="0" y="116"/>
                  </a:lnTo>
                  <a:lnTo>
                    <a:pt x="5" y="134"/>
                  </a:lnTo>
                  <a:lnTo>
                    <a:pt x="13" y="151"/>
                  </a:lnTo>
                  <a:lnTo>
                    <a:pt x="25" y="166"/>
                  </a:lnTo>
                  <a:lnTo>
                    <a:pt x="40" y="178"/>
                  </a:lnTo>
                  <a:lnTo>
                    <a:pt x="58" y="186"/>
                  </a:lnTo>
                  <a:lnTo>
                    <a:pt x="77" y="192"/>
                  </a:lnTo>
                  <a:lnTo>
                    <a:pt x="98" y="194"/>
                  </a:lnTo>
                  <a:lnTo>
                    <a:pt x="119" y="192"/>
                  </a:lnTo>
                  <a:lnTo>
                    <a:pt x="141" y="186"/>
                  </a:lnTo>
                  <a:close/>
                </a:path>
              </a:pathLst>
            </a:custGeom>
            <a:solidFill>
              <a:srgbClr val="FFBF00"/>
            </a:solidFill>
            <a:ln w="9525">
              <a:noFill/>
              <a:round/>
              <a:headEnd/>
              <a:tailEnd/>
            </a:ln>
          </p:spPr>
          <p:txBody>
            <a:bodyPr/>
            <a:lstStyle/>
            <a:p>
              <a:endParaRPr lang="en-US"/>
            </a:p>
          </p:txBody>
        </p:sp>
        <p:sp>
          <p:nvSpPr>
            <p:cNvPr id="38" name="Freeform 28"/>
            <p:cNvSpPr>
              <a:spLocks/>
            </p:cNvSpPr>
            <p:nvPr/>
          </p:nvSpPr>
          <p:spPr bwMode="auto">
            <a:xfrm>
              <a:off x="2862" y="1904"/>
              <a:ext cx="320" cy="420"/>
            </a:xfrm>
            <a:custGeom>
              <a:avLst/>
              <a:gdLst>
                <a:gd name="T0" fmla="*/ 340 w 642"/>
                <a:gd name="T1" fmla="*/ 34 h 838"/>
                <a:gd name="T2" fmla="*/ 355 w 642"/>
                <a:gd name="T3" fmla="*/ 62 h 838"/>
                <a:gd name="T4" fmla="*/ 368 w 642"/>
                <a:gd name="T5" fmla="*/ 92 h 838"/>
                <a:gd name="T6" fmla="*/ 379 w 642"/>
                <a:gd name="T7" fmla="*/ 124 h 838"/>
                <a:gd name="T8" fmla="*/ 401 w 642"/>
                <a:gd name="T9" fmla="*/ 163 h 838"/>
                <a:gd name="T10" fmla="*/ 438 w 642"/>
                <a:gd name="T11" fmla="*/ 206 h 838"/>
                <a:gd name="T12" fmla="*/ 477 w 642"/>
                <a:gd name="T13" fmla="*/ 245 h 838"/>
                <a:gd name="T14" fmla="*/ 519 w 642"/>
                <a:gd name="T15" fmla="*/ 282 h 838"/>
                <a:gd name="T16" fmla="*/ 558 w 642"/>
                <a:gd name="T17" fmla="*/ 319 h 838"/>
                <a:gd name="T18" fmla="*/ 592 w 642"/>
                <a:gd name="T19" fmla="*/ 359 h 838"/>
                <a:gd name="T20" fmla="*/ 620 w 642"/>
                <a:gd name="T21" fmla="*/ 403 h 838"/>
                <a:gd name="T22" fmla="*/ 637 w 642"/>
                <a:gd name="T23" fmla="*/ 455 h 838"/>
                <a:gd name="T24" fmla="*/ 642 w 642"/>
                <a:gd name="T25" fmla="*/ 536 h 838"/>
                <a:gd name="T26" fmla="*/ 631 w 642"/>
                <a:gd name="T27" fmla="*/ 642 h 838"/>
                <a:gd name="T28" fmla="*/ 608 w 642"/>
                <a:gd name="T29" fmla="*/ 722 h 838"/>
                <a:gd name="T30" fmla="*/ 576 w 642"/>
                <a:gd name="T31" fmla="*/ 771 h 838"/>
                <a:gd name="T32" fmla="*/ 532 w 642"/>
                <a:gd name="T33" fmla="*/ 809 h 838"/>
                <a:gd name="T34" fmla="*/ 479 w 642"/>
                <a:gd name="T35" fmla="*/ 832 h 838"/>
                <a:gd name="T36" fmla="*/ 436 w 642"/>
                <a:gd name="T37" fmla="*/ 838 h 838"/>
                <a:gd name="T38" fmla="*/ 406 w 642"/>
                <a:gd name="T39" fmla="*/ 837 h 838"/>
                <a:gd name="T40" fmla="*/ 377 w 642"/>
                <a:gd name="T41" fmla="*/ 834 h 838"/>
                <a:gd name="T42" fmla="*/ 348 w 642"/>
                <a:gd name="T43" fmla="*/ 827 h 838"/>
                <a:gd name="T44" fmla="*/ 324 w 642"/>
                <a:gd name="T45" fmla="*/ 817 h 838"/>
                <a:gd name="T46" fmla="*/ 305 w 642"/>
                <a:gd name="T47" fmla="*/ 806 h 838"/>
                <a:gd name="T48" fmla="*/ 289 w 642"/>
                <a:gd name="T49" fmla="*/ 791 h 838"/>
                <a:gd name="T50" fmla="*/ 269 w 642"/>
                <a:gd name="T51" fmla="*/ 767 h 838"/>
                <a:gd name="T52" fmla="*/ 243 w 642"/>
                <a:gd name="T53" fmla="*/ 715 h 838"/>
                <a:gd name="T54" fmla="*/ 214 w 642"/>
                <a:gd name="T55" fmla="*/ 643 h 838"/>
                <a:gd name="T56" fmla="*/ 182 w 642"/>
                <a:gd name="T57" fmla="*/ 572 h 838"/>
                <a:gd name="T58" fmla="*/ 149 w 642"/>
                <a:gd name="T59" fmla="*/ 502 h 838"/>
                <a:gd name="T60" fmla="*/ 114 w 642"/>
                <a:gd name="T61" fmla="*/ 430 h 838"/>
                <a:gd name="T62" fmla="*/ 81 w 642"/>
                <a:gd name="T63" fmla="*/ 359 h 838"/>
                <a:gd name="T64" fmla="*/ 47 w 642"/>
                <a:gd name="T65" fmla="*/ 286 h 838"/>
                <a:gd name="T66" fmla="*/ 16 w 642"/>
                <a:gd name="T67" fmla="*/ 213 h 838"/>
                <a:gd name="T68" fmla="*/ 0 w 642"/>
                <a:gd name="T69" fmla="*/ 162 h 838"/>
                <a:gd name="T70" fmla="*/ 19 w 642"/>
                <a:gd name="T71" fmla="*/ 119 h 838"/>
                <a:gd name="T72" fmla="*/ 53 w 642"/>
                <a:gd name="T73" fmla="*/ 70 h 838"/>
                <a:gd name="T74" fmla="*/ 92 w 642"/>
                <a:gd name="T75" fmla="*/ 32 h 838"/>
                <a:gd name="T76" fmla="*/ 113 w 642"/>
                <a:gd name="T77" fmla="*/ 24 h 838"/>
                <a:gd name="T78" fmla="*/ 130 w 642"/>
                <a:gd name="T79" fmla="*/ 20 h 838"/>
                <a:gd name="T80" fmla="*/ 158 w 642"/>
                <a:gd name="T81" fmla="*/ 13 h 838"/>
                <a:gd name="T82" fmla="*/ 190 w 642"/>
                <a:gd name="T83" fmla="*/ 6 h 838"/>
                <a:gd name="T84" fmla="*/ 226 w 642"/>
                <a:gd name="T85" fmla="*/ 2 h 838"/>
                <a:gd name="T86" fmla="*/ 260 w 642"/>
                <a:gd name="T87" fmla="*/ 0 h 838"/>
                <a:gd name="T88" fmla="*/ 294 w 642"/>
                <a:gd name="T89" fmla="*/ 3 h 838"/>
                <a:gd name="T90" fmla="*/ 320 w 642"/>
                <a:gd name="T91" fmla="*/ 13 h 83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42"/>
                <a:gd name="T139" fmla="*/ 0 h 838"/>
                <a:gd name="T140" fmla="*/ 642 w 642"/>
                <a:gd name="T141" fmla="*/ 838 h 83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42" h="838">
                  <a:moveTo>
                    <a:pt x="331" y="23"/>
                  </a:moveTo>
                  <a:lnTo>
                    <a:pt x="340" y="34"/>
                  </a:lnTo>
                  <a:lnTo>
                    <a:pt x="348" y="47"/>
                  </a:lnTo>
                  <a:lnTo>
                    <a:pt x="355" y="62"/>
                  </a:lnTo>
                  <a:lnTo>
                    <a:pt x="361" y="77"/>
                  </a:lnTo>
                  <a:lnTo>
                    <a:pt x="368" y="92"/>
                  </a:lnTo>
                  <a:lnTo>
                    <a:pt x="373" y="108"/>
                  </a:lnTo>
                  <a:lnTo>
                    <a:pt x="379" y="124"/>
                  </a:lnTo>
                  <a:lnTo>
                    <a:pt x="386" y="140"/>
                  </a:lnTo>
                  <a:lnTo>
                    <a:pt x="401" y="163"/>
                  </a:lnTo>
                  <a:lnTo>
                    <a:pt x="418" y="185"/>
                  </a:lnTo>
                  <a:lnTo>
                    <a:pt x="438" y="206"/>
                  </a:lnTo>
                  <a:lnTo>
                    <a:pt x="457" y="225"/>
                  </a:lnTo>
                  <a:lnTo>
                    <a:pt x="477" y="245"/>
                  </a:lnTo>
                  <a:lnTo>
                    <a:pt x="498" y="263"/>
                  </a:lnTo>
                  <a:lnTo>
                    <a:pt x="519" y="282"/>
                  </a:lnTo>
                  <a:lnTo>
                    <a:pt x="538" y="300"/>
                  </a:lnTo>
                  <a:lnTo>
                    <a:pt x="558" y="319"/>
                  </a:lnTo>
                  <a:lnTo>
                    <a:pt x="576" y="338"/>
                  </a:lnTo>
                  <a:lnTo>
                    <a:pt x="592" y="359"/>
                  </a:lnTo>
                  <a:lnTo>
                    <a:pt x="607" y="381"/>
                  </a:lnTo>
                  <a:lnTo>
                    <a:pt x="620" y="403"/>
                  </a:lnTo>
                  <a:lnTo>
                    <a:pt x="630" y="428"/>
                  </a:lnTo>
                  <a:lnTo>
                    <a:pt x="637" y="455"/>
                  </a:lnTo>
                  <a:lnTo>
                    <a:pt x="641" y="483"/>
                  </a:lnTo>
                  <a:lnTo>
                    <a:pt x="642" y="536"/>
                  </a:lnTo>
                  <a:lnTo>
                    <a:pt x="639" y="589"/>
                  </a:lnTo>
                  <a:lnTo>
                    <a:pt x="631" y="642"/>
                  </a:lnTo>
                  <a:lnTo>
                    <a:pt x="620" y="694"/>
                  </a:lnTo>
                  <a:lnTo>
                    <a:pt x="608" y="722"/>
                  </a:lnTo>
                  <a:lnTo>
                    <a:pt x="593" y="748"/>
                  </a:lnTo>
                  <a:lnTo>
                    <a:pt x="576" y="771"/>
                  </a:lnTo>
                  <a:lnTo>
                    <a:pt x="555" y="792"/>
                  </a:lnTo>
                  <a:lnTo>
                    <a:pt x="532" y="809"/>
                  </a:lnTo>
                  <a:lnTo>
                    <a:pt x="507" y="823"/>
                  </a:lnTo>
                  <a:lnTo>
                    <a:pt x="479" y="832"/>
                  </a:lnTo>
                  <a:lnTo>
                    <a:pt x="451" y="837"/>
                  </a:lnTo>
                  <a:lnTo>
                    <a:pt x="436" y="838"/>
                  </a:lnTo>
                  <a:lnTo>
                    <a:pt x="421" y="838"/>
                  </a:lnTo>
                  <a:lnTo>
                    <a:pt x="406" y="837"/>
                  </a:lnTo>
                  <a:lnTo>
                    <a:pt x="392" y="836"/>
                  </a:lnTo>
                  <a:lnTo>
                    <a:pt x="377" y="834"/>
                  </a:lnTo>
                  <a:lnTo>
                    <a:pt x="363" y="830"/>
                  </a:lnTo>
                  <a:lnTo>
                    <a:pt x="348" y="827"/>
                  </a:lnTo>
                  <a:lnTo>
                    <a:pt x="334" y="822"/>
                  </a:lnTo>
                  <a:lnTo>
                    <a:pt x="324" y="817"/>
                  </a:lnTo>
                  <a:lnTo>
                    <a:pt x="315" y="812"/>
                  </a:lnTo>
                  <a:lnTo>
                    <a:pt x="305" y="806"/>
                  </a:lnTo>
                  <a:lnTo>
                    <a:pt x="297" y="799"/>
                  </a:lnTo>
                  <a:lnTo>
                    <a:pt x="289" y="791"/>
                  </a:lnTo>
                  <a:lnTo>
                    <a:pt x="279" y="779"/>
                  </a:lnTo>
                  <a:lnTo>
                    <a:pt x="269" y="767"/>
                  </a:lnTo>
                  <a:lnTo>
                    <a:pt x="257" y="752"/>
                  </a:lnTo>
                  <a:lnTo>
                    <a:pt x="243" y="715"/>
                  </a:lnTo>
                  <a:lnTo>
                    <a:pt x="229" y="679"/>
                  </a:lnTo>
                  <a:lnTo>
                    <a:pt x="214" y="643"/>
                  </a:lnTo>
                  <a:lnTo>
                    <a:pt x="198" y="608"/>
                  </a:lnTo>
                  <a:lnTo>
                    <a:pt x="182" y="572"/>
                  </a:lnTo>
                  <a:lnTo>
                    <a:pt x="166" y="536"/>
                  </a:lnTo>
                  <a:lnTo>
                    <a:pt x="149" y="502"/>
                  </a:lnTo>
                  <a:lnTo>
                    <a:pt x="131" y="466"/>
                  </a:lnTo>
                  <a:lnTo>
                    <a:pt x="114" y="430"/>
                  </a:lnTo>
                  <a:lnTo>
                    <a:pt x="97" y="395"/>
                  </a:lnTo>
                  <a:lnTo>
                    <a:pt x="81" y="359"/>
                  </a:lnTo>
                  <a:lnTo>
                    <a:pt x="63" y="323"/>
                  </a:lnTo>
                  <a:lnTo>
                    <a:pt x="47" y="286"/>
                  </a:lnTo>
                  <a:lnTo>
                    <a:pt x="31" y="251"/>
                  </a:lnTo>
                  <a:lnTo>
                    <a:pt x="16" y="213"/>
                  </a:lnTo>
                  <a:lnTo>
                    <a:pt x="1" y="176"/>
                  </a:lnTo>
                  <a:lnTo>
                    <a:pt x="0" y="162"/>
                  </a:lnTo>
                  <a:lnTo>
                    <a:pt x="7" y="142"/>
                  </a:lnTo>
                  <a:lnTo>
                    <a:pt x="19" y="119"/>
                  </a:lnTo>
                  <a:lnTo>
                    <a:pt x="35" y="94"/>
                  </a:lnTo>
                  <a:lnTo>
                    <a:pt x="53" y="70"/>
                  </a:lnTo>
                  <a:lnTo>
                    <a:pt x="73" y="48"/>
                  </a:lnTo>
                  <a:lnTo>
                    <a:pt x="92" y="32"/>
                  </a:lnTo>
                  <a:lnTo>
                    <a:pt x="108" y="24"/>
                  </a:lnTo>
                  <a:lnTo>
                    <a:pt x="113" y="24"/>
                  </a:lnTo>
                  <a:lnTo>
                    <a:pt x="121" y="23"/>
                  </a:lnTo>
                  <a:lnTo>
                    <a:pt x="130" y="20"/>
                  </a:lnTo>
                  <a:lnTo>
                    <a:pt x="143" y="17"/>
                  </a:lnTo>
                  <a:lnTo>
                    <a:pt x="158" y="13"/>
                  </a:lnTo>
                  <a:lnTo>
                    <a:pt x="173" y="10"/>
                  </a:lnTo>
                  <a:lnTo>
                    <a:pt x="190" y="6"/>
                  </a:lnTo>
                  <a:lnTo>
                    <a:pt x="207" y="4"/>
                  </a:lnTo>
                  <a:lnTo>
                    <a:pt x="226" y="2"/>
                  </a:lnTo>
                  <a:lnTo>
                    <a:pt x="243" y="0"/>
                  </a:lnTo>
                  <a:lnTo>
                    <a:pt x="260" y="0"/>
                  </a:lnTo>
                  <a:lnTo>
                    <a:pt x="278" y="1"/>
                  </a:lnTo>
                  <a:lnTo>
                    <a:pt x="294" y="3"/>
                  </a:lnTo>
                  <a:lnTo>
                    <a:pt x="308" y="8"/>
                  </a:lnTo>
                  <a:lnTo>
                    <a:pt x="320" y="13"/>
                  </a:lnTo>
                  <a:lnTo>
                    <a:pt x="331" y="23"/>
                  </a:lnTo>
                  <a:close/>
                </a:path>
              </a:pathLst>
            </a:custGeom>
            <a:solidFill>
              <a:srgbClr val="FFBF00"/>
            </a:solidFill>
            <a:ln w="9525">
              <a:noFill/>
              <a:round/>
              <a:headEnd/>
              <a:tailEnd/>
            </a:ln>
          </p:spPr>
          <p:txBody>
            <a:bodyPr/>
            <a:lstStyle/>
            <a:p>
              <a:endParaRPr lang="en-US"/>
            </a:p>
          </p:txBody>
        </p:sp>
        <p:sp>
          <p:nvSpPr>
            <p:cNvPr id="39" name="Freeform 29"/>
            <p:cNvSpPr>
              <a:spLocks/>
            </p:cNvSpPr>
            <p:nvPr/>
          </p:nvSpPr>
          <p:spPr bwMode="auto">
            <a:xfrm>
              <a:off x="3118" y="1855"/>
              <a:ext cx="135" cy="243"/>
            </a:xfrm>
            <a:custGeom>
              <a:avLst/>
              <a:gdLst>
                <a:gd name="T0" fmla="*/ 98 w 270"/>
                <a:gd name="T1" fmla="*/ 0 h 487"/>
                <a:gd name="T2" fmla="*/ 98 w 270"/>
                <a:gd name="T3" fmla="*/ 6 h 487"/>
                <a:gd name="T4" fmla="*/ 101 w 270"/>
                <a:gd name="T5" fmla="*/ 21 h 487"/>
                <a:gd name="T6" fmla="*/ 110 w 270"/>
                <a:gd name="T7" fmla="*/ 45 h 487"/>
                <a:gd name="T8" fmla="*/ 129 w 270"/>
                <a:gd name="T9" fmla="*/ 79 h 487"/>
                <a:gd name="T10" fmla="*/ 163 w 270"/>
                <a:gd name="T11" fmla="*/ 124 h 487"/>
                <a:gd name="T12" fmla="*/ 196 w 270"/>
                <a:gd name="T13" fmla="*/ 171 h 487"/>
                <a:gd name="T14" fmla="*/ 224 w 270"/>
                <a:gd name="T15" fmla="*/ 220 h 487"/>
                <a:gd name="T16" fmla="*/ 247 w 270"/>
                <a:gd name="T17" fmla="*/ 270 h 487"/>
                <a:gd name="T18" fmla="*/ 264 w 270"/>
                <a:gd name="T19" fmla="*/ 323 h 487"/>
                <a:gd name="T20" fmla="*/ 270 w 270"/>
                <a:gd name="T21" fmla="*/ 376 h 487"/>
                <a:gd name="T22" fmla="*/ 268 w 270"/>
                <a:gd name="T23" fmla="*/ 431 h 487"/>
                <a:gd name="T24" fmla="*/ 253 w 270"/>
                <a:gd name="T25" fmla="*/ 487 h 487"/>
                <a:gd name="T26" fmla="*/ 236 w 270"/>
                <a:gd name="T27" fmla="*/ 485 h 487"/>
                <a:gd name="T28" fmla="*/ 220 w 270"/>
                <a:gd name="T29" fmla="*/ 482 h 487"/>
                <a:gd name="T30" fmla="*/ 204 w 270"/>
                <a:gd name="T31" fmla="*/ 477 h 487"/>
                <a:gd name="T32" fmla="*/ 189 w 270"/>
                <a:gd name="T33" fmla="*/ 470 h 487"/>
                <a:gd name="T34" fmla="*/ 175 w 270"/>
                <a:gd name="T35" fmla="*/ 462 h 487"/>
                <a:gd name="T36" fmla="*/ 161 w 270"/>
                <a:gd name="T37" fmla="*/ 452 h 487"/>
                <a:gd name="T38" fmla="*/ 147 w 270"/>
                <a:gd name="T39" fmla="*/ 442 h 487"/>
                <a:gd name="T40" fmla="*/ 135 w 270"/>
                <a:gd name="T41" fmla="*/ 429 h 487"/>
                <a:gd name="T42" fmla="*/ 122 w 270"/>
                <a:gd name="T43" fmla="*/ 416 h 487"/>
                <a:gd name="T44" fmla="*/ 110 w 270"/>
                <a:gd name="T45" fmla="*/ 402 h 487"/>
                <a:gd name="T46" fmla="*/ 100 w 270"/>
                <a:gd name="T47" fmla="*/ 389 h 487"/>
                <a:gd name="T48" fmla="*/ 88 w 270"/>
                <a:gd name="T49" fmla="*/ 374 h 487"/>
                <a:gd name="T50" fmla="*/ 79 w 270"/>
                <a:gd name="T51" fmla="*/ 359 h 487"/>
                <a:gd name="T52" fmla="*/ 69 w 270"/>
                <a:gd name="T53" fmla="*/ 344 h 487"/>
                <a:gd name="T54" fmla="*/ 60 w 270"/>
                <a:gd name="T55" fmla="*/ 329 h 487"/>
                <a:gd name="T56" fmla="*/ 50 w 270"/>
                <a:gd name="T57" fmla="*/ 314 h 487"/>
                <a:gd name="T58" fmla="*/ 34 w 270"/>
                <a:gd name="T59" fmla="*/ 283 h 487"/>
                <a:gd name="T60" fmla="*/ 22 w 270"/>
                <a:gd name="T61" fmla="*/ 248 h 487"/>
                <a:gd name="T62" fmla="*/ 11 w 270"/>
                <a:gd name="T63" fmla="*/ 211 h 487"/>
                <a:gd name="T64" fmla="*/ 4 w 270"/>
                <a:gd name="T65" fmla="*/ 173 h 487"/>
                <a:gd name="T66" fmla="*/ 1 w 270"/>
                <a:gd name="T67" fmla="*/ 134 h 487"/>
                <a:gd name="T68" fmla="*/ 0 w 270"/>
                <a:gd name="T69" fmla="*/ 96 h 487"/>
                <a:gd name="T70" fmla="*/ 1 w 270"/>
                <a:gd name="T71" fmla="*/ 59 h 487"/>
                <a:gd name="T72" fmla="*/ 6 w 270"/>
                <a:gd name="T73" fmla="*/ 26 h 487"/>
                <a:gd name="T74" fmla="*/ 98 w 270"/>
                <a:gd name="T75" fmla="*/ 0 h 48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0"/>
                <a:gd name="T115" fmla="*/ 0 h 487"/>
                <a:gd name="T116" fmla="*/ 270 w 270"/>
                <a:gd name="T117" fmla="*/ 487 h 48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0" h="487">
                  <a:moveTo>
                    <a:pt x="98" y="0"/>
                  </a:moveTo>
                  <a:lnTo>
                    <a:pt x="98" y="6"/>
                  </a:lnTo>
                  <a:lnTo>
                    <a:pt x="101" y="21"/>
                  </a:lnTo>
                  <a:lnTo>
                    <a:pt x="110" y="45"/>
                  </a:lnTo>
                  <a:lnTo>
                    <a:pt x="129" y="79"/>
                  </a:lnTo>
                  <a:lnTo>
                    <a:pt x="163" y="124"/>
                  </a:lnTo>
                  <a:lnTo>
                    <a:pt x="196" y="171"/>
                  </a:lnTo>
                  <a:lnTo>
                    <a:pt x="224" y="220"/>
                  </a:lnTo>
                  <a:lnTo>
                    <a:pt x="247" y="270"/>
                  </a:lnTo>
                  <a:lnTo>
                    <a:pt x="264" y="323"/>
                  </a:lnTo>
                  <a:lnTo>
                    <a:pt x="270" y="376"/>
                  </a:lnTo>
                  <a:lnTo>
                    <a:pt x="268" y="431"/>
                  </a:lnTo>
                  <a:lnTo>
                    <a:pt x="253" y="487"/>
                  </a:lnTo>
                  <a:lnTo>
                    <a:pt x="236" y="485"/>
                  </a:lnTo>
                  <a:lnTo>
                    <a:pt x="220" y="482"/>
                  </a:lnTo>
                  <a:lnTo>
                    <a:pt x="204" y="477"/>
                  </a:lnTo>
                  <a:lnTo>
                    <a:pt x="189" y="470"/>
                  </a:lnTo>
                  <a:lnTo>
                    <a:pt x="175" y="462"/>
                  </a:lnTo>
                  <a:lnTo>
                    <a:pt x="161" y="452"/>
                  </a:lnTo>
                  <a:lnTo>
                    <a:pt x="147" y="442"/>
                  </a:lnTo>
                  <a:lnTo>
                    <a:pt x="135" y="429"/>
                  </a:lnTo>
                  <a:lnTo>
                    <a:pt x="122" y="416"/>
                  </a:lnTo>
                  <a:lnTo>
                    <a:pt x="110" y="402"/>
                  </a:lnTo>
                  <a:lnTo>
                    <a:pt x="100" y="389"/>
                  </a:lnTo>
                  <a:lnTo>
                    <a:pt x="88" y="374"/>
                  </a:lnTo>
                  <a:lnTo>
                    <a:pt x="79" y="359"/>
                  </a:lnTo>
                  <a:lnTo>
                    <a:pt x="69" y="344"/>
                  </a:lnTo>
                  <a:lnTo>
                    <a:pt x="60" y="329"/>
                  </a:lnTo>
                  <a:lnTo>
                    <a:pt x="50" y="314"/>
                  </a:lnTo>
                  <a:lnTo>
                    <a:pt x="34" y="283"/>
                  </a:lnTo>
                  <a:lnTo>
                    <a:pt x="22" y="248"/>
                  </a:lnTo>
                  <a:lnTo>
                    <a:pt x="11" y="211"/>
                  </a:lnTo>
                  <a:lnTo>
                    <a:pt x="4" y="173"/>
                  </a:lnTo>
                  <a:lnTo>
                    <a:pt x="1" y="134"/>
                  </a:lnTo>
                  <a:lnTo>
                    <a:pt x="0" y="96"/>
                  </a:lnTo>
                  <a:lnTo>
                    <a:pt x="1" y="59"/>
                  </a:lnTo>
                  <a:lnTo>
                    <a:pt x="6" y="26"/>
                  </a:lnTo>
                  <a:lnTo>
                    <a:pt x="98" y="0"/>
                  </a:lnTo>
                  <a:close/>
                </a:path>
              </a:pathLst>
            </a:custGeom>
            <a:solidFill>
              <a:srgbClr val="FFBF00"/>
            </a:solidFill>
            <a:ln w="9525">
              <a:noFill/>
              <a:round/>
              <a:headEnd/>
              <a:tailEnd/>
            </a:ln>
          </p:spPr>
          <p:txBody>
            <a:bodyPr/>
            <a:lstStyle/>
            <a:p>
              <a:endParaRPr lang="en-US"/>
            </a:p>
          </p:txBody>
        </p:sp>
        <p:sp>
          <p:nvSpPr>
            <p:cNvPr id="40" name="Freeform 30"/>
            <p:cNvSpPr>
              <a:spLocks/>
            </p:cNvSpPr>
            <p:nvPr/>
          </p:nvSpPr>
          <p:spPr bwMode="auto">
            <a:xfrm>
              <a:off x="3215" y="1855"/>
              <a:ext cx="27" cy="33"/>
            </a:xfrm>
            <a:custGeom>
              <a:avLst/>
              <a:gdLst>
                <a:gd name="T0" fmla="*/ 28 w 55"/>
                <a:gd name="T1" fmla="*/ 67 h 67"/>
                <a:gd name="T2" fmla="*/ 38 w 55"/>
                <a:gd name="T3" fmla="*/ 65 h 67"/>
                <a:gd name="T4" fmla="*/ 47 w 55"/>
                <a:gd name="T5" fmla="*/ 57 h 67"/>
                <a:gd name="T6" fmla="*/ 52 w 55"/>
                <a:gd name="T7" fmla="*/ 47 h 67"/>
                <a:gd name="T8" fmla="*/ 55 w 55"/>
                <a:gd name="T9" fmla="*/ 34 h 67"/>
                <a:gd name="T10" fmla="*/ 52 w 55"/>
                <a:gd name="T11" fmla="*/ 21 h 67"/>
                <a:gd name="T12" fmla="*/ 47 w 55"/>
                <a:gd name="T13" fmla="*/ 10 h 67"/>
                <a:gd name="T14" fmla="*/ 38 w 55"/>
                <a:gd name="T15" fmla="*/ 3 h 67"/>
                <a:gd name="T16" fmla="*/ 28 w 55"/>
                <a:gd name="T17" fmla="*/ 0 h 67"/>
                <a:gd name="T18" fmla="*/ 17 w 55"/>
                <a:gd name="T19" fmla="*/ 3 h 67"/>
                <a:gd name="T20" fmla="*/ 9 w 55"/>
                <a:gd name="T21" fmla="*/ 10 h 67"/>
                <a:gd name="T22" fmla="*/ 3 w 55"/>
                <a:gd name="T23" fmla="*/ 21 h 67"/>
                <a:gd name="T24" fmla="*/ 0 w 55"/>
                <a:gd name="T25" fmla="*/ 34 h 67"/>
                <a:gd name="T26" fmla="*/ 3 w 55"/>
                <a:gd name="T27" fmla="*/ 47 h 67"/>
                <a:gd name="T28" fmla="*/ 9 w 55"/>
                <a:gd name="T29" fmla="*/ 57 h 67"/>
                <a:gd name="T30" fmla="*/ 17 w 55"/>
                <a:gd name="T31" fmla="*/ 65 h 67"/>
                <a:gd name="T32" fmla="*/ 28 w 55"/>
                <a:gd name="T33" fmla="*/ 67 h 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67"/>
                <a:gd name="T53" fmla="*/ 55 w 55"/>
                <a:gd name="T54" fmla="*/ 67 h 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67">
                  <a:moveTo>
                    <a:pt x="28" y="67"/>
                  </a:moveTo>
                  <a:lnTo>
                    <a:pt x="38" y="65"/>
                  </a:lnTo>
                  <a:lnTo>
                    <a:pt x="47" y="57"/>
                  </a:lnTo>
                  <a:lnTo>
                    <a:pt x="52" y="47"/>
                  </a:lnTo>
                  <a:lnTo>
                    <a:pt x="55" y="34"/>
                  </a:lnTo>
                  <a:lnTo>
                    <a:pt x="52" y="21"/>
                  </a:lnTo>
                  <a:lnTo>
                    <a:pt x="47" y="10"/>
                  </a:lnTo>
                  <a:lnTo>
                    <a:pt x="38" y="3"/>
                  </a:lnTo>
                  <a:lnTo>
                    <a:pt x="28" y="0"/>
                  </a:lnTo>
                  <a:lnTo>
                    <a:pt x="17" y="3"/>
                  </a:lnTo>
                  <a:lnTo>
                    <a:pt x="9" y="10"/>
                  </a:lnTo>
                  <a:lnTo>
                    <a:pt x="3" y="21"/>
                  </a:lnTo>
                  <a:lnTo>
                    <a:pt x="0" y="34"/>
                  </a:lnTo>
                  <a:lnTo>
                    <a:pt x="3" y="47"/>
                  </a:lnTo>
                  <a:lnTo>
                    <a:pt x="9" y="57"/>
                  </a:lnTo>
                  <a:lnTo>
                    <a:pt x="17" y="65"/>
                  </a:lnTo>
                  <a:lnTo>
                    <a:pt x="28" y="67"/>
                  </a:lnTo>
                  <a:close/>
                </a:path>
              </a:pathLst>
            </a:custGeom>
            <a:solidFill>
              <a:srgbClr val="7F0000"/>
            </a:solidFill>
            <a:ln w="9525">
              <a:noFill/>
              <a:round/>
              <a:headEnd/>
              <a:tailEnd/>
            </a:ln>
          </p:spPr>
          <p:txBody>
            <a:bodyPr/>
            <a:lstStyle/>
            <a:p>
              <a:endParaRPr lang="en-US"/>
            </a:p>
          </p:txBody>
        </p:sp>
        <p:sp>
          <p:nvSpPr>
            <p:cNvPr id="41" name="Freeform 31"/>
            <p:cNvSpPr>
              <a:spLocks/>
            </p:cNvSpPr>
            <p:nvPr/>
          </p:nvSpPr>
          <p:spPr bwMode="auto">
            <a:xfrm>
              <a:off x="3379" y="1883"/>
              <a:ext cx="48" cy="55"/>
            </a:xfrm>
            <a:custGeom>
              <a:avLst/>
              <a:gdLst>
                <a:gd name="T0" fmla="*/ 48 w 95"/>
                <a:gd name="T1" fmla="*/ 110 h 110"/>
                <a:gd name="T2" fmla="*/ 57 w 95"/>
                <a:gd name="T3" fmla="*/ 109 h 110"/>
                <a:gd name="T4" fmla="*/ 67 w 95"/>
                <a:gd name="T5" fmla="*/ 106 h 110"/>
                <a:gd name="T6" fmla="*/ 75 w 95"/>
                <a:gd name="T7" fmla="*/ 101 h 110"/>
                <a:gd name="T8" fmla="*/ 82 w 95"/>
                <a:gd name="T9" fmla="*/ 94 h 110"/>
                <a:gd name="T10" fmla="*/ 87 w 95"/>
                <a:gd name="T11" fmla="*/ 86 h 110"/>
                <a:gd name="T12" fmla="*/ 92 w 95"/>
                <a:gd name="T13" fmla="*/ 77 h 110"/>
                <a:gd name="T14" fmla="*/ 94 w 95"/>
                <a:gd name="T15" fmla="*/ 67 h 110"/>
                <a:gd name="T16" fmla="*/ 95 w 95"/>
                <a:gd name="T17" fmla="*/ 55 h 110"/>
                <a:gd name="T18" fmla="*/ 94 w 95"/>
                <a:gd name="T19" fmla="*/ 44 h 110"/>
                <a:gd name="T20" fmla="*/ 92 w 95"/>
                <a:gd name="T21" fmla="*/ 34 h 110"/>
                <a:gd name="T22" fmla="*/ 87 w 95"/>
                <a:gd name="T23" fmla="*/ 24 h 110"/>
                <a:gd name="T24" fmla="*/ 82 w 95"/>
                <a:gd name="T25" fmla="*/ 16 h 110"/>
                <a:gd name="T26" fmla="*/ 75 w 95"/>
                <a:gd name="T27" fmla="*/ 9 h 110"/>
                <a:gd name="T28" fmla="*/ 67 w 95"/>
                <a:gd name="T29" fmla="*/ 4 h 110"/>
                <a:gd name="T30" fmla="*/ 57 w 95"/>
                <a:gd name="T31" fmla="*/ 1 h 110"/>
                <a:gd name="T32" fmla="*/ 48 w 95"/>
                <a:gd name="T33" fmla="*/ 0 h 110"/>
                <a:gd name="T34" fmla="*/ 39 w 95"/>
                <a:gd name="T35" fmla="*/ 1 h 110"/>
                <a:gd name="T36" fmla="*/ 30 w 95"/>
                <a:gd name="T37" fmla="*/ 4 h 110"/>
                <a:gd name="T38" fmla="*/ 22 w 95"/>
                <a:gd name="T39" fmla="*/ 9 h 110"/>
                <a:gd name="T40" fmla="*/ 14 w 95"/>
                <a:gd name="T41" fmla="*/ 16 h 110"/>
                <a:gd name="T42" fmla="*/ 8 w 95"/>
                <a:gd name="T43" fmla="*/ 24 h 110"/>
                <a:gd name="T44" fmla="*/ 3 w 95"/>
                <a:gd name="T45" fmla="*/ 34 h 110"/>
                <a:gd name="T46" fmla="*/ 1 w 95"/>
                <a:gd name="T47" fmla="*/ 44 h 110"/>
                <a:gd name="T48" fmla="*/ 0 w 95"/>
                <a:gd name="T49" fmla="*/ 55 h 110"/>
                <a:gd name="T50" fmla="*/ 1 w 95"/>
                <a:gd name="T51" fmla="*/ 67 h 110"/>
                <a:gd name="T52" fmla="*/ 3 w 95"/>
                <a:gd name="T53" fmla="*/ 77 h 110"/>
                <a:gd name="T54" fmla="*/ 8 w 95"/>
                <a:gd name="T55" fmla="*/ 86 h 110"/>
                <a:gd name="T56" fmla="*/ 14 w 95"/>
                <a:gd name="T57" fmla="*/ 94 h 110"/>
                <a:gd name="T58" fmla="*/ 22 w 95"/>
                <a:gd name="T59" fmla="*/ 101 h 110"/>
                <a:gd name="T60" fmla="*/ 30 w 95"/>
                <a:gd name="T61" fmla="*/ 106 h 110"/>
                <a:gd name="T62" fmla="*/ 39 w 95"/>
                <a:gd name="T63" fmla="*/ 109 h 110"/>
                <a:gd name="T64" fmla="*/ 48 w 95"/>
                <a:gd name="T65" fmla="*/ 110 h 1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
                <a:gd name="T100" fmla="*/ 0 h 110"/>
                <a:gd name="T101" fmla="*/ 95 w 95"/>
                <a:gd name="T102" fmla="*/ 110 h 1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 h="110">
                  <a:moveTo>
                    <a:pt x="48" y="110"/>
                  </a:moveTo>
                  <a:lnTo>
                    <a:pt x="57" y="109"/>
                  </a:lnTo>
                  <a:lnTo>
                    <a:pt x="67" y="106"/>
                  </a:lnTo>
                  <a:lnTo>
                    <a:pt x="75" y="101"/>
                  </a:lnTo>
                  <a:lnTo>
                    <a:pt x="82" y="94"/>
                  </a:lnTo>
                  <a:lnTo>
                    <a:pt x="87" y="86"/>
                  </a:lnTo>
                  <a:lnTo>
                    <a:pt x="92" y="77"/>
                  </a:lnTo>
                  <a:lnTo>
                    <a:pt x="94" y="67"/>
                  </a:lnTo>
                  <a:lnTo>
                    <a:pt x="95" y="55"/>
                  </a:lnTo>
                  <a:lnTo>
                    <a:pt x="94" y="44"/>
                  </a:lnTo>
                  <a:lnTo>
                    <a:pt x="92" y="34"/>
                  </a:lnTo>
                  <a:lnTo>
                    <a:pt x="87" y="24"/>
                  </a:lnTo>
                  <a:lnTo>
                    <a:pt x="82" y="16"/>
                  </a:lnTo>
                  <a:lnTo>
                    <a:pt x="75" y="9"/>
                  </a:lnTo>
                  <a:lnTo>
                    <a:pt x="67" y="4"/>
                  </a:lnTo>
                  <a:lnTo>
                    <a:pt x="57" y="1"/>
                  </a:lnTo>
                  <a:lnTo>
                    <a:pt x="48" y="0"/>
                  </a:lnTo>
                  <a:lnTo>
                    <a:pt x="39" y="1"/>
                  </a:lnTo>
                  <a:lnTo>
                    <a:pt x="30" y="4"/>
                  </a:lnTo>
                  <a:lnTo>
                    <a:pt x="22" y="9"/>
                  </a:lnTo>
                  <a:lnTo>
                    <a:pt x="14" y="16"/>
                  </a:lnTo>
                  <a:lnTo>
                    <a:pt x="8" y="24"/>
                  </a:lnTo>
                  <a:lnTo>
                    <a:pt x="3" y="34"/>
                  </a:lnTo>
                  <a:lnTo>
                    <a:pt x="1" y="44"/>
                  </a:lnTo>
                  <a:lnTo>
                    <a:pt x="0" y="55"/>
                  </a:lnTo>
                  <a:lnTo>
                    <a:pt x="1" y="67"/>
                  </a:lnTo>
                  <a:lnTo>
                    <a:pt x="3" y="77"/>
                  </a:lnTo>
                  <a:lnTo>
                    <a:pt x="8" y="86"/>
                  </a:lnTo>
                  <a:lnTo>
                    <a:pt x="14" y="94"/>
                  </a:lnTo>
                  <a:lnTo>
                    <a:pt x="22" y="101"/>
                  </a:lnTo>
                  <a:lnTo>
                    <a:pt x="30" y="106"/>
                  </a:lnTo>
                  <a:lnTo>
                    <a:pt x="39" y="109"/>
                  </a:lnTo>
                  <a:lnTo>
                    <a:pt x="48" y="110"/>
                  </a:lnTo>
                  <a:close/>
                </a:path>
              </a:pathLst>
            </a:custGeom>
            <a:solidFill>
              <a:srgbClr val="7F0000"/>
            </a:solidFill>
            <a:ln w="9525">
              <a:noFill/>
              <a:round/>
              <a:headEnd/>
              <a:tailEnd/>
            </a:ln>
          </p:spPr>
          <p:txBody>
            <a:bodyPr/>
            <a:lstStyle/>
            <a:p>
              <a:endParaRPr lang="en-US"/>
            </a:p>
          </p:txBody>
        </p:sp>
      </p:grpSp>
      <p:sp>
        <p:nvSpPr>
          <p:cNvPr id="42" name="Text Box 35"/>
          <p:cNvSpPr txBox="1">
            <a:spLocks noChangeArrowheads="1"/>
          </p:cNvSpPr>
          <p:nvPr/>
        </p:nvSpPr>
        <p:spPr bwMode="auto">
          <a:xfrm>
            <a:off x="419100" y="1876425"/>
            <a:ext cx="2362200" cy="830997"/>
          </a:xfrm>
          <a:prstGeom prst="rect">
            <a:avLst/>
          </a:prstGeom>
          <a:noFill/>
          <a:ln w="9525">
            <a:noFill/>
            <a:miter lim="800000"/>
            <a:headEnd/>
            <a:tailEnd/>
          </a:ln>
        </p:spPr>
        <p:txBody>
          <a:bodyPr>
            <a:spAutoFit/>
          </a:bodyPr>
          <a:lstStyle/>
          <a:p>
            <a:pPr>
              <a:spcBef>
                <a:spcPct val="50000"/>
              </a:spcBef>
            </a:pPr>
            <a:r>
              <a:rPr lang="en-US" sz="2400" dirty="0">
                <a:solidFill>
                  <a:srgbClr val="FFAA11"/>
                </a:solidFill>
                <a:effectLst>
                  <a:outerShdw blurRad="50800" dist="38100" dir="2700000" algn="tl" rotWithShape="0">
                    <a:prstClr val="black"/>
                  </a:outerShdw>
                </a:effectLst>
                <a:latin typeface="Georgia" pitchFamily="18" charset="0"/>
              </a:rPr>
              <a:t>For a jumping dog act…</a:t>
            </a:r>
          </a:p>
        </p:txBody>
      </p:sp>
      <p:sp>
        <p:nvSpPr>
          <p:cNvPr id="43" name="Text Box 36"/>
          <p:cNvSpPr txBox="1">
            <a:spLocks noChangeArrowheads="1"/>
          </p:cNvSpPr>
          <p:nvPr/>
        </p:nvSpPr>
        <p:spPr bwMode="auto">
          <a:xfrm>
            <a:off x="3390900" y="2486025"/>
            <a:ext cx="2590800" cy="830997"/>
          </a:xfrm>
          <a:prstGeom prst="rect">
            <a:avLst/>
          </a:prstGeom>
          <a:noFill/>
          <a:ln w="9525">
            <a:noFill/>
            <a:miter lim="800000"/>
            <a:headEnd/>
            <a:tailEnd/>
          </a:ln>
        </p:spPr>
        <p:txBody>
          <a:bodyPr>
            <a:spAutoFit/>
          </a:bodyPr>
          <a:lstStyle/>
          <a:p>
            <a:pPr>
              <a:spcBef>
                <a:spcPct val="50000"/>
              </a:spcBef>
            </a:pPr>
            <a:r>
              <a:rPr lang="en-US" sz="2400" dirty="0">
                <a:solidFill>
                  <a:srgbClr val="FFAA11"/>
                </a:solidFill>
                <a:effectLst>
                  <a:outerShdw blurRad="50800" dist="38100" dir="2700000" algn="tl" rotWithShape="0">
                    <a:prstClr val="black"/>
                  </a:outerShdw>
                </a:effectLst>
                <a:latin typeface="Georgia" pitchFamily="18" charset="0"/>
              </a:rPr>
              <a:t>…hire dogs that jump a lot.</a:t>
            </a:r>
          </a:p>
        </p:txBody>
      </p:sp>
      <p:pic>
        <p:nvPicPr>
          <p:cNvPr id="44" name="Picture 52" descr="MCHM00295_0000[1]"/>
          <p:cNvPicPr>
            <a:picLocks noChangeAspect="1" noChangeArrowheads="1"/>
          </p:cNvPicPr>
          <p:nvPr/>
        </p:nvPicPr>
        <p:blipFill>
          <a:blip r:embed="rId2" cstate="print"/>
          <a:srcRect/>
          <a:stretch>
            <a:fillRect/>
          </a:stretch>
        </p:blipFill>
        <p:spPr bwMode="auto">
          <a:xfrm>
            <a:off x="3714750" y="4067175"/>
            <a:ext cx="2971800" cy="1109663"/>
          </a:xfrm>
          <a:prstGeom prst="rect">
            <a:avLst/>
          </a:prstGeom>
          <a:noFill/>
          <a:ln w="9525">
            <a:noFill/>
            <a:miter lim="800000"/>
            <a:headEnd/>
            <a:tailEnd/>
          </a:ln>
        </p:spPr>
      </p:pic>
      <p:sp>
        <p:nvSpPr>
          <p:cNvPr id="45" name="Text Box 50"/>
          <p:cNvSpPr txBox="1">
            <a:spLocks noChangeArrowheads="1"/>
          </p:cNvSpPr>
          <p:nvPr/>
        </p:nvSpPr>
        <p:spPr bwMode="auto">
          <a:xfrm>
            <a:off x="2266950" y="3686175"/>
            <a:ext cx="2362200" cy="830997"/>
          </a:xfrm>
          <a:prstGeom prst="rect">
            <a:avLst/>
          </a:prstGeom>
          <a:noFill/>
          <a:ln w="9525">
            <a:noFill/>
            <a:miter lim="800000"/>
            <a:headEnd/>
            <a:tailEnd/>
          </a:ln>
        </p:spPr>
        <p:txBody>
          <a:bodyPr>
            <a:spAutoFit/>
          </a:bodyPr>
          <a:lstStyle/>
          <a:p>
            <a:pPr>
              <a:spcBef>
                <a:spcPct val="50000"/>
              </a:spcBef>
            </a:pPr>
            <a:r>
              <a:rPr lang="en-US" sz="2400" dirty="0">
                <a:solidFill>
                  <a:srgbClr val="F78C81"/>
                </a:solidFill>
                <a:effectLst>
                  <a:outerShdw blurRad="50800" dist="38100" dir="2700000" algn="tl" rotWithShape="0">
                    <a:prstClr val="black"/>
                  </a:outerShdw>
                </a:effectLst>
                <a:latin typeface="Georgia" pitchFamily="18" charset="0"/>
              </a:rPr>
              <a:t>For a service with a smile…</a:t>
            </a:r>
          </a:p>
        </p:txBody>
      </p:sp>
      <p:sp>
        <p:nvSpPr>
          <p:cNvPr id="46" name="Text Box 51"/>
          <p:cNvSpPr txBox="1">
            <a:spLocks noChangeArrowheads="1"/>
          </p:cNvSpPr>
          <p:nvPr/>
        </p:nvSpPr>
        <p:spPr bwMode="auto">
          <a:xfrm>
            <a:off x="5924550" y="4524375"/>
            <a:ext cx="2841625" cy="830997"/>
          </a:xfrm>
          <a:prstGeom prst="rect">
            <a:avLst/>
          </a:prstGeom>
          <a:noFill/>
          <a:ln w="9525">
            <a:noFill/>
            <a:miter lim="800000"/>
            <a:headEnd/>
            <a:tailEnd/>
          </a:ln>
        </p:spPr>
        <p:txBody>
          <a:bodyPr>
            <a:spAutoFit/>
          </a:bodyPr>
          <a:lstStyle/>
          <a:p>
            <a:pPr>
              <a:spcBef>
                <a:spcPct val="50000"/>
              </a:spcBef>
            </a:pPr>
            <a:r>
              <a:rPr lang="en-US" sz="2400" dirty="0">
                <a:solidFill>
                  <a:srgbClr val="F78C81"/>
                </a:solidFill>
                <a:effectLst>
                  <a:outerShdw blurRad="50800" dist="38100" dir="2700000" algn="tl" rotWithShape="0">
                    <a:prstClr val="black"/>
                  </a:outerShdw>
                </a:effectLst>
                <a:latin typeface="Georgia" pitchFamily="18" charset="0"/>
              </a:rPr>
              <a:t>…hire people who smile a lot.</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500"/>
                                  </p:stCondLst>
                                  <p:childTnLst>
                                    <p:set>
                                      <p:cBhvr>
                                        <p:cTn id="19" dur="1" fill="hold">
                                          <p:stCondLst>
                                            <p:cond delay="0"/>
                                          </p:stCondLst>
                                        </p:cTn>
                                        <p:tgtEl>
                                          <p:spTgt spid="44"/>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50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5" grpId="0"/>
      <p:bldP spid="4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flipH="1">
            <a:off x="3733800" y="152400"/>
            <a:ext cx="1981200" cy="1256257"/>
            <a:chOff x="1824" y="633"/>
            <a:chExt cx="2494" cy="1514"/>
          </a:xfrm>
        </p:grpSpPr>
        <p:sp>
          <p:nvSpPr>
            <p:cNvPr id="28675"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chemeClr val="accent1">
                <a:lumMod val="60000"/>
                <a:lumOff val="40000"/>
              </a:schemeClr>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78"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97FAFF"/>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Group 34"/>
          <p:cNvGrpSpPr>
            <a:grpSpLocks/>
          </p:cNvGrpSpPr>
          <p:nvPr/>
        </p:nvGrpSpPr>
        <p:grpSpPr bwMode="auto">
          <a:xfrm>
            <a:off x="2019300" y="1952625"/>
            <a:ext cx="1524000" cy="1447800"/>
            <a:chOff x="2304" y="1584"/>
            <a:chExt cx="1152" cy="1152"/>
          </a:xfrm>
        </p:grpSpPr>
        <p:sp>
          <p:nvSpPr>
            <p:cNvPr id="32" name="AutoShape 20"/>
            <p:cNvSpPr>
              <a:spLocks noChangeAspect="1" noChangeArrowheads="1" noTextEdit="1"/>
            </p:cNvSpPr>
            <p:nvPr/>
          </p:nvSpPr>
          <p:spPr bwMode="auto">
            <a:xfrm>
              <a:off x="2304" y="1584"/>
              <a:ext cx="1152" cy="1152"/>
            </a:xfrm>
            <a:prstGeom prst="rect">
              <a:avLst/>
            </a:prstGeom>
            <a:noFill/>
            <a:ln w="9525">
              <a:noFill/>
              <a:miter lim="800000"/>
              <a:headEnd/>
              <a:tailEnd/>
            </a:ln>
          </p:spPr>
          <p:txBody>
            <a:bodyPr/>
            <a:lstStyle/>
            <a:p>
              <a:endParaRPr lang="en-US"/>
            </a:p>
          </p:txBody>
        </p:sp>
        <p:sp>
          <p:nvSpPr>
            <p:cNvPr id="33" name="Freeform 23"/>
            <p:cNvSpPr>
              <a:spLocks/>
            </p:cNvSpPr>
            <p:nvPr/>
          </p:nvSpPr>
          <p:spPr bwMode="auto">
            <a:xfrm>
              <a:off x="2376" y="1785"/>
              <a:ext cx="1037" cy="888"/>
            </a:xfrm>
            <a:custGeom>
              <a:avLst/>
              <a:gdLst>
                <a:gd name="T0" fmla="*/ 1850 w 2074"/>
                <a:gd name="T1" fmla="*/ 148 h 1776"/>
                <a:gd name="T2" fmla="*/ 1784 w 2074"/>
                <a:gd name="T3" fmla="*/ 83 h 1776"/>
                <a:gd name="T4" fmla="*/ 1723 w 2074"/>
                <a:gd name="T5" fmla="*/ 29 h 1776"/>
                <a:gd name="T6" fmla="*/ 1650 w 2074"/>
                <a:gd name="T7" fmla="*/ 1 h 1776"/>
                <a:gd name="T8" fmla="*/ 1544 w 2074"/>
                <a:gd name="T9" fmla="*/ 8 h 1776"/>
                <a:gd name="T10" fmla="*/ 1461 w 2074"/>
                <a:gd name="T11" fmla="*/ 54 h 1776"/>
                <a:gd name="T12" fmla="*/ 1404 w 2074"/>
                <a:gd name="T13" fmla="*/ 157 h 1776"/>
                <a:gd name="T14" fmla="*/ 1380 w 2074"/>
                <a:gd name="T15" fmla="*/ 240 h 1776"/>
                <a:gd name="T16" fmla="*/ 1291 w 2074"/>
                <a:gd name="T17" fmla="*/ 328 h 1776"/>
                <a:gd name="T18" fmla="*/ 1033 w 2074"/>
                <a:gd name="T19" fmla="*/ 409 h 1776"/>
                <a:gd name="T20" fmla="*/ 667 w 2074"/>
                <a:gd name="T21" fmla="*/ 412 h 1776"/>
                <a:gd name="T22" fmla="*/ 453 w 2074"/>
                <a:gd name="T23" fmla="*/ 421 h 1776"/>
                <a:gd name="T24" fmla="*/ 276 w 2074"/>
                <a:gd name="T25" fmla="*/ 462 h 1776"/>
                <a:gd name="T26" fmla="*/ 165 w 2074"/>
                <a:gd name="T27" fmla="*/ 512 h 1776"/>
                <a:gd name="T28" fmla="*/ 93 w 2074"/>
                <a:gd name="T29" fmla="*/ 249 h 1776"/>
                <a:gd name="T30" fmla="*/ 24 w 2074"/>
                <a:gd name="T31" fmla="*/ 306 h 1776"/>
                <a:gd name="T32" fmla="*/ 103 w 2074"/>
                <a:gd name="T33" fmla="*/ 566 h 1776"/>
                <a:gd name="T34" fmla="*/ 70 w 2074"/>
                <a:gd name="T35" fmla="*/ 795 h 1776"/>
                <a:gd name="T36" fmla="*/ 76 w 2074"/>
                <a:gd name="T37" fmla="*/ 952 h 1776"/>
                <a:gd name="T38" fmla="*/ 7 w 2074"/>
                <a:gd name="T39" fmla="*/ 1138 h 1776"/>
                <a:gd name="T40" fmla="*/ 31 w 2074"/>
                <a:gd name="T41" fmla="*/ 1553 h 1776"/>
                <a:gd name="T42" fmla="*/ 99 w 2074"/>
                <a:gd name="T43" fmla="*/ 1688 h 1776"/>
                <a:gd name="T44" fmla="*/ 245 w 2074"/>
                <a:gd name="T45" fmla="*/ 1775 h 1776"/>
                <a:gd name="T46" fmla="*/ 354 w 2074"/>
                <a:gd name="T47" fmla="*/ 1742 h 1776"/>
                <a:gd name="T48" fmla="*/ 342 w 2074"/>
                <a:gd name="T49" fmla="*/ 1670 h 1776"/>
                <a:gd name="T50" fmla="*/ 264 w 2074"/>
                <a:gd name="T51" fmla="*/ 1588 h 1776"/>
                <a:gd name="T52" fmla="*/ 191 w 2074"/>
                <a:gd name="T53" fmla="*/ 1529 h 1776"/>
                <a:gd name="T54" fmla="*/ 196 w 2074"/>
                <a:gd name="T55" fmla="*/ 1358 h 1776"/>
                <a:gd name="T56" fmla="*/ 228 w 2074"/>
                <a:gd name="T57" fmla="*/ 1184 h 1776"/>
                <a:gd name="T58" fmla="*/ 339 w 2074"/>
                <a:gd name="T59" fmla="*/ 1150 h 1776"/>
                <a:gd name="T60" fmla="*/ 447 w 2074"/>
                <a:gd name="T61" fmla="*/ 1064 h 1776"/>
                <a:gd name="T62" fmla="*/ 502 w 2074"/>
                <a:gd name="T63" fmla="*/ 923 h 1776"/>
                <a:gd name="T64" fmla="*/ 567 w 2074"/>
                <a:gd name="T65" fmla="*/ 919 h 1776"/>
                <a:gd name="T66" fmla="*/ 669 w 2074"/>
                <a:gd name="T67" fmla="*/ 994 h 1776"/>
                <a:gd name="T68" fmla="*/ 768 w 2074"/>
                <a:gd name="T69" fmla="*/ 1055 h 1776"/>
                <a:gd name="T70" fmla="*/ 849 w 2074"/>
                <a:gd name="T71" fmla="*/ 1062 h 1776"/>
                <a:gd name="T72" fmla="*/ 932 w 2074"/>
                <a:gd name="T73" fmla="*/ 1063 h 1776"/>
                <a:gd name="T74" fmla="*/ 1013 w 2074"/>
                <a:gd name="T75" fmla="*/ 1060 h 1776"/>
                <a:gd name="T76" fmla="*/ 1058 w 2074"/>
                <a:gd name="T77" fmla="*/ 1105 h 1776"/>
                <a:gd name="T78" fmla="*/ 1087 w 2074"/>
                <a:gd name="T79" fmla="*/ 1356 h 1776"/>
                <a:gd name="T80" fmla="*/ 1128 w 2074"/>
                <a:gd name="T81" fmla="*/ 1500 h 1776"/>
                <a:gd name="T82" fmla="*/ 1166 w 2074"/>
                <a:gd name="T83" fmla="*/ 1623 h 1776"/>
                <a:gd name="T84" fmla="*/ 1249 w 2074"/>
                <a:gd name="T85" fmla="*/ 1733 h 1776"/>
                <a:gd name="T86" fmla="*/ 1395 w 2074"/>
                <a:gd name="T87" fmla="*/ 1734 h 1776"/>
                <a:gd name="T88" fmla="*/ 1463 w 2074"/>
                <a:gd name="T89" fmla="*/ 1647 h 1776"/>
                <a:gd name="T90" fmla="*/ 1386 w 2074"/>
                <a:gd name="T91" fmla="*/ 1571 h 1776"/>
                <a:gd name="T92" fmla="*/ 1288 w 2074"/>
                <a:gd name="T93" fmla="*/ 1506 h 1776"/>
                <a:gd name="T94" fmla="*/ 1231 w 2074"/>
                <a:gd name="T95" fmla="*/ 1343 h 1776"/>
                <a:gd name="T96" fmla="*/ 1250 w 2074"/>
                <a:gd name="T97" fmla="*/ 1152 h 1776"/>
                <a:gd name="T98" fmla="*/ 1296 w 2074"/>
                <a:gd name="T99" fmla="*/ 978 h 1776"/>
                <a:gd name="T100" fmla="*/ 1448 w 2074"/>
                <a:gd name="T101" fmla="*/ 806 h 1776"/>
                <a:gd name="T102" fmla="*/ 1551 w 2074"/>
                <a:gd name="T103" fmla="*/ 573 h 1776"/>
                <a:gd name="T104" fmla="*/ 1666 w 2074"/>
                <a:gd name="T105" fmla="*/ 409 h 1776"/>
                <a:gd name="T106" fmla="*/ 1720 w 2074"/>
                <a:gd name="T107" fmla="*/ 410 h 1776"/>
                <a:gd name="T108" fmla="*/ 1799 w 2074"/>
                <a:gd name="T109" fmla="*/ 401 h 1776"/>
                <a:gd name="T110" fmla="*/ 1865 w 2074"/>
                <a:gd name="T111" fmla="*/ 393 h 1776"/>
                <a:gd name="T112" fmla="*/ 1956 w 2074"/>
                <a:gd name="T113" fmla="*/ 383 h 1776"/>
                <a:gd name="T114" fmla="*/ 2033 w 2074"/>
                <a:gd name="T115" fmla="*/ 348 h 1776"/>
                <a:gd name="T116" fmla="*/ 2071 w 2074"/>
                <a:gd name="T117" fmla="*/ 306 h 1776"/>
                <a:gd name="T118" fmla="*/ 2062 w 2074"/>
                <a:gd name="T119" fmla="*/ 251 h 1776"/>
                <a:gd name="T120" fmla="*/ 2009 w 2074"/>
                <a:gd name="T121" fmla="*/ 204 h 1776"/>
                <a:gd name="T122" fmla="*/ 1928 w 2074"/>
                <a:gd name="T123" fmla="*/ 168 h 17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74"/>
                <a:gd name="T187" fmla="*/ 0 h 1776"/>
                <a:gd name="T188" fmla="*/ 2074 w 2074"/>
                <a:gd name="T189" fmla="*/ 1776 h 177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74" h="1776">
                  <a:moveTo>
                    <a:pt x="1873" y="146"/>
                  </a:moveTo>
                  <a:lnTo>
                    <a:pt x="1867" y="145"/>
                  </a:lnTo>
                  <a:lnTo>
                    <a:pt x="1862" y="145"/>
                  </a:lnTo>
                  <a:lnTo>
                    <a:pt x="1856" y="146"/>
                  </a:lnTo>
                  <a:lnTo>
                    <a:pt x="1850" y="148"/>
                  </a:lnTo>
                  <a:lnTo>
                    <a:pt x="1835" y="135"/>
                  </a:lnTo>
                  <a:lnTo>
                    <a:pt x="1822" y="122"/>
                  </a:lnTo>
                  <a:lnTo>
                    <a:pt x="1809" y="108"/>
                  </a:lnTo>
                  <a:lnTo>
                    <a:pt x="1796" y="96"/>
                  </a:lnTo>
                  <a:lnTo>
                    <a:pt x="1784" y="83"/>
                  </a:lnTo>
                  <a:lnTo>
                    <a:pt x="1773" y="71"/>
                  </a:lnTo>
                  <a:lnTo>
                    <a:pt x="1760" y="59"/>
                  </a:lnTo>
                  <a:lnTo>
                    <a:pt x="1749" y="48"/>
                  </a:lnTo>
                  <a:lnTo>
                    <a:pt x="1736" y="38"/>
                  </a:lnTo>
                  <a:lnTo>
                    <a:pt x="1723" y="29"/>
                  </a:lnTo>
                  <a:lnTo>
                    <a:pt x="1711" y="21"/>
                  </a:lnTo>
                  <a:lnTo>
                    <a:pt x="1697" y="14"/>
                  </a:lnTo>
                  <a:lnTo>
                    <a:pt x="1682" y="8"/>
                  </a:lnTo>
                  <a:lnTo>
                    <a:pt x="1666" y="4"/>
                  </a:lnTo>
                  <a:lnTo>
                    <a:pt x="1650" y="1"/>
                  </a:lnTo>
                  <a:lnTo>
                    <a:pt x="1631" y="0"/>
                  </a:lnTo>
                  <a:lnTo>
                    <a:pt x="1608" y="0"/>
                  </a:lnTo>
                  <a:lnTo>
                    <a:pt x="1585" y="2"/>
                  </a:lnTo>
                  <a:lnTo>
                    <a:pt x="1564" y="5"/>
                  </a:lnTo>
                  <a:lnTo>
                    <a:pt x="1544" y="8"/>
                  </a:lnTo>
                  <a:lnTo>
                    <a:pt x="1525" y="14"/>
                  </a:lnTo>
                  <a:lnTo>
                    <a:pt x="1507" y="21"/>
                  </a:lnTo>
                  <a:lnTo>
                    <a:pt x="1491" y="30"/>
                  </a:lnTo>
                  <a:lnTo>
                    <a:pt x="1476" y="42"/>
                  </a:lnTo>
                  <a:lnTo>
                    <a:pt x="1461" y="54"/>
                  </a:lnTo>
                  <a:lnTo>
                    <a:pt x="1447" y="69"/>
                  </a:lnTo>
                  <a:lnTo>
                    <a:pt x="1435" y="88"/>
                  </a:lnTo>
                  <a:lnTo>
                    <a:pt x="1424" y="107"/>
                  </a:lnTo>
                  <a:lnTo>
                    <a:pt x="1414" y="130"/>
                  </a:lnTo>
                  <a:lnTo>
                    <a:pt x="1404" y="157"/>
                  </a:lnTo>
                  <a:lnTo>
                    <a:pt x="1395" y="186"/>
                  </a:lnTo>
                  <a:lnTo>
                    <a:pt x="1388" y="218"/>
                  </a:lnTo>
                  <a:lnTo>
                    <a:pt x="1387" y="220"/>
                  </a:lnTo>
                  <a:lnTo>
                    <a:pt x="1385" y="228"/>
                  </a:lnTo>
                  <a:lnTo>
                    <a:pt x="1380" y="240"/>
                  </a:lnTo>
                  <a:lnTo>
                    <a:pt x="1371" y="253"/>
                  </a:lnTo>
                  <a:lnTo>
                    <a:pt x="1359" y="271"/>
                  </a:lnTo>
                  <a:lnTo>
                    <a:pt x="1342" y="289"/>
                  </a:lnTo>
                  <a:lnTo>
                    <a:pt x="1320" y="309"/>
                  </a:lnTo>
                  <a:lnTo>
                    <a:pt x="1291" y="328"/>
                  </a:lnTo>
                  <a:lnTo>
                    <a:pt x="1257" y="349"/>
                  </a:lnTo>
                  <a:lnTo>
                    <a:pt x="1214" y="368"/>
                  </a:lnTo>
                  <a:lnTo>
                    <a:pt x="1164" y="384"/>
                  </a:lnTo>
                  <a:lnTo>
                    <a:pt x="1104" y="399"/>
                  </a:lnTo>
                  <a:lnTo>
                    <a:pt x="1033" y="409"/>
                  </a:lnTo>
                  <a:lnTo>
                    <a:pt x="954" y="416"/>
                  </a:lnTo>
                  <a:lnTo>
                    <a:pt x="863" y="419"/>
                  </a:lnTo>
                  <a:lnTo>
                    <a:pt x="760" y="416"/>
                  </a:lnTo>
                  <a:lnTo>
                    <a:pt x="713" y="414"/>
                  </a:lnTo>
                  <a:lnTo>
                    <a:pt x="667" y="412"/>
                  </a:lnTo>
                  <a:lnTo>
                    <a:pt x="622" y="411"/>
                  </a:lnTo>
                  <a:lnTo>
                    <a:pt x="577" y="412"/>
                  </a:lnTo>
                  <a:lnTo>
                    <a:pt x="535" y="414"/>
                  </a:lnTo>
                  <a:lnTo>
                    <a:pt x="493" y="416"/>
                  </a:lnTo>
                  <a:lnTo>
                    <a:pt x="453" y="421"/>
                  </a:lnTo>
                  <a:lnTo>
                    <a:pt x="415" y="425"/>
                  </a:lnTo>
                  <a:lnTo>
                    <a:pt x="378" y="432"/>
                  </a:lnTo>
                  <a:lnTo>
                    <a:pt x="342" y="441"/>
                  </a:lnTo>
                  <a:lnTo>
                    <a:pt x="309" y="450"/>
                  </a:lnTo>
                  <a:lnTo>
                    <a:pt x="276" y="462"/>
                  </a:lnTo>
                  <a:lnTo>
                    <a:pt x="247" y="476"/>
                  </a:lnTo>
                  <a:lnTo>
                    <a:pt x="218" y="492"/>
                  </a:lnTo>
                  <a:lnTo>
                    <a:pt x="192" y="509"/>
                  </a:lnTo>
                  <a:lnTo>
                    <a:pt x="168" y="529"/>
                  </a:lnTo>
                  <a:lnTo>
                    <a:pt x="165" y="512"/>
                  </a:lnTo>
                  <a:lnTo>
                    <a:pt x="158" y="472"/>
                  </a:lnTo>
                  <a:lnTo>
                    <a:pt x="147" y="419"/>
                  </a:lnTo>
                  <a:lnTo>
                    <a:pt x="132" y="359"/>
                  </a:lnTo>
                  <a:lnTo>
                    <a:pt x="114" y="301"/>
                  </a:lnTo>
                  <a:lnTo>
                    <a:pt x="93" y="249"/>
                  </a:lnTo>
                  <a:lnTo>
                    <a:pt x="70" y="213"/>
                  </a:lnTo>
                  <a:lnTo>
                    <a:pt x="44" y="199"/>
                  </a:lnTo>
                  <a:lnTo>
                    <a:pt x="24" y="214"/>
                  </a:lnTo>
                  <a:lnTo>
                    <a:pt x="18" y="252"/>
                  </a:lnTo>
                  <a:lnTo>
                    <a:pt x="24" y="306"/>
                  </a:lnTo>
                  <a:lnTo>
                    <a:pt x="37" y="370"/>
                  </a:lnTo>
                  <a:lnTo>
                    <a:pt x="54" y="436"/>
                  </a:lnTo>
                  <a:lnTo>
                    <a:pt x="74" y="494"/>
                  </a:lnTo>
                  <a:lnTo>
                    <a:pt x="90" y="540"/>
                  </a:lnTo>
                  <a:lnTo>
                    <a:pt x="103" y="566"/>
                  </a:lnTo>
                  <a:lnTo>
                    <a:pt x="83" y="597"/>
                  </a:lnTo>
                  <a:lnTo>
                    <a:pt x="71" y="638"/>
                  </a:lnTo>
                  <a:lnTo>
                    <a:pt x="67" y="688"/>
                  </a:lnTo>
                  <a:lnTo>
                    <a:pt x="67" y="742"/>
                  </a:lnTo>
                  <a:lnTo>
                    <a:pt x="70" y="795"/>
                  </a:lnTo>
                  <a:lnTo>
                    <a:pt x="77" y="843"/>
                  </a:lnTo>
                  <a:lnTo>
                    <a:pt x="86" y="882"/>
                  </a:lnTo>
                  <a:lnTo>
                    <a:pt x="94" y="910"/>
                  </a:lnTo>
                  <a:lnTo>
                    <a:pt x="88" y="925"/>
                  </a:lnTo>
                  <a:lnTo>
                    <a:pt x="76" y="952"/>
                  </a:lnTo>
                  <a:lnTo>
                    <a:pt x="62" y="987"/>
                  </a:lnTo>
                  <a:lnTo>
                    <a:pt x="47" y="1026"/>
                  </a:lnTo>
                  <a:lnTo>
                    <a:pt x="32" y="1068"/>
                  </a:lnTo>
                  <a:lnTo>
                    <a:pt x="18" y="1106"/>
                  </a:lnTo>
                  <a:lnTo>
                    <a:pt x="7" y="1138"/>
                  </a:lnTo>
                  <a:lnTo>
                    <a:pt x="0" y="1161"/>
                  </a:lnTo>
                  <a:lnTo>
                    <a:pt x="14" y="1279"/>
                  </a:lnTo>
                  <a:lnTo>
                    <a:pt x="24" y="1393"/>
                  </a:lnTo>
                  <a:lnTo>
                    <a:pt x="30" y="1488"/>
                  </a:lnTo>
                  <a:lnTo>
                    <a:pt x="31" y="1553"/>
                  </a:lnTo>
                  <a:lnTo>
                    <a:pt x="33" y="1562"/>
                  </a:lnTo>
                  <a:lnTo>
                    <a:pt x="43" y="1585"/>
                  </a:lnTo>
                  <a:lnTo>
                    <a:pt x="56" y="1615"/>
                  </a:lnTo>
                  <a:lnTo>
                    <a:pt x="76" y="1651"/>
                  </a:lnTo>
                  <a:lnTo>
                    <a:pt x="99" y="1688"/>
                  </a:lnTo>
                  <a:lnTo>
                    <a:pt x="126" y="1721"/>
                  </a:lnTo>
                  <a:lnTo>
                    <a:pt x="154" y="1748"/>
                  </a:lnTo>
                  <a:lnTo>
                    <a:pt x="184" y="1764"/>
                  </a:lnTo>
                  <a:lnTo>
                    <a:pt x="215" y="1772"/>
                  </a:lnTo>
                  <a:lnTo>
                    <a:pt x="245" y="1775"/>
                  </a:lnTo>
                  <a:lnTo>
                    <a:pt x="273" y="1776"/>
                  </a:lnTo>
                  <a:lnTo>
                    <a:pt x="298" y="1773"/>
                  </a:lnTo>
                  <a:lnTo>
                    <a:pt x="321" y="1766"/>
                  </a:lnTo>
                  <a:lnTo>
                    <a:pt x="340" y="1756"/>
                  </a:lnTo>
                  <a:lnTo>
                    <a:pt x="354" y="1742"/>
                  </a:lnTo>
                  <a:lnTo>
                    <a:pt x="363" y="1725"/>
                  </a:lnTo>
                  <a:lnTo>
                    <a:pt x="364" y="1713"/>
                  </a:lnTo>
                  <a:lnTo>
                    <a:pt x="361" y="1700"/>
                  </a:lnTo>
                  <a:lnTo>
                    <a:pt x="353" y="1687"/>
                  </a:lnTo>
                  <a:lnTo>
                    <a:pt x="342" y="1670"/>
                  </a:lnTo>
                  <a:lnTo>
                    <a:pt x="329" y="1654"/>
                  </a:lnTo>
                  <a:lnTo>
                    <a:pt x="314" y="1637"/>
                  </a:lnTo>
                  <a:lnTo>
                    <a:pt x="298" y="1621"/>
                  </a:lnTo>
                  <a:lnTo>
                    <a:pt x="281" y="1604"/>
                  </a:lnTo>
                  <a:lnTo>
                    <a:pt x="264" y="1588"/>
                  </a:lnTo>
                  <a:lnTo>
                    <a:pt x="247" y="1573"/>
                  </a:lnTo>
                  <a:lnTo>
                    <a:pt x="230" y="1559"/>
                  </a:lnTo>
                  <a:lnTo>
                    <a:pt x="215" y="1546"/>
                  </a:lnTo>
                  <a:lnTo>
                    <a:pt x="202" y="1537"/>
                  </a:lnTo>
                  <a:lnTo>
                    <a:pt x="191" y="1529"/>
                  </a:lnTo>
                  <a:lnTo>
                    <a:pt x="184" y="1524"/>
                  </a:lnTo>
                  <a:lnTo>
                    <a:pt x="181" y="1522"/>
                  </a:lnTo>
                  <a:lnTo>
                    <a:pt x="183" y="1467"/>
                  </a:lnTo>
                  <a:lnTo>
                    <a:pt x="189" y="1411"/>
                  </a:lnTo>
                  <a:lnTo>
                    <a:pt x="196" y="1358"/>
                  </a:lnTo>
                  <a:lnTo>
                    <a:pt x="203" y="1308"/>
                  </a:lnTo>
                  <a:lnTo>
                    <a:pt x="211" y="1264"/>
                  </a:lnTo>
                  <a:lnTo>
                    <a:pt x="219" y="1227"/>
                  </a:lnTo>
                  <a:lnTo>
                    <a:pt x="225" y="1199"/>
                  </a:lnTo>
                  <a:lnTo>
                    <a:pt x="228" y="1184"/>
                  </a:lnTo>
                  <a:lnTo>
                    <a:pt x="248" y="1181"/>
                  </a:lnTo>
                  <a:lnTo>
                    <a:pt x="270" y="1176"/>
                  </a:lnTo>
                  <a:lnTo>
                    <a:pt x="291" y="1169"/>
                  </a:lnTo>
                  <a:lnTo>
                    <a:pt x="314" y="1160"/>
                  </a:lnTo>
                  <a:lnTo>
                    <a:pt x="339" y="1150"/>
                  </a:lnTo>
                  <a:lnTo>
                    <a:pt x="362" y="1137"/>
                  </a:lnTo>
                  <a:lnTo>
                    <a:pt x="385" y="1122"/>
                  </a:lnTo>
                  <a:lnTo>
                    <a:pt x="407" y="1105"/>
                  </a:lnTo>
                  <a:lnTo>
                    <a:pt x="427" y="1085"/>
                  </a:lnTo>
                  <a:lnTo>
                    <a:pt x="447" y="1064"/>
                  </a:lnTo>
                  <a:lnTo>
                    <a:pt x="463" y="1040"/>
                  </a:lnTo>
                  <a:lnTo>
                    <a:pt x="478" y="1015"/>
                  </a:lnTo>
                  <a:lnTo>
                    <a:pt x="490" y="986"/>
                  </a:lnTo>
                  <a:lnTo>
                    <a:pt x="498" y="955"/>
                  </a:lnTo>
                  <a:lnTo>
                    <a:pt x="502" y="923"/>
                  </a:lnTo>
                  <a:lnTo>
                    <a:pt x="502" y="887"/>
                  </a:lnTo>
                  <a:lnTo>
                    <a:pt x="516" y="891"/>
                  </a:lnTo>
                  <a:lnTo>
                    <a:pt x="531" y="897"/>
                  </a:lnTo>
                  <a:lnTo>
                    <a:pt x="548" y="908"/>
                  </a:lnTo>
                  <a:lnTo>
                    <a:pt x="567" y="919"/>
                  </a:lnTo>
                  <a:lnTo>
                    <a:pt x="586" y="933"/>
                  </a:lnTo>
                  <a:lnTo>
                    <a:pt x="606" y="947"/>
                  </a:lnTo>
                  <a:lnTo>
                    <a:pt x="627" y="963"/>
                  </a:lnTo>
                  <a:lnTo>
                    <a:pt x="649" y="979"/>
                  </a:lnTo>
                  <a:lnTo>
                    <a:pt x="669" y="994"/>
                  </a:lnTo>
                  <a:lnTo>
                    <a:pt x="691" y="1010"/>
                  </a:lnTo>
                  <a:lnTo>
                    <a:pt x="711" y="1024"/>
                  </a:lnTo>
                  <a:lnTo>
                    <a:pt x="732" y="1037"/>
                  </a:lnTo>
                  <a:lnTo>
                    <a:pt x="750" y="1047"/>
                  </a:lnTo>
                  <a:lnTo>
                    <a:pt x="768" y="1055"/>
                  </a:lnTo>
                  <a:lnTo>
                    <a:pt x="785" y="1060"/>
                  </a:lnTo>
                  <a:lnTo>
                    <a:pt x="799" y="1062"/>
                  </a:lnTo>
                  <a:lnTo>
                    <a:pt x="816" y="1062"/>
                  </a:lnTo>
                  <a:lnTo>
                    <a:pt x="833" y="1062"/>
                  </a:lnTo>
                  <a:lnTo>
                    <a:pt x="849" y="1062"/>
                  </a:lnTo>
                  <a:lnTo>
                    <a:pt x="866" y="1063"/>
                  </a:lnTo>
                  <a:lnTo>
                    <a:pt x="882" y="1063"/>
                  </a:lnTo>
                  <a:lnTo>
                    <a:pt x="900" y="1063"/>
                  </a:lnTo>
                  <a:lnTo>
                    <a:pt x="916" y="1063"/>
                  </a:lnTo>
                  <a:lnTo>
                    <a:pt x="932" y="1063"/>
                  </a:lnTo>
                  <a:lnTo>
                    <a:pt x="949" y="1063"/>
                  </a:lnTo>
                  <a:lnTo>
                    <a:pt x="965" y="1063"/>
                  </a:lnTo>
                  <a:lnTo>
                    <a:pt x="982" y="1062"/>
                  </a:lnTo>
                  <a:lnTo>
                    <a:pt x="996" y="1062"/>
                  </a:lnTo>
                  <a:lnTo>
                    <a:pt x="1013" y="1060"/>
                  </a:lnTo>
                  <a:lnTo>
                    <a:pt x="1028" y="1059"/>
                  </a:lnTo>
                  <a:lnTo>
                    <a:pt x="1043" y="1056"/>
                  </a:lnTo>
                  <a:lnTo>
                    <a:pt x="1058" y="1054"/>
                  </a:lnTo>
                  <a:lnTo>
                    <a:pt x="1058" y="1070"/>
                  </a:lnTo>
                  <a:lnTo>
                    <a:pt x="1058" y="1105"/>
                  </a:lnTo>
                  <a:lnTo>
                    <a:pt x="1060" y="1152"/>
                  </a:lnTo>
                  <a:lnTo>
                    <a:pt x="1063" y="1206"/>
                  </a:lnTo>
                  <a:lnTo>
                    <a:pt x="1069" y="1263"/>
                  </a:lnTo>
                  <a:lnTo>
                    <a:pt x="1077" y="1313"/>
                  </a:lnTo>
                  <a:lnTo>
                    <a:pt x="1087" y="1356"/>
                  </a:lnTo>
                  <a:lnTo>
                    <a:pt x="1102" y="1382"/>
                  </a:lnTo>
                  <a:lnTo>
                    <a:pt x="1105" y="1403"/>
                  </a:lnTo>
                  <a:lnTo>
                    <a:pt x="1111" y="1432"/>
                  </a:lnTo>
                  <a:lnTo>
                    <a:pt x="1119" y="1464"/>
                  </a:lnTo>
                  <a:lnTo>
                    <a:pt x="1128" y="1500"/>
                  </a:lnTo>
                  <a:lnTo>
                    <a:pt x="1137" y="1535"/>
                  </a:lnTo>
                  <a:lnTo>
                    <a:pt x="1147" y="1568"/>
                  </a:lnTo>
                  <a:lnTo>
                    <a:pt x="1157" y="1594"/>
                  </a:lnTo>
                  <a:lnTo>
                    <a:pt x="1165" y="1614"/>
                  </a:lnTo>
                  <a:lnTo>
                    <a:pt x="1166" y="1623"/>
                  </a:lnTo>
                  <a:lnTo>
                    <a:pt x="1172" y="1640"/>
                  </a:lnTo>
                  <a:lnTo>
                    <a:pt x="1184" y="1662"/>
                  </a:lnTo>
                  <a:lnTo>
                    <a:pt x="1202" y="1688"/>
                  </a:lnTo>
                  <a:lnTo>
                    <a:pt x="1223" y="1712"/>
                  </a:lnTo>
                  <a:lnTo>
                    <a:pt x="1249" y="1733"/>
                  </a:lnTo>
                  <a:lnTo>
                    <a:pt x="1276" y="1746"/>
                  </a:lnTo>
                  <a:lnTo>
                    <a:pt x="1308" y="1752"/>
                  </a:lnTo>
                  <a:lnTo>
                    <a:pt x="1339" y="1750"/>
                  </a:lnTo>
                  <a:lnTo>
                    <a:pt x="1369" y="1744"/>
                  </a:lnTo>
                  <a:lnTo>
                    <a:pt x="1395" y="1734"/>
                  </a:lnTo>
                  <a:lnTo>
                    <a:pt x="1418" y="1720"/>
                  </a:lnTo>
                  <a:lnTo>
                    <a:pt x="1437" y="1705"/>
                  </a:lnTo>
                  <a:lnTo>
                    <a:pt x="1450" y="1687"/>
                  </a:lnTo>
                  <a:lnTo>
                    <a:pt x="1460" y="1668"/>
                  </a:lnTo>
                  <a:lnTo>
                    <a:pt x="1463" y="1647"/>
                  </a:lnTo>
                  <a:lnTo>
                    <a:pt x="1460" y="1628"/>
                  </a:lnTo>
                  <a:lnTo>
                    <a:pt x="1449" y="1611"/>
                  </a:lnTo>
                  <a:lnTo>
                    <a:pt x="1432" y="1596"/>
                  </a:lnTo>
                  <a:lnTo>
                    <a:pt x="1411" y="1582"/>
                  </a:lnTo>
                  <a:lnTo>
                    <a:pt x="1386" y="1571"/>
                  </a:lnTo>
                  <a:lnTo>
                    <a:pt x="1358" y="1562"/>
                  </a:lnTo>
                  <a:lnTo>
                    <a:pt x="1328" y="1556"/>
                  </a:lnTo>
                  <a:lnTo>
                    <a:pt x="1298" y="1553"/>
                  </a:lnTo>
                  <a:lnTo>
                    <a:pt x="1295" y="1533"/>
                  </a:lnTo>
                  <a:lnTo>
                    <a:pt x="1288" y="1506"/>
                  </a:lnTo>
                  <a:lnTo>
                    <a:pt x="1279" y="1473"/>
                  </a:lnTo>
                  <a:lnTo>
                    <a:pt x="1267" y="1439"/>
                  </a:lnTo>
                  <a:lnTo>
                    <a:pt x="1256" y="1403"/>
                  </a:lnTo>
                  <a:lnTo>
                    <a:pt x="1243" y="1371"/>
                  </a:lnTo>
                  <a:lnTo>
                    <a:pt x="1231" y="1343"/>
                  </a:lnTo>
                  <a:lnTo>
                    <a:pt x="1222" y="1323"/>
                  </a:lnTo>
                  <a:lnTo>
                    <a:pt x="1230" y="1295"/>
                  </a:lnTo>
                  <a:lnTo>
                    <a:pt x="1238" y="1255"/>
                  </a:lnTo>
                  <a:lnTo>
                    <a:pt x="1244" y="1205"/>
                  </a:lnTo>
                  <a:lnTo>
                    <a:pt x="1250" y="1152"/>
                  </a:lnTo>
                  <a:lnTo>
                    <a:pt x="1255" y="1100"/>
                  </a:lnTo>
                  <a:lnTo>
                    <a:pt x="1257" y="1053"/>
                  </a:lnTo>
                  <a:lnTo>
                    <a:pt x="1257" y="1016"/>
                  </a:lnTo>
                  <a:lnTo>
                    <a:pt x="1255" y="993"/>
                  </a:lnTo>
                  <a:lnTo>
                    <a:pt x="1296" y="978"/>
                  </a:lnTo>
                  <a:lnTo>
                    <a:pt x="1333" y="955"/>
                  </a:lnTo>
                  <a:lnTo>
                    <a:pt x="1366" y="925"/>
                  </a:lnTo>
                  <a:lnTo>
                    <a:pt x="1396" y="889"/>
                  </a:lnTo>
                  <a:lnTo>
                    <a:pt x="1424" y="849"/>
                  </a:lnTo>
                  <a:lnTo>
                    <a:pt x="1448" y="806"/>
                  </a:lnTo>
                  <a:lnTo>
                    <a:pt x="1470" y="760"/>
                  </a:lnTo>
                  <a:lnTo>
                    <a:pt x="1492" y="713"/>
                  </a:lnTo>
                  <a:lnTo>
                    <a:pt x="1511" y="665"/>
                  </a:lnTo>
                  <a:lnTo>
                    <a:pt x="1531" y="618"/>
                  </a:lnTo>
                  <a:lnTo>
                    <a:pt x="1551" y="573"/>
                  </a:lnTo>
                  <a:lnTo>
                    <a:pt x="1570" y="530"/>
                  </a:lnTo>
                  <a:lnTo>
                    <a:pt x="1592" y="492"/>
                  </a:lnTo>
                  <a:lnTo>
                    <a:pt x="1614" y="457"/>
                  </a:lnTo>
                  <a:lnTo>
                    <a:pt x="1638" y="430"/>
                  </a:lnTo>
                  <a:lnTo>
                    <a:pt x="1666" y="409"/>
                  </a:lnTo>
                  <a:lnTo>
                    <a:pt x="1673" y="410"/>
                  </a:lnTo>
                  <a:lnTo>
                    <a:pt x="1682" y="411"/>
                  </a:lnTo>
                  <a:lnTo>
                    <a:pt x="1693" y="411"/>
                  </a:lnTo>
                  <a:lnTo>
                    <a:pt x="1706" y="411"/>
                  </a:lnTo>
                  <a:lnTo>
                    <a:pt x="1720" y="410"/>
                  </a:lnTo>
                  <a:lnTo>
                    <a:pt x="1735" y="409"/>
                  </a:lnTo>
                  <a:lnTo>
                    <a:pt x="1751" y="407"/>
                  </a:lnTo>
                  <a:lnTo>
                    <a:pt x="1767" y="404"/>
                  </a:lnTo>
                  <a:lnTo>
                    <a:pt x="1783" y="403"/>
                  </a:lnTo>
                  <a:lnTo>
                    <a:pt x="1799" y="401"/>
                  </a:lnTo>
                  <a:lnTo>
                    <a:pt x="1816" y="399"/>
                  </a:lnTo>
                  <a:lnTo>
                    <a:pt x="1829" y="396"/>
                  </a:lnTo>
                  <a:lnTo>
                    <a:pt x="1843" y="395"/>
                  </a:lnTo>
                  <a:lnTo>
                    <a:pt x="1855" y="394"/>
                  </a:lnTo>
                  <a:lnTo>
                    <a:pt x="1865" y="393"/>
                  </a:lnTo>
                  <a:lnTo>
                    <a:pt x="1873" y="393"/>
                  </a:lnTo>
                  <a:lnTo>
                    <a:pt x="1895" y="392"/>
                  </a:lnTo>
                  <a:lnTo>
                    <a:pt x="1917" y="391"/>
                  </a:lnTo>
                  <a:lnTo>
                    <a:pt x="1938" y="387"/>
                  </a:lnTo>
                  <a:lnTo>
                    <a:pt x="1956" y="383"/>
                  </a:lnTo>
                  <a:lnTo>
                    <a:pt x="1975" y="377"/>
                  </a:lnTo>
                  <a:lnTo>
                    <a:pt x="1991" y="371"/>
                  </a:lnTo>
                  <a:lnTo>
                    <a:pt x="2007" y="364"/>
                  </a:lnTo>
                  <a:lnTo>
                    <a:pt x="2021" y="356"/>
                  </a:lnTo>
                  <a:lnTo>
                    <a:pt x="2033" y="348"/>
                  </a:lnTo>
                  <a:lnTo>
                    <a:pt x="2044" y="340"/>
                  </a:lnTo>
                  <a:lnTo>
                    <a:pt x="2053" y="332"/>
                  </a:lnTo>
                  <a:lnTo>
                    <a:pt x="2061" y="323"/>
                  </a:lnTo>
                  <a:lnTo>
                    <a:pt x="2067" y="315"/>
                  </a:lnTo>
                  <a:lnTo>
                    <a:pt x="2071" y="306"/>
                  </a:lnTo>
                  <a:lnTo>
                    <a:pt x="2074" y="298"/>
                  </a:lnTo>
                  <a:lnTo>
                    <a:pt x="2074" y="290"/>
                  </a:lnTo>
                  <a:lnTo>
                    <a:pt x="2071" y="277"/>
                  </a:lnTo>
                  <a:lnTo>
                    <a:pt x="2068" y="263"/>
                  </a:lnTo>
                  <a:lnTo>
                    <a:pt x="2062" y="251"/>
                  </a:lnTo>
                  <a:lnTo>
                    <a:pt x="2054" y="241"/>
                  </a:lnTo>
                  <a:lnTo>
                    <a:pt x="2045" y="230"/>
                  </a:lnTo>
                  <a:lnTo>
                    <a:pt x="2034" y="221"/>
                  </a:lnTo>
                  <a:lnTo>
                    <a:pt x="2023" y="212"/>
                  </a:lnTo>
                  <a:lnTo>
                    <a:pt x="2009" y="204"/>
                  </a:lnTo>
                  <a:lnTo>
                    <a:pt x="1995" y="197"/>
                  </a:lnTo>
                  <a:lnTo>
                    <a:pt x="1979" y="190"/>
                  </a:lnTo>
                  <a:lnTo>
                    <a:pt x="1963" y="182"/>
                  </a:lnTo>
                  <a:lnTo>
                    <a:pt x="1947" y="175"/>
                  </a:lnTo>
                  <a:lnTo>
                    <a:pt x="1928" y="168"/>
                  </a:lnTo>
                  <a:lnTo>
                    <a:pt x="1911" y="161"/>
                  </a:lnTo>
                  <a:lnTo>
                    <a:pt x="1892" y="154"/>
                  </a:lnTo>
                  <a:lnTo>
                    <a:pt x="1873" y="146"/>
                  </a:lnTo>
                  <a:close/>
                </a:path>
              </a:pathLst>
            </a:custGeom>
            <a:solidFill>
              <a:srgbClr val="FFFFBF"/>
            </a:solidFill>
            <a:ln w="9525">
              <a:noFill/>
              <a:round/>
              <a:headEnd/>
              <a:tailEnd/>
            </a:ln>
          </p:spPr>
          <p:txBody>
            <a:bodyPr/>
            <a:lstStyle/>
            <a:p>
              <a:endParaRPr lang="en-US"/>
            </a:p>
          </p:txBody>
        </p:sp>
        <p:sp>
          <p:nvSpPr>
            <p:cNvPr id="34" name="Freeform 24"/>
            <p:cNvSpPr>
              <a:spLocks/>
            </p:cNvSpPr>
            <p:nvPr/>
          </p:nvSpPr>
          <p:spPr bwMode="auto">
            <a:xfrm>
              <a:off x="2910" y="2482"/>
              <a:ext cx="146" cy="98"/>
            </a:xfrm>
            <a:custGeom>
              <a:avLst/>
              <a:gdLst>
                <a:gd name="T0" fmla="*/ 169 w 293"/>
                <a:gd name="T1" fmla="*/ 189 h 196"/>
                <a:gd name="T2" fmla="*/ 139 w 293"/>
                <a:gd name="T3" fmla="*/ 195 h 196"/>
                <a:gd name="T4" fmla="*/ 112 w 293"/>
                <a:gd name="T5" fmla="*/ 196 h 196"/>
                <a:gd name="T6" fmla="*/ 84 w 293"/>
                <a:gd name="T7" fmla="*/ 195 h 196"/>
                <a:gd name="T8" fmla="*/ 60 w 293"/>
                <a:gd name="T9" fmla="*/ 189 h 196"/>
                <a:gd name="T10" fmla="*/ 39 w 293"/>
                <a:gd name="T11" fmla="*/ 180 h 196"/>
                <a:gd name="T12" fmla="*/ 22 w 293"/>
                <a:gd name="T13" fmla="*/ 167 h 196"/>
                <a:gd name="T14" fmla="*/ 9 w 293"/>
                <a:gd name="T15" fmla="*/ 152 h 196"/>
                <a:gd name="T16" fmla="*/ 1 w 293"/>
                <a:gd name="T17" fmla="*/ 135 h 196"/>
                <a:gd name="T18" fmla="*/ 0 w 293"/>
                <a:gd name="T19" fmla="*/ 115 h 196"/>
                <a:gd name="T20" fmla="*/ 3 w 293"/>
                <a:gd name="T21" fmla="*/ 97 h 196"/>
                <a:gd name="T22" fmla="*/ 13 w 293"/>
                <a:gd name="T23" fmla="*/ 77 h 196"/>
                <a:gd name="T24" fmla="*/ 28 w 293"/>
                <a:gd name="T25" fmla="*/ 60 h 196"/>
                <a:gd name="T26" fmla="*/ 46 w 293"/>
                <a:gd name="T27" fmla="*/ 43 h 196"/>
                <a:gd name="T28" fmla="*/ 68 w 293"/>
                <a:gd name="T29" fmla="*/ 29 h 196"/>
                <a:gd name="T30" fmla="*/ 94 w 293"/>
                <a:gd name="T31" fmla="*/ 16 h 196"/>
                <a:gd name="T32" fmla="*/ 123 w 293"/>
                <a:gd name="T33" fmla="*/ 7 h 196"/>
                <a:gd name="T34" fmla="*/ 153 w 293"/>
                <a:gd name="T35" fmla="*/ 1 h 196"/>
                <a:gd name="T36" fmla="*/ 181 w 293"/>
                <a:gd name="T37" fmla="*/ 0 h 196"/>
                <a:gd name="T38" fmla="*/ 208 w 293"/>
                <a:gd name="T39" fmla="*/ 1 h 196"/>
                <a:gd name="T40" fmla="*/ 233 w 293"/>
                <a:gd name="T41" fmla="*/ 7 h 196"/>
                <a:gd name="T42" fmla="*/ 253 w 293"/>
                <a:gd name="T43" fmla="*/ 16 h 196"/>
                <a:gd name="T44" fmla="*/ 271 w 293"/>
                <a:gd name="T45" fmla="*/ 29 h 196"/>
                <a:gd name="T46" fmla="*/ 283 w 293"/>
                <a:gd name="T47" fmla="*/ 44 h 196"/>
                <a:gd name="T48" fmla="*/ 291 w 293"/>
                <a:gd name="T49" fmla="*/ 61 h 196"/>
                <a:gd name="T50" fmla="*/ 293 w 293"/>
                <a:gd name="T51" fmla="*/ 79 h 196"/>
                <a:gd name="T52" fmla="*/ 289 w 293"/>
                <a:gd name="T53" fmla="*/ 99 h 196"/>
                <a:gd name="T54" fmla="*/ 280 w 293"/>
                <a:gd name="T55" fmla="*/ 117 h 196"/>
                <a:gd name="T56" fmla="*/ 265 w 293"/>
                <a:gd name="T57" fmla="*/ 136 h 196"/>
                <a:gd name="T58" fmla="*/ 246 w 293"/>
                <a:gd name="T59" fmla="*/ 152 h 196"/>
                <a:gd name="T60" fmla="*/ 225 w 293"/>
                <a:gd name="T61" fmla="*/ 167 h 196"/>
                <a:gd name="T62" fmla="*/ 198 w 293"/>
                <a:gd name="T63" fmla="*/ 180 h 196"/>
                <a:gd name="T64" fmla="*/ 169 w 293"/>
                <a:gd name="T65" fmla="*/ 189 h 1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93"/>
                <a:gd name="T100" fmla="*/ 0 h 196"/>
                <a:gd name="T101" fmla="*/ 293 w 293"/>
                <a:gd name="T102" fmla="*/ 196 h 1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93" h="196">
                  <a:moveTo>
                    <a:pt x="169" y="189"/>
                  </a:moveTo>
                  <a:lnTo>
                    <a:pt x="139" y="195"/>
                  </a:lnTo>
                  <a:lnTo>
                    <a:pt x="112" y="196"/>
                  </a:lnTo>
                  <a:lnTo>
                    <a:pt x="84" y="195"/>
                  </a:lnTo>
                  <a:lnTo>
                    <a:pt x="60" y="189"/>
                  </a:lnTo>
                  <a:lnTo>
                    <a:pt x="39" y="180"/>
                  </a:lnTo>
                  <a:lnTo>
                    <a:pt x="22" y="167"/>
                  </a:lnTo>
                  <a:lnTo>
                    <a:pt x="9" y="152"/>
                  </a:lnTo>
                  <a:lnTo>
                    <a:pt x="1" y="135"/>
                  </a:lnTo>
                  <a:lnTo>
                    <a:pt x="0" y="115"/>
                  </a:lnTo>
                  <a:lnTo>
                    <a:pt x="3" y="97"/>
                  </a:lnTo>
                  <a:lnTo>
                    <a:pt x="13" y="77"/>
                  </a:lnTo>
                  <a:lnTo>
                    <a:pt x="28" y="60"/>
                  </a:lnTo>
                  <a:lnTo>
                    <a:pt x="46" y="43"/>
                  </a:lnTo>
                  <a:lnTo>
                    <a:pt x="68" y="29"/>
                  </a:lnTo>
                  <a:lnTo>
                    <a:pt x="94" y="16"/>
                  </a:lnTo>
                  <a:lnTo>
                    <a:pt x="123" y="7"/>
                  </a:lnTo>
                  <a:lnTo>
                    <a:pt x="153" y="1"/>
                  </a:lnTo>
                  <a:lnTo>
                    <a:pt x="181" y="0"/>
                  </a:lnTo>
                  <a:lnTo>
                    <a:pt x="208" y="1"/>
                  </a:lnTo>
                  <a:lnTo>
                    <a:pt x="233" y="7"/>
                  </a:lnTo>
                  <a:lnTo>
                    <a:pt x="253" y="16"/>
                  </a:lnTo>
                  <a:lnTo>
                    <a:pt x="271" y="29"/>
                  </a:lnTo>
                  <a:lnTo>
                    <a:pt x="283" y="44"/>
                  </a:lnTo>
                  <a:lnTo>
                    <a:pt x="291" y="61"/>
                  </a:lnTo>
                  <a:lnTo>
                    <a:pt x="293" y="79"/>
                  </a:lnTo>
                  <a:lnTo>
                    <a:pt x="289" y="99"/>
                  </a:lnTo>
                  <a:lnTo>
                    <a:pt x="280" y="117"/>
                  </a:lnTo>
                  <a:lnTo>
                    <a:pt x="265" y="136"/>
                  </a:lnTo>
                  <a:lnTo>
                    <a:pt x="246" y="152"/>
                  </a:lnTo>
                  <a:lnTo>
                    <a:pt x="225" y="167"/>
                  </a:lnTo>
                  <a:lnTo>
                    <a:pt x="198" y="180"/>
                  </a:lnTo>
                  <a:lnTo>
                    <a:pt x="169" y="189"/>
                  </a:lnTo>
                  <a:close/>
                </a:path>
              </a:pathLst>
            </a:custGeom>
            <a:solidFill>
              <a:srgbClr val="FFBF00"/>
            </a:solidFill>
            <a:ln w="9525">
              <a:noFill/>
              <a:round/>
              <a:headEnd/>
              <a:tailEnd/>
            </a:ln>
          </p:spPr>
          <p:txBody>
            <a:bodyPr/>
            <a:lstStyle/>
            <a:p>
              <a:endParaRPr lang="en-US"/>
            </a:p>
          </p:txBody>
        </p:sp>
        <p:sp>
          <p:nvSpPr>
            <p:cNvPr id="35" name="Freeform 25"/>
            <p:cNvSpPr>
              <a:spLocks/>
            </p:cNvSpPr>
            <p:nvPr/>
          </p:nvSpPr>
          <p:spPr bwMode="auto">
            <a:xfrm>
              <a:off x="2351" y="2464"/>
              <a:ext cx="150" cy="94"/>
            </a:xfrm>
            <a:custGeom>
              <a:avLst/>
              <a:gdLst>
                <a:gd name="T0" fmla="*/ 143 w 300"/>
                <a:gd name="T1" fmla="*/ 189 h 189"/>
                <a:gd name="T2" fmla="*/ 113 w 300"/>
                <a:gd name="T3" fmla="*/ 184 h 189"/>
                <a:gd name="T4" fmla="*/ 86 w 300"/>
                <a:gd name="T5" fmla="*/ 176 h 189"/>
                <a:gd name="T6" fmla="*/ 60 w 300"/>
                <a:gd name="T7" fmla="*/ 166 h 189"/>
                <a:gd name="T8" fmla="*/ 40 w 300"/>
                <a:gd name="T9" fmla="*/ 153 h 189"/>
                <a:gd name="T10" fmla="*/ 22 w 300"/>
                <a:gd name="T11" fmla="*/ 137 h 189"/>
                <a:gd name="T12" fmla="*/ 10 w 300"/>
                <a:gd name="T13" fmla="*/ 121 h 189"/>
                <a:gd name="T14" fmla="*/ 3 w 300"/>
                <a:gd name="T15" fmla="*/ 103 h 189"/>
                <a:gd name="T16" fmla="*/ 0 w 300"/>
                <a:gd name="T17" fmla="*/ 83 h 189"/>
                <a:gd name="T18" fmla="*/ 5 w 300"/>
                <a:gd name="T19" fmla="*/ 65 h 189"/>
                <a:gd name="T20" fmla="*/ 15 w 300"/>
                <a:gd name="T21" fmla="*/ 47 h 189"/>
                <a:gd name="T22" fmla="*/ 30 w 300"/>
                <a:gd name="T23" fmla="*/ 32 h 189"/>
                <a:gd name="T24" fmla="*/ 50 w 300"/>
                <a:gd name="T25" fmla="*/ 20 h 189"/>
                <a:gd name="T26" fmla="*/ 73 w 300"/>
                <a:gd name="T27" fmla="*/ 10 h 189"/>
                <a:gd name="T28" fmla="*/ 98 w 300"/>
                <a:gd name="T29" fmla="*/ 4 h 189"/>
                <a:gd name="T30" fmla="*/ 127 w 300"/>
                <a:gd name="T31" fmla="*/ 0 h 189"/>
                <a:gd name="T32" fmla="*/ 157 w 300"/>
                <a:gd name="T33" fmla="*/ 0 h 189"/>
                <a:gd name="T34" fmla="*/ 187 w 300"/>
                <a:gd name="T35" fmla="*/ 5 h 189"/>
                <a:gd name="T36" fmla="*/ 215 w 300"/>
                <a:gd name="T37" fmla="*/ 13 h 189"/>
                <a:gd name="T38" fmla="*/ 240 w 300"/>
                <a:gd name="T39" fmla="*/ 23 h 189"/>
                <a:gd name="T40" fmla="*/ 261 w 300"/>
                <a:gd name="T41" fmla="*/ 36 h 189"/>
                <a:gd name="T42" fmla="*/ 278 w 300"/>
                <a:gd name="T43" fmla="*/ 52 h 189"/>
                <a:gd name="T44" fmla="*/ 291 w 300"/>
                <a:gd name="T45" fmla="*/ 68 h 189"/>
                <a:gd name="T46" fmla="*/ 298 w 300"/>
                <a:gd name="T47" fmla="*/ 87 h 189"/>
                <a:gd name="T48" fmla="*/ 300 w 300"/>
                <a:gd name="T49" fmla="*/ 106 h 189"/>
                <a:gd name="T50" fmla="*/ 295 w 300"/>
                <a:gd name="T51" fmla="*/ 125 h 189"/>
                <a:gd name="T52" fmla="*/ 285 w 300"/>
                <a:gd name="T53" fmla="*/ 142 h 189"/>
                <a:gd name="T54" fmla="*/ 270 w 300"/>
                <a:gd name="T55" fmla="*/ 157 h 189"/>
                <a:gd name="T56" fmla="*/ 250 w 300"/>
                <a:gd name="T57" fmla="*/ 169 h 189"/>
                <a:gd name="T58" fmla="*/ 227 w 300"/>
                <a:gd name="T59" fmla="*/ 179 h 189"/>
                <a:gd name="T60" fmla="*/ 202 w 300"/>
                <a:gd name="T61" fmla="*/ 186 h 189"/>
                <a:gd name="T62" fmla="*/ 173 w 300"/>
                <a:gd name="T63" fmla="*/ 189 h 189"/>
                <a:gd name="T64" fmla="*/ 143 w 300"/>
                <a:gd name="T65" fmla="*/ 189 h 18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0"/>
                <a:gd name="T100" fmla="*/ 0 h 189"/>
                <a:gd name="T101" fmla="*/ 300 w 300"/>
                <a:gd name="T102" fmla="*/ 189 h 18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0" h="189">
                  <a:moveTo>
                    <a:pt x="143" y="189"/>
                  </a:moveTo>
                  <a:lnTo>
                    <a:pt x="113" y="184"/>
                  </a:lnTo>
                  <a:lnTo>
                    <a:pt x="86" y="176"/>
                  </a:lnTo>
                  <a:lnTo>
                    <a:pt x="60" y="166"/>
                  </a:lnTo>
                  <a:lnTo>
                    <a:pt x="40" y="153"/>
                  </a:lnTo>
                  <a:lnTo>
                    <a:pt x="22" y="137"/>
                  </a:lnTo>
                  <a:lnTo>
                    <a:pt x="10" y="121"/>
                  </a:lnTo>
                  <a:lnTo>
                    <a:pt x="3" y="103"/>
                  </a:lnTo>
                  <a:lnTo>
                    <a:pt x="0" y="83"/>
                  </a:lnTo>
                  <a:lnTo>
                    <a:pt x="5" y="65"/>
                  </a:lnTo>
                  <a:lnTo>
                    <a:pt x="15" y="47"/>
                  </a:lnTo>
                  <a:lnTo>
                    <a:pt x="30" y="32"/>
                  </a:lnTo>
                  <a:lnTo>
                    <a:pt x="50" y="20"/>
                  </a:lnTo>
                  <a:lnTo>
                    <a:pt x="73" y="10"/>
                  </a:lnTo>
                  <a:lnTo>
                    <a:pt x="98" y="4"/>
                  </a:lnTo>
                  <a:lnTo>
                    <a:pt x="127" y="0"/>
                  </a:lnTo>
                  <a:lnTo>
                    <a:pt x="157" y="0"/>
                  </a:lnTo>
                  <a:lnTo>
                    <a:pt x="187" y="5"/>
                  </a:lnTo>
                  <a:lnTo>
                    <a:pt x="215" y="13"/>
                  </a:lnTo>
                  <a:lnTo>
                    <a:pt x="240" y="23"/>
                  </a:lnTo>
                  <a:lnTo>
                    <a:pt x="261" y="36"/>
                  </a:lnTo>
                  <a:lnTo>
                    <a:pt x="278" y="52"/>
                  </a:lnTo>
                  <a:lnTo>
                    <a:pt x="291" y="68"/>
                  </a:lnTo>
                  <a:lnTo>
                    <a:pt x="298" y="87"/>
                  </a:lnTo>
                  <a:lnTo>
                    <a:pt x="300" y="106"/>
                  </a:lnTo>
                  <a:lnTo>
                    <a:pt x="295" y="125"/>
                  </a:lnTo>
                  <a:lnTo>
                    <a:pt x="285" y="142"/>
                  </a:lnTo>
                  <a:lnTo>
                    <a:pt x="270" y="157"/>
                  </a:lnTo>
                  <a:lnTo>
                    <a:pt x="250" y="169"/>
                  </a:lnTo>
                  <a:lnTo>
                    <a:pt x="227" y="179"/>
                  </a:lnTo>
                  <a:lnTo>
                    <a:pt x="202" y="186"/>
                  </a:lnTo>
                  <a:lnTo>
                    <a:pt x="173" y="189"/>
                  </a:lnTo>
                  <a:lnTo>
                    <a:pt x="143" y="189"/>
                  </a:lnTo>
                  <a:close/>
                </a:path>
              </a:pathLst>
            </a:custGeom>
            <a:solidFill>
              <a:srgbClr val="FFBF00"/>
            </a:solidFill>
            <a:ln w="9525">
              <a:noFill/>
              <a:round/>
              <a:headEnd/>
              <a:tailEnd/>
            </a:ln>
          </p:spPr>
          <p:txBody>
            <a:bodyPr/>
            <a:lstStyle/>
            <a:p>
              <a:endParaRPr lang="en-US"/>
            </a:p>
          </p:txBody>
        </p:sp>
        <p:sp>
          <p:nvSpPr>
            <p:cNvPr id="36" name="Freeform 26"/>
            <p:cNvSpPr>
              <a:spLocks/>
            </p:cNvSpPr>
            <p:nvPr/>
          </p:nvSpPr>
          <p:spPr bwMode="auto">
            <a:xfrm>
              <a:off x="3049" y="1653"/>
              <a:ext cx="226" cy="183"/>
            </a:xfrm>
            <a:custGeom>
              <a:avLst/>
              <a:gdLst>
                <a:gd name="T0" fmla="*/ 203 w 452"/>
                <a:gd name="T1" fmla="*/ 365 h 366"/>
                <a:gd name="T2" fmla="*/ 159 w 452"/>
                <a:gd name="T3" fmla="*/ 358 h 366"/>
                <a:gd name="T4" fmla="*/ 118 w 452"/>
                <a:gd name="T5" fmla="*/ 345 h 366"/>
                <a:gd name="T6" fmla="*/ 82 w 452"/>
                <a:gd name="T7" fmla="*/ 325 h 366"/>
                <a:gd name="T8" fmla="*/ 51 w 452"/>
                <a:gd name="T9" fmla="*/ 300 h 366"/>
                <a:gd name="T10" fmla="*/ 27 w 452"/>
                <a:gd name="T11" fmla="*/ 271 h 366"/>
                <a:gd name="T12" fmla="*/ 10 w 452"/>
                <a:gd name="T13" fmla="*/ 237 h 366"/>
                <a:gd name="T14" fmla="*/ 1 w 452"/>
                <a:gd name="T15" fmla="*/ 202 h 366"/>
                <a:gd name="T16" fmla="*/ 1 w 452"/>
                <a:gd name="T17" fmla="*/ 165 h 366"/>
                <a:gd name="T18" fmla="*/ 10 w 452"/>
                <a:gd name="T19" fmla="*/ 129 h 366"/>
                <a:gd name="T20" fmla="*/ 27 w 452"/>
                <a:gd name="T21" fmla="*/ 96 h 366"/>
                <a:gd name="T22" fmla="*/ 51 w 452"/>
                <a:gd name="T23" fmla="*/ 67 h 366"/>
                <a:gd name="T24" fmla="*/ 82 w 452"/>
                <a:gd name="T25" fmla="*/ 42 h 366"/>
                <a:gd name="T26" fmla="*/ 118 w 452"/>
                <a:gd name="T27" fmla="*/ 22 h 366"/>
                <a:gd name="T28" fmla="*/ 159 w 452"/>
                <a:gd name="T29" fmla="*/ 8 h 366"/>
                <a:gd name="T30" fmla="*/ 203 w 452"/>
                <a:gd name="T31" fmla="*/ 1 h 366"/>
                <a:gd name="T32" fmla="*/ 250 w 452"/>
                <a:gd name="T33" fmla="*/ 1 h 366"/>
                <a:gd name="T34" fmla="*/ 294 w 452"/>
                <a:gd name="T35" fmla="*/ 8 h 366"/>
                <a:gd name="T36" fmla="*/ 335 w 452"/>
                <a:gd name="T37" fmla="*/ 22 h 366"/>
                <a:gd name="T38" fmla="*/ 370 w 452"/>
                <a:gd name="T39" fmla="*/ 42 h 366"/>
                <a:gd name="T40" fmla="*/ 400 w 452"/>
                <a:gd name="T41" fmla="*/ 67 h 366"/>
                <a:gd name="T42" fmla="*/ 425 w 452"/>
                <a:gd name="T43" fmla="*/ 96 h 366"/>
                <a:gd name="T44" fmla="*/ 442 w 452"/>
                <a:gd name="T45" fmla="*/ 129 h 366"/>
                <a:gd name="T46" fmla="*/ 451 w 452"/>
                <a:gd name="T47" fmla="*/ 165 h 366"/>
                <a:gd name="T48" fmla="*/ 451 w 452"/>
                <a:gd name="T49" fmla="*/ 202 h 366"/>
                <a:gd name="T50" fmla="*/ 442 w 452"/>
                <a:gd name="T51" fmla="*/ 237 h 366"/>
                <a:gd name="T52" fmla="*/ 425 w 452"/>
                <a:gd name="T53" fmla="*/ 271 h 366"/>
                <a:gd name="T54" fmla="*/ 400 w 452"/>
                <a:gd name="T55" fmla="*/ 300 h 366"/>
                <a:gd name="T56" fmla="*/ 370 w 452"/>
                <a:gd name="T57" fmla="*/ 325 h 366"/>
                <a:gd name="T58" fmla="*/ 335 w 452"/>
                <a:gd name="T59" fmla="*/ 345 h 366"/>
                <a:gd name="T60" fmla="*/ 294 w 452"/>
                <a:gd name="T61" fmla="*/ 358 h 366"/>
                <a:gd name="T62" fmla="*/ 250 w 452"/>
                <a:gd name="T63" fmla="*/ 365 h 3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52"/>
                <a:gd name="T97" fmla="*/ 0 h 366"/>
                <a:gd name="T98" fmla="*/ 452 w 452"/>
                <a:gd name="T99" fmla="*/ 366 h 36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52" h="366">
                  <a:moveTo>
                    <a:pt x="226" y="366"/>
                  </a:moveTo>
                  <a:lnTo>
                    <a:pt x="203" y="365"/>
                  </a:lnTo>
                  <a:lnTo>
                    <a:pt x="180" y="363"/>
                  </a:lnTo>
                  <a:lnTo>
                    <a:pt x="159" y="358"/>
                  </a:lnTo>
                  <a:lnTo>
                    <a:pt x="138" y="353"/>
                  </a:lnTo>
                  <a:lnTo>
                    <a:pt x="118" y="345"/>
                  </a:lnTo>
                  <a:lnTo>
                    <a:pt x="100" y="335"/>
                  </a:lnTo>
                  <a:lnTo>
                    <a:pt x="82" y="325"/>
                  </a:lnTo>
                  <a:lnTo>
                    <a:pt x="66" y="312"/>
                  </a:lnTo>
                  <a:lnTo>
                    <a:pt x="51" y="300"/>
                  </a:lnTo>
                  <a:lnTo>
                    <a:pt x="39" y="286"/>
                  </a:lnTo>
                  <a:lnTo>
                    <a:pt x="27" y="271"/>
                  </a:lnTo>
                  <a:lnTo>
                    <a:pt x="17" y="255"/>
                  </a:lnTo>
                  <a:lnTo>
                    <a:pt x="10" y="237"/>
                  </a:lnTo>
                  <a:lnTo>
                    <a:pt x="4" y="220"/>
                  </a:lnTo>
                  <a:lnTo>
                    <a:pt x="1" y="202"/>
                  </a:lnTo>
                  <a:lnTo>
                    <a:pt x="0" y="183"/>
                  </a:lnTo>
                  <a:lnTo>
                    <a:pt x="1" y="165"/>
                  </a:lnTo>
                  <a:lnTo>
                    <a:pt x="4" y="146"/>
                  </a:lnTo>
                  <a:lnTo>
                    <a:pt x="10" y="129"/>
                  </a:lnTo>
                  <a:lnTo>
                    <a:pt x="17" y="112"/>
                  </a:lnTo>
                  <a:lnTo>
                    <a:pt x="27" y="96"/>
                  </a:lnTo>
                  <a:lnTo>
                    <a:pt x="39" y="81"/>
                  </a:lnTo>
                  <a:lnTo>
                    <a:pt x="51" y="67"/>
                  </a:lnTo>
                  <a:lnTo>
                    <a:pt x="66" y="53"/>
                  </a:lnTo>
                  <a:lnTo>
                    <a:pt x="82" y="42"/>
                  </a:lnTo>
                  <a:lnTo>
                    <a:pt x="100" y="31"/>
                  </a:lnTo>
                  <a:lnTo>
                    <a:pt x="118" y="22"/>
                  </a:lnTo>
                  <a:lnTo>
                    <a:pt x="138" y="14"/>
                  </a:lnTo>
                  <a:lnTo>
                    <a:pt x="159" y="8"/>
                  </a:lnTo>
                  <a:lnTo>
                    <a:pt x="180" y="4"/>
                  </a:lnTo>
                  <a:lnTo>
                    <a:pt x="203" y="1"/>
                  </a:lnTo>
                  <a:lnTo>
                    <a:pt x="226" y="0"/>
                  </a:lnTo>
                  <a:lnTo>
                    <a:pt x="250" y="1"/>
                  </a:lnTo>
                  <a:lnTo>
                    <a:pt x="273" y="4"/>
                  </a:lnTo>
                  <a:lnTo>
                    <a:pt x="294" y="8"/>
                  </a:lnTo>
                  <a:lnTo>
                    <a:pt x="315" y="14"/>
                  </a:lnTo>
                  <a:lnTo>
                    <a:pt x="335" y="22"/>
                  </a:lnTo>
                  <a:lnTo>
                    <a:pt x="353" y="31"/>
                  </a:lnTo>
                  <a:lnTo>
                    <a:pt x="370" y="42"/>
                  </a:lnTo>
                  <a:lnTo>
                    <a:pt x="387" y="53"/>
                  </a:lnTo>
                  <a:lnTo>
                    <a:pt x="400" y="67"/>
                  </a:lnTo>
                  <a:lnTo>
                    <a:pt x="414" y="81"/>
                  </a:lnTo>
                  <a:lnTo>
                    <a:pt x="425" y="96"/>
                  </a:lnTo>
                  <a:lnTo>
                    <a:pt x="435" y="112"/>
                  </a:lnTo>
                  <a:lnTo>
                    <a:pt x="442" y="129"/>
                  </a:lnTo>
                  <a:lnTo>
                    <a:pt x="448" y="146"/>
                  </a:lnTo>
                  <a:lnTo>
                    <a:pt x="451" y="165"/>
                  </a:lnTo>
                  <a:lnTo>
                    <a:pt x="452" y="183"/>
                  </a:lnTo>
                  <a:lnTo>
                    <a:pt x="451" y="202"/>
                  </a:lnTo>
                  <a:lnTo>
                    <a:pt x="448" y="220"/>
                  </a:lnTo>
                  <a:lnTo>
                    <a:pt x="442" y="237"/>
                  </a:lnTo>
                  <a:lnTo>
                    <a:pt x="435" y="255"/>
                  </a:lnTo>
                  <a:lnTo>
                    <a:pt x="425" y="271"/>
                  </a:lnTo>
                  <a:lnTo>
                    <a:pt x="414" y="286"/>
                  </a:lnTo>
                  <a:lnTo>
                    <a:pt x="400" y="300"/>
                  </a:lnTo>
                  <a:lnTo>
                    <a:pt x="387" y="312"/>
                  </a:lnTo>
                  <a:lnTo>
                    <a:pt x="370" y="325"/>
                  </a:lnTo>
                  <a:lnTo>
                    <a:pt x="353" y="335"/>
                  </a:lnTo>
                  <a:lnTo>
                    <a:pt x="335" y="345"/>
                  </a:lnTo>
                  <a:lnTo>
                    <a:pt x="315" y="353"/>
                  </a:lnTo>
                  <a:lnTo>
                    <a:pt x="294" y="358"/>
                  </a:lnTo>
                  <a:lnTo>
                    <a:pt x="273" y="363"/>
                  </a:lnTo>
                  <a:lnTo>
                    <a:pt x="250" y="365"/>
                  </a:lnTo>
                  <a:lnTo>
                    <a:pt x="226" y="366"/>
                  </a:lnTo>
                  <a:close/>
                </a:path>
              </a:pathLst>
            </a:custGeom>
            <a:solidFill>
              <a:srgbClr val="FFBF00"/>
            </a:solidFill>
            <a:ln w="9525">
              <a:noFill/>
              <a:round/>
              <a:headEnd/>
              <a:tailEnd/>
            </a:ln>
          </p:spPr>
          <p:txBody>
            <a:bodyPr/>
            <a:lstStyle/>
            <a:p>
              <a:endParaRPr lang="en-US"/>
            </a:p>
          </p:txBody>
        </p:sp>
        <p:sp>
          <p:nvSpPr>
            <p:cNvPr id="37" name="Freeform 27"/>
            <p:cNvSpPr>
              <a:spLocks/>
            </p:cNvSpPr>
            <p:nvPr/>
          </p:nvSpPr>
          <p:spPr bwMode="auto">
            <a:xfrm>
              <a:off x="2350" y="1885"/>
              <a:ext cx="109" cy="96"/>
            </a:xfrm>
            <a:custGeom>
              <a:avLst/>
              <a:gdLst>
                <a:gd name="T0" fmla="*/ 141 w 219"/>
                <a:gd name="T1" fmla="*/ 186 h 194"/>
                <a:gd name="T2" fmla="*/ 161 w 219"/>
                <a:gd name="T3" fmla="*/ 177 h 194"/>
                <a:gd name="T4" fmla="*/ 179 w 219"/>
                <a:gd name="T5" fmla="*/ 164 h 194"/>
                <a:gd name="T6" fmla="*/ 194 w 219"/>
                <a:gd name="T7" fmla="*/ 150 h 194"/>
                <a:gd name="T8" fmla="*/ 205 w 219"/>
                <a:gd name="T9" fmla="*/ 133 h 194"/>
                <a:gd name="T10" fmla="*/ 214 w 219"/>
                <a:gd name="T11" fmla="*/ 116 h 194"/>
                <a:gd name="T12" fmla="*/ 218 w 219"/>
                <a:gd name="T13" fmla="*/ 97 h 194"/>
                <a:gd name="T14" fmla="*/ 219 w 219"/>
                <a:gd name="T15" fmla="*/ 79 h 194"/>
                <a:gd name="T16" fmla="*/ 214 w 219"/>
                <a:gd name="T17" fmla="*/ 60 h 194"/>
                <a:gd name="T18" fmla="*/ 205 w 219"/>
                <a:gd name="T19" fmla="*/ 43 h 194"/>
                <a:gd name="T20" fmla="*/ 194 w 219"/>
                <a:gd name="T21" fmla="*/ 28 h 194"/>
                <a:gd name="T22" fmla="*/ 179 w 219"/>
                <a:gd name="T23" fmla="*/ 16 h 194"/>
                <a:gd name="T24" fmla="*/ 161 w 219"/>
                <a:gd name="T25" fmla="*/ 8 h 194"/>
                <a:gd name="T26" fmla="*/ 142 w 219"/>
                <a:gd name="T27" fmla="*/ 3 h 194"/>
                <a:gd name="T28" fmla="*/ 121 w 219"/>
                <a:gd name="T29" fmla="*/ 0 h 194"/>
                <a:gd name="T30" fmla="*/ 99 w 219"/>
                <a:gd name="T31" fmla="*/ 3 h 194"/>
                <a:gd name="T32" fmla="*/ 77 w 219"/>
                <a:gd name="T33" fmla="*/ 8 h 194"/>
                <a:gd name="T34" fmla="*/ 56 w 219"/>
                <a:gd name="T35" fmla="*/ 18 h 194"/>
                <a:gd name="T36" fmla="*/ 39 w 219"/>
                <a:gd name="T37" fmla="*/ 29 h 194"/>
                <a:gd name="T38" fmla="*/ 24 w 219"/>
                <a:gd name="T39" fmla="*/ 44 h 194"/>
                <a:gd name="T40" fmla="*/ 13 w 219"/>
                <a:gd name="T41" fmla="*/ 60 h 194"/>
                <a:gd name="T42" fmla="*/ 5 w 219"/>
                <a:gd name="T43" fmla="*/ 78 h 194"/>
                <a:gd name="T44" fmla="*/ 0 w 219"/>
                <a:gd name="T45" fmla="*/ 96 h 194"/>
                <a:gd name="T46" fmla="*/ 0 w 219"/>
                <a:gd name="T47" fmla="*/ 116 h 194"/>
                <a:gd name="T48" fmla="*/ 5 w 219"/>
                <a:gd name="T49" fmla="*/ 134 h 194"/>
                <a:gd name="T50" fmla="*/ 13 w 219"/>
                <a:gd name="T51" fmla="*/ 151 h 194"/>
                <a:gd name="T52" fmla="*/ 25 w 219"/>
                <a:gd name="T53" fmla="*/ 166 h 194"/>
                <a:gd name="T54" fmla="*/ 40 w 219"/>
                <a:gd name="T55" fmla="*/ 178 h 194"/>
                <a:gd name="T56" fmla="*/ 58 w 219"/>
                <a:gd name="T57" fmla="*/ 186 h 194"/>
                <a:gd name="T58" fmla="*/ 77 w 219"/>
                <a:gd name="T59" fmla="*/ 192 h 194"/>
                <a:gd name="T60" fmla="*/ 98 w 219"/>
                <a:gd name="T61" fmla="*/ 194 h 194"/>
                <a:gd name="T62" fmla="*/ 119 w 219"/>
                <a:gd name="T63" fmla="*/ 192 h 194"/>
                <a:gd name="T64" fmla="*/ 141 w 219"/>
                <a:gd name="T65" fmla="*/ 186 h 1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9"/>
                <a:gd name="T100" fmla="*/ 0 h 194"/>
                <a:gd name="T101" fmla="*/ 219 w 219"/>
                <a:gd name="T102" fmla="*/ 194 h 1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9" h="194">
                  <a:moveTo>
                    <a:pt x="141" y="186"/>
                  </a:moveTo>
                  <a:lnTo>
                    <a:pt x="161" y="177"/>
                  </a:lnTo>
                  <a:lnTo>
                    <a:pt x="179" y="164"/>
                  </a:lnTo>
                  <a:lnTo>
                    <a:pt x="194" y="150"/>
                  </a:lnTo>
                  <a:lnTo>
                    <a:pt x="205" y="133"/>
                  </a:lnTo>
                  <a:lnTo>
                    <a:pt x="214" y="116"/>
                  </a:lnTo>
                  <a:lnTo>
                    <a:pt x="218" y="97"/>
                  </a:lnTo>
                  <a:lnTo>
                    <a:pt x="219" y="79"/>
                  </a:lnTo>
                  <a:lnTo>
                    <a:pt x="214" y="60"/>
                  </a:lnTo>
                  <a:lnTo>
                    <a:pt x="205" y="43"/>
                  </a:lnTo>
                  <a:lnTo>
                    <a:pt x="194" y="28"/>
                  </a:lnTo>
                  <a:lnTo>
                    <a:pt x="179" y="16"/>
                  </a:lnTo>
                  <a:lnTo>
                    <a:pt x="161" y="8"/>
                  </a:lnTo>
                  <a:lnTo>
                    <a:pt x="142" y="3"/>
                  </a:lnTo>
                  <a:lnTo>
                    <a:pt x="121" y="0"/>
                  </a:lnTo>
                  <a:lnTo>
                    <a:pt x="99" y="3"/>
                  </a:lnTo>
                  <a:lnTo>
                    <a:pt x="77" y="8"/>
                  </a:lnTo>
                  <a:lnTo>
                    <a:pt x="56" y="18"/>
                  </a:lnTo>
                  <a:lnTo>
                    <a:pt x="39" y="29"/>
                  </a:lnTo>
                  <a:lnTo>
                    <a:pt x="24" y="44"/>
                  </a:lnTo>
                  <a:lnTo>
                    <a:pt x="13" y="60"/>
                  </a:lnTo>
                  <a:lnTo>
                    <a:pt x="5" y="78"/>
                  </a:lnTo>
                  <a:lnTo>
                    <a:pt x="0" y="96"/>
                  </a:lnTo>
                  <a:lnTo>
                    <a:pt x="0" y="116"/>
                  </a:lnTo>
                  <a:lnTo>
                    <a:pt x="5" y="134"/>
                  </a:lnTo>
                  <a:lnTo>
                    <a:pt x="13" y="151"/>
                  </a:lnTo>
                  <a:lnTo>
                    <a:pt x="25" y="166"/>
                  </a:lnTo>
                  <a:lnTo>
                    <a:pt x="40" y="178"/>
                  </a:lnTo>
                  <a:lnTo>
                    <a:pt x="58" y="186"/>
                  </a:lnTo>
                  <a:lnTo>
                    <a:pt x="77" y="192"/>
                  </a:lnTo>
                  <a:lnTo>
                    <a:pt x="98" y="194"/>
                  </a:lnTo>
                  <a:lnTo>
                    <a:pt x="119" y="192"/>
                  </a:lnTo>
                  <a:lnTo>
                    <a:pt x="141" y="186"/>
                  </a:lnTo>
                  <a:close/>
                </a:path>
              </a:pathLst>
            </a:custGeom>
            <a:solidFill>
              <a:srgbClr val="FFBF00"/>
            </a:solidFill>
            <a:ln w="9525">
              <a:noFill/>
              <a:round/>
              <a:headEnd/>
              <a:tailEnd/>
            </a:ln>
          </p:spPr>
          <p:txBody>
            <a:bodyPr/>
            <a:lstStyle/>
            <a:p>
              <a:endParaRPr lang="en-US"/>
            </a:p>
          </p:txBody>
        </p:sp>
        <p:sp>
          <p:nvSpPr>
            <p:cNvPr id="38" name="Freeform 28"/>
            <p:cNvSpPr>
              <a:spLocks/>
            </p:cNvSpPr>
            <p:nvPr/>
          </p:nvSpPr>
          <p:spPr bwMode="auto">
            <a:xfrm>
              <a:off x="2862" y="1904"/>
              <a:ext cx="320" cy="420"/>
            </a:xfrm>
            <a:custGeom>
              <a:avLst/>
              <a:gdLst>
                <a:gd name="T0" fmla="*/ 340 w 642"/>
                <a:gd name="T1" fmla="*/ 34 h 838"/>
                <a:gd name="T2" fmla="*/ 355 w 642"/>
                <a:gd name="T3" fmla="*/ 62 h 838"/>
                <a:gd name="T4" fmla="*/ 368 w 642"/>
                <a:gd name="T5" fmla="*/ 92 h 838"/>
                <a:gd name="T6" fmla="*/ 379 w 642"/>
                <a:gd name="T7" fmla="*/ 124 h 838"/>
                <a:gd name="T8" fmla="*/ 401 w 642"/>
                <a:gd name="T9" fmla="*/ 163 h 838"/>
                <a:gd name="T10" fmla="*/ 438 w 642"/>
                <a:gd name="T11" fmla="*/ 206 h 838"/>
                <a:gd name="T12" fmla="*/ 477 w 642"/>
                <a:gd name="T13" fmla="*/ 245 h 838"/>
                <a:gd name="T14" fmla="*/ 519 w 642"/>
                <a:gd name="T15" fmla="*/ 282 h 838"/>
                <a:gd name="T16" fmla="*/ 558 w 642"/>
                <a:gd name="T17" fmla="*/ 319 h 838"/>
                <a:gd name="T18" fmla="*/ 592 w 642"/>
                <a:gd name="T19" fmla="*/ 359 h 838"/>
                <a:gd name="T20" fmla="*/ 620 w 642"/>
                <a:gd name="T21" fmla="*/ 403 h 838"/>
                <a:gd name="T22" fmla="*/ 637 w 642"/>
                <a:gd name="T23" fmla="*/ 455 h 838"/>
                <a:gd name="T24" fmla="*/ 642 w 642"/>
                <a:gd name="T25" fmla="*/ 536 h 838"/>
                <a:gd name="T26" fmla="*/ 631 w 642"/>
                <a:gd name="T27" fmla="*/ 642 h 838"/>
                <a:gd name="T28" fmla="*/ 608 w 642"/>
                <a:gd name="T29" fmla="*/ 722 h 838"/>
                <a:gd name="T30" fmla="*/ 576 w 642"/>
                <a:gd name="T31" fmla="*/ 771 h 838"/>
                <a:gd name="T32" fmla="*/ 532 w 642"/>
                <a:gd name="T33" fmla="*/ 809 h 838"/>
                <a:gd name="T34" fmla="*/ 479 w 642"/>
                <a:gd name="T35" fmla="*/ 832 h 838"/>
                <a:gd name="T36" fmla="*/ 436 w 642"/>
                <a:gd name="T37" fmla="*/ 838 h 838"/>
                <a:gd name="T38" fmla="*/ 406 w 642"/>
                <a:gd name="T39" fmla="*/ 837 h 838"/>
                <a:gd name="T40" fmla="*/ 377 w 642"/>
                <a:gd name="T41" fmla="*/ 834 h 838"/>
                <a:gd name="T42" fmla="*/ 348 w 642"/>
                <a:gd name="T43" fmla="*/ 827 h 838"/>
                <a:gd name="T44" fmla="*/ 324 w 642"/>
                <a:gd name="T45" fmla="*/ 817 h 838"/>
                <a:gd name="T46" fmla="*/ 305 w 642"/>
                <a:gd name="T47" fmla="*/ 806 h 838"/>
                <a:gd name="T48" fmla="*/ 289 w 642"/>
                <a:gd name="T49" fmla="*/ 791 h 838"/>
                <a:gd name="T50" fmla="*/ 269 w 642"/>
                <a:gd name="T51" fmla="*/ 767 h 838"/>
                <a:gd name="T52" fmla="*/ 243 w 642"/>
                <a:gd name="T53" fmla="*/ 715 h 838"/>
                <a:gd name="T54" fmla="*/ 214 w 642"/>
                <a:gd name="T55" fmla="*/ 643 h 838"/>
                <a:gd name="T56" fmla="*/ 182 w 642"/>
                <a:gd name="T57" fmla="*/ 572 h 838"/>
                <a:gd name="T58" fmla="*/ 149 w 642"/>
                <a:gd name="T59" fmla="*/ 502 h 838"/>
                <a:gd name="T60" fmla="*/ 114 w 642"/>
                <a:gd name="T61" fmla="*/ 430 h 838"/>
                <a:gd name="T62" fmla="*/ 81 w 642"/>
                <a:gd name="T63" fmla="*/ 359 h 838"/>
                <a:gd name="T64" fmla="*/ 47 w 642"/>
                <a:gd name="T65" fmla="*/ 286 h 838"/>
                <a:gd name="T66" fmla="*/ 16 w 642"/>
                <a:gd name="T67" fmla="*/ 213 h 838"/>
                <a:gd name="T68" fmla="*/ 0 w 642"/>
                <a:gd name="T69" fmla="*/ 162 h 838"/>
                <a:gd name="T70" fmla="*/ 19 w 642"/>
                <a:gd name="T71" fmla="*/ 119 h 838"/>
                <a:gd name="T72" fmla="*/ 53 w 642"/>
                <a:gd name="T73" fmla="*/ 70 h 838"/>
                <a:gd name="T74" fmla="*/ 92 w 642"/>
                <a:gd name="T75" fmla="*/ 32 h 838"/>
                <a:gd name="T76" fmla="*/ 113 w 642"/>
                <a:gd name="T77" fmla="*/ 24 h 838"/>
                <a:gd name="T78" fmla="*/ 130 w 642"/>
                <a:gd name="T79" fmla="*/ 20 h 838"/>
                <a:gd name="T80" fmla="*/ 158 w 642"/>
                <a:gd name="T81" fmla="*/ 13 h 838"/>
                <a:gd name="T82" fmla="*/ 190 w 642"/>
                <a:gd name="T83" fmla="*/ 6 h 838"/>
                <a:gd name="T84" fmla="*/ 226 w 642"/>
                <a:gd name="T85" fmla="*/ 2 h 838"/>
                <a:gd name="T86" fmla="*/ 260 w 642"/>
                <a:gd name="T87" fmla="*/ 0 h 838"/>
                <a:gd name="T88" fmla="*/ 294 w 642"/>
                <a:gd name="T89" fmla="*/ 3 h 838"/>
                <a:gd name="T90" fmla="*/ 320 w 642"/>
                <a:gd name="T91" fmla="*/ 13 h 83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42"/>
                <a:gd name="T139" fmla="*/ 0 h 838"/>
                <a:gd name="T140" fmla="*/ 642 w 642"/>
                <a:gd name="T141" fmla="*/ 838 h 83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42" h="838">
                  <a:moveTo>
                    <a:pt x="331" y="23"/>
                  </a:moveTo>
                  <a:lnTo>
                    <a:pt x="340" y="34"/>
                  </a:lnTo>
                  <a:lnTo>
                    <a:pt x="348" y="47"/>
                  </a:lnTo>
                  <a:lnTo>
                    <a:pt x="355" y="62"/>
                  </a:lnTo>
                  <a:lnTo>
                    <a:pt x="361" y="77"/>
                  </a:lnTo>
                  <a:lnTo>
                    <a:pt x="368" y="92"/>
                  </a:lnTo>
                  <a:lnTo>
                    <a:pt x="373" y="108"/>
                  </a:lnTo>
                  <a:lnTo>
                    <a:pt x="379" y="124"/>
                  </a:lnTo>
                  <a:lnTo>
                    <a:pt x="386" y="140"/>
                  </a:lnTo>
                  <a:lnTo>
                    <a:pt x="401" y="163"/>
                  </a:lnTo>
                  <a:lnTo>
                    <a:pt x="418" y="185"/>
                  </a:lnTo>
                  <a:lnTo>
                    <a:pt x="438" y="206"/>
                  </a:lnTo>
                  <a:lnTo>
                    <a:pt x="457" y="225"/>
                  </a:lnTo>
                  <a:lnTo>
                    <a:pt x="477" y="245"/>
                  </a:lnTo>
                  <a:lnTo>
                    <a:pt x="498" y="263"/>
                  </a:lnTo>
                  <a:lnTo>
                    <a:pt x="519" y="282"/>
                  </a:lnTo>
                  <a:lnTo>
                    <a:pt x="538" y="300"/>
                  </a:lnTo>
                  <a:lnTo>
                    <a:pt x="558" y="319"/>
                  </a:lnTo>
                  <a:lnTo>
                    <a:pt x="576" y="338"/>
                  </a:lnTo>
                  <a:lnTo>
                    <a:pt x="592" y="359"/>
                  </a:lnTo>
                  <a:lnTo>
                    <a:pt x="607" y="381"/>
                  </a:lnTo>
                  <a:lnTo>
                    <a:pt x="620" y="403"/>
                  </a:lnTo>
                  <a:lnTo>
                    <a:pt x="630" y="428"/>
                  </a:lnTo>
                  <a:lnTo>
                    <a:pt x="637" y="455"/>
                  </a:lnTo>
                  <a:lnTo>
                    <a:pt x="641" y="483"/>
                  </a:lnTo>
                  <a:lnTo>
                    <a:pt x="642" y="536"/>
                  </a:lnTo>
                  <a:lnTo>
                    <a:pt x="639" y="589"/>
                  </a:lnTo>
                  <a:lnTo>
                    <a:pt x="631" y="642"/>
                  </a:lnTo>
                  <a:lnTo>
                    <a:pt x="620" y="694"/>
                  </a:lnTo>
                  <a:lnTo>
                    <a:pt x="608" y="722"/>
                  </a:lnTo>
                  <a:lnTo>
                    <a:pt x="593" y="748"/>
                  </a:lnTo>
                  <a:lnTo>
                    <a:pt x="576" y="771"/>
                  </a:lnTo>
                  <a:lnTo>
                    <a:pt x="555" y="792"/>
                  </a:lnTo>
                  <a:lnTo>
                    <a:pt x="532" y="809"/>
                  </a:lnTo>
                  <a:lnTo>
                    <a:pt x="507" y="823"/>
                  </a:lnTo>
                  <a:lnTo>
                    <a:pt x="479" y="832"/>
                  </a:lnTo>
                  <a:lnTo>
                    <a:pt x="451" y="837"/>
                  </a:lnTo>
                  <a:lnTo>
                    <a:pt x="436" y="838"/>
                  </a:lnTo>
                  <a:lnTo>
                    <a:pt x="421" y="838"/>
                  </a:lnTo>
                  <a:lnTo>
                    <a:pt x="406" y="837"/>
                  </a:lnTo>
                  <a:lnTo>
                    <a:pt x="392" y="836"/>
                  </a:lnTo>
                  <a:lnTo>
                    <a:pt x="377" y="834"/>
                  </a:lnTo>
                  <a:lnTo>
                    <a:pt x="363" y="830"/>
                  </a:lnTo>
                  <a:lnTo>
                    <a:pt x="348" y="827"/>
                  </a:lnTo>
                  <a:lnTo>
                    <a:pt x="334" y="822"/>
                  </a:lnTo>
                  <a:lnTo>
                    <a:pt x="324" y="817"/>
                  </a:lnTo>
                  <a:lnTo>
                    <a:pt x="315" y="812"/>
                  </a:lnTo>
                  <a:lnTo>
                    <a:pt x="305" y="806"/>
                  </a:lnTo>
                  <a:lnTo>
                    <a:pt x="297" y="799"/>
                  </a:lnTo>
                  <a:lnTo>
                    <a:pt x="289" y="791"/>
                  </a:lnTo>
                  <a:lnTo>
                    <a:pt x="279" y="779"/>
                  </a:lnTo>
                  <a:lnTo>
                    <a:pt x="269" y="767"/>
                  </a:lnTo>
                  <a:lnTo>
                    <a:pt x="257" y="752"/>
                  </a:lnTo>
                  <a:lnTo>
                    <a:pt x="243" y="715"/>
                  </a:lnTo>
                  <a:lnTo>
                    <a:pt x="229" y="679"/>
                  </a:lnTo>
                  <a:lnTo>
                    <a:pt x="214" y="643"/>
                  </a:lnTo>
                  <a:lnTo>
                    <a:pt x="198" y="608"/>
                  </a:lnTo>
                  <a:lnTo>
                    <a:pt x="182" y="572"/>
                  </a:lnTo>
                  <a:lnTo>
                    <a:pt x="166" y="536"/>
                  </a:lnTo>
                  <a:lnTo>
                    <a:pt x="149" y="502"/>
                  </a:lnTo>
                  <a:lnTo>
                    <a:pt x="131" y="466"/>
                  </a:lnTo>
                  <a:lnTo>
                    <a:pt x="114" y="430"/>
                  </a:lnTo>
                  <a:lnTo>
                    <a:pt x="97" y="395"/>
                  </a:lnTo>
                  <a:lnTo>
                    <a:pt x="81" y="359"/>
                  </a:lnTo>
                  <a:lnTo>
                    <a:pt x="63" y="323"/>
                  </a:lnTo>
                  <a:lnTo>
                    <a:pt x="47" y="286"/>
                  </a:lnTo>
                  <a:lnTo>
                    <a:pt x="31" y="251"/>
                  </a:lnTo>
                  <a:lnTo>
                    <a:pt x="16" y="213"/>
                  </a:lnTo>
                  <a:lnTo>
                    <a:pt x="1" y="176"/>
                  </a:lnTo>
                  <a:lnTo>
                    <a:pt x="0" y="162"/>
                  </a:lnTo>
                  <a:lnTo>
                    <a:pt x="7" y="142"/>
                  </a:lnTo>
                  <a:lnTo>
                    <a:pt x="19" y="119"/>
                  </a:lnTo>
                  <a:lnTo>
                    <a:pt x="35" y="94"/>
                  </a:lnTo>
                  <a:lnTo>
                    <a:pt x="53" y="70"/>
                  </a:lnTo>
                  <a:lnTo>
                    <a:pt x="73" y="48"/>
                  </a:lnTo>
                  <a:lnTo>
                    <a:pt x="92" y="32"/>
                  </a:lnTo>
                  <a:lnTo>
                    <a:pt x="108" y="24"/>
                  </a:lnTo>
                  <a:lnTo>
                    <a:pt x="113" y="24"/>
                  </a:lnTo>
                  <a:lnTo>
                    <a:pt x="121" y="23"/>
                  </a:lnTo>
                  <a:lnTo>
                    <a:pt x="130" y="20"/>
                  </a:lnTo>
                  <a:lnTo>
                    <a:pt x="143" y="17"/>
                  </a:lnTo>
                  <a:lnTo>
                    <a:pt x="158" y="13"/>
                  </a:lnTo>
                  <a:lnTo>
                    <a:pt x="173" y="10"/>
                  </a:lnTo>
                  <a:lnTo>
                    <a:pt x="190" y="6"/>
                  </a:lnTo>
                  <a:lnTo>
                    <a:pt x="207" y="4"/>
                  </a:lnTo>
                  <a:lnTo>
                    <a:pt x="226" y="2"/>
                  </a:lnTo>
                  <a:lnTo>
                    <a:pt x="243" y="0"/>
                  </a:lnTo>
                  <a:lnTo>
                    <a:pt x="260" y="0"/>
                  </a:lnTo>
                  <a:lnTo>
                    <a:pt x="278" y="1"/>
                  </a:lnTo>
                  <a:lnTo>
                    <a:pt x="294" y="3"/>
                  </a:lnTo>
                  <a:lnTo>
                    <a:pt x="308" y="8"/>
                  </a:lnTo>
                  <a:lnTo>
                    <a:pt x="320" y="13"/>
                  </a:lnTo>
                  <a:lnTo>
                    <a:pt x="331" y="23"/>
                  </a:lnTo>
                  <a:close/>
                </a:path>
              </a:pathLst>
            </a:custGeom>
            <a:solidFill>
              <a:srgbClr val="FFBF00"/>
            </a:solidFill>
            <a:ln w="9525">
              <a:noFill/>
              <a:round/>
              <a:headEnd/>
              <a:tailEnd/>
            </a:ln>
          </p:spPr>
          <p:txBody>
            <a:bodyPr/>
            <a:lstStyle/>
            <a:p>
              <a:endParaRPr lang="en-US"/>
            </a:p>
          </p:txBody>
        </p:sp>
        <p:sp>
          <p:nvSpPr>
            <p:cNvPr id="39" name="Freeform 29"/>
            <p:cNvSpPr>
              <a:spLocks/>
            </p:cNvSpPr>
            <p:nvPr/>
          </p:nvSpPr>
          <p:spPr bwMode="auto">
            <a:xfrm>
              <a:off x="3118" y="1855"/>
              <a:ext cx="135" cy="243"/>
            </a:xfrm>
            <a:custGeom>
              <a:avLst/>
              <a:gdLst>
                <a:gd name="T0" fmla="*/ 98 w 270"/>
                <a:gd name="T1" fmla="*/ 0 h 487"/>
                <a:gd name="T2" fmla="*/ 98 w 270"/>
                <a:gd name="T3" fmla="*/ 6 h 487"/>
                <a:gd name="T4" fmla="*/ 101 w 270"/>
                <a:gd name="T5" fmla="*/ 21 h 487"/>
                <a:gd name="T6" fmla="*/ 110 w 270"/>
                <a:gd name="T7" fmla="*/ 45 h 487"/>
                <a:gd name="T8" fmla="*/ 129 w 270"/>
                <a:gd name="T9" fmla="*/ 79 h 487"/>
                <a:gd name="T10" fmla="*/ 163 w 270"/>
                <a:gd name="T11" fmla="*/ 124 h 487"/>
                <a:gd name="T12" fmla="*/ 196 w 270"/>
                <a:gd name="T13" fmla="*/ 171 h 487"/>
                <a:gd name="T14" fmla="*/ 224 w 270"/>
                <a:gd name="T15" fmla="*/ 220 h 487"/>
                <a:gd name="T16" fmla="*/ 247 w 270"/>
                <a:gd name="T17" fmla="*/ 270 h 487"/>
                <a:gd name="T18" fmla="*/ 264 w 270"/>
                <a:gd name="T19" fmla="*/ 323 h 487"/>
                <a:gd name="T20" fmla="*/ 270 w 270"/>
                <a:gd name="T21" fmla="*/ 376 h 487"/>
                <a:gd name="T22" fmla="*/ 268 w 270"/>
                <a:gd name="T23" fmla="*/ 431 h 487"/>
                <a:gd name="T24" fmla="*/ 253 w 270"/>
                <a:gd name="T25" fmla="*/ 487 h 487"/>
                <a:gd name="T26" fmla="*/ 236 w 270"/>
                <a:gd name="T27" fmla="*/ 485 h 487"/>
                <a:gd name="T28" fmla="*/ 220 w 270"/>
                <a:gd name="T29" fmla="*/ 482 h 487"/>
                <a:gd name="T30" fmla="*/ 204 w 270"/>
                <a:gd name="T31" fmla="*/ 477 h 487"/>
                <a:gd name="T32" fmla="*/ 189 w 270"/>
                <a:gd name="T33" fmla="*/ 470 h 487"/>
                <a:gd name="T34" fmla="*/ 175 w 270"/>
                <a:gd name="T35" fmla="*/ 462 h 487"/>
                <a:gd name="T36" fmla="*/ 161 w 270"/>
                <a:gd name="T37" fmla="*/ 452 h 487"/>
                <a:gd name="T38" fmla="*/ 147 w 270"/>
                <a:gd name="T39" fmla="*/ 442 h 487"/>
                <a:gd name="T40" fmla="*/ 135 w 270"/>
                <a:gd name="T41" fmla="*/ 429 h 487"/>
                <a:gd name="T42" fmla="*/ 122 w 270"/>
                <a:gd name="T43" fmla="*/ 416 h 487"/>
                <a:gd name="T44" fmla="*/ 110 w 270"/>
                <a:gd name="T45" fmla="*/ 402 h 487"/>
                <a:gd name="T46" fmla="*/ 100 w 270"/>
                <a:gd name="T47" fmla="*/ 389 h 487"/>
                <a:gd name="T48" fmla="*/ 88 w 270"/>
                <a:gd name="T49" fmla="*/ 374 h 487"/>
                <a:gd name="T50" fmla="*/ 79 w 270"/>
                <a:gd name="T51" fmla="*/ 359 h 487"/>
                <a:gd name="T52" fmla="*/ 69 w 270"/>
                <a:gd name="T53" fmla="*/ 344 h 487"/>
                <a:gd name="T54" fmla="*/ 60 w 270"/>
                <a:gd name="T55" fmla="*/ 329 h 487"/>
                <a:gd name="T56" fmla="*/ 50 w 270"/>
                <a:gd name="T57" fmla="*/ 314 h 487"/>
                <a:gd name="T58" fmla="*/ 34 w 270"/>
                <a:gd name="T59" fmla="*/ 283 h 487"/>
                <a:gd name="T60" fmla="*/ 22 w 270"/>
                <a:gd name="T61" fmla="*/ 248 h 487"/>
                <a:gd name="T62" fmla="*/ 11 w 270"/>
                <a:gd name="T63" fmla="*/ 211 h 487"/>
                <a:gd name="T64" fmla="*/ 4 w 270"/>
                <a:gd name="T65" fmla="*/ 173 h 487"/>
                <a:gd name="T66" fmla="*/ 1 w 270"/>
                <a:gd name="T67" fmla="*/ 134 h 487"/>
                <a:gd name="T68" fmla="*/ 0 w 270"/>
                <a:gd name="T69" fmla="*/ 96 h 487"/>
                <a:gd name="T70" fmla="*/ 1 w 270"/>
                <a:gd name="T71" fmla="*/ 59 h 487"/>
                <a:gd name="T72" fmla="*/ 6 w 270"/>
                <a:gd name="T73" fmla="*/ 26 h 487"/>
                <a:gd name="T74" fmla="*/ 98 w 270"/>
                <a:gd name="T75" fmla="*/ 0 h 48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0"/>
                <a:gd name="T115" fmla="*/ 0 h 487"/>
                <a:gd name="T116" fmla="*/ 270 w 270"/>
                <a:gd name="T117" fmla="*/ 487 h 48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0" h="487">
                  <a:moveTo>
                    <a:pt x="98" y="0"/>
                  </a:moveTo>
                  <a:lnTo>
                    <a:pt x="98" y="6"/>
                  </a:lnTo>
                  <a:lnTo>
                    <a:pt x="101" y="21"/>
                  </a:lnTo>
                  <a:lnTo>
                    <a:pt x="110" y="45"/>
                  </a:lnTo>
                  <a:lnTo>
                    <a:pt x="129" y="79"/>
                  </a:lnTo>
                  <a:lnTo>
                    <a:pt x="163" y="124"/>
                  </a:lnTo>
                  <a:lnTo>
                    <a:pt x="196" y="171"/>
                  </a:lnTo>
                  <a:lnTo>
                    <a:pt x="224" y="220"/>
                  </a:lnTo>
                  <a:lnTo>
                    <a:pt x="247" y="270"/>
                  </a:lnTo>
                  <a:lnTo>
                    <a:pt x="264" y="323"/>
                  </a:lnTo>
                  <a:lnTo>
                    <a:pt x="270" y="376"/>
                  </a:lnTo>
                  <a:lnTo>
                    <a:pt x="268" y="431"/>
                  </a:lnTo>
                  <a:lnTo>
                    <a:pt x="253" y="487"/>
                  </a:lnTo>
                  <a:lnTo>
                    <a:pt x="236" y="485"/>
                  </a:lnTo>
                  <a:lnTo>
                    <a:pt x="220" y="482"/>
                  </a:lnTo>
                  <a:lnTo>
                    <a:pt x="204" y="477"/>
                  </a:lnTo>
                  <a:lnTo>
                    <a:pt x="189" y="470"/>
                  </a:lnTo>
                  <a:lnTo>
                    <a:pt x="175" y="462"/>
                  </a:lnTo>
                  <a:lnTo>
                    <a:pt x="161" y="452"/>
                  </a:lnTo>
                  <a:lnTo>
                    <a:pt x="147" y="442"/>
                  </a:lnTo>
                  <a:lnTo>
                    <a:pt x="135" y="429"/>
                  </a:lnTo>
                  <a:lnTo>
                    <a:pt x="122" y="416"/>
                  </a:lnTo>
                  <a:lnTo>
                    <a:pt x="110" y="402"/>
                  </a:lnTo>
                  <a:lnTo>
                    <a:pt x="100" y="389"/>
                  </a:lnTo>
                  <a:lnTo>
                    <a:pt x="88" y="374"/>
                  </a:lnTo>
                  <a:lnTo>
                    <a:pt x="79" y="359"/>
                  </a:lnTo>
                  <a:lnTo>
                    <a:pt x="69" y="344"/>
                  </a:lnTo>
                  <a:lnTo>
                    <a:pt x="60" y="329"/>
                  </a:lnTo>
                  <a:lnTo>
                    <a:pt x="50" y="314"/>
                  </a:lnTo>
                  <a:lnTo>
                    <a:pt x="34" y="283"/>
                  </a:lnTo>
                  <a:lnTo>
                    <a:pt x="22" y="248"/>
                  </a:lnTo>
                  <a:lnTo>
                    <a:pt x="11" y="211"/>
                  </a:lnTo>
                  <a:lnTo>
                    <a:pt x="4" y="173"/>
                  </a:lnTo>
                  <a:lnTo>
                    <a:pt x="1" y="134"/>
                  </a:lnTo>
                  <a:lnTo>
                    <a:pt x="0" y="96"/>
                  </a:lnTo>
                  <a:lnTo>
                    <a:pt x="1" y="59"/>
                  </a:lnTo>
                  <a:lnTo>
                    <a:pt x="6" y="26"/>
                  </a:lnTo>
                  <a:lnTo>
                    <a:pt x="98" y="0"/>
                  </a:lnTo>
                  <a:close/>
                </a:path>
              </a:pathLst>
            </a:custGeom>
            <a:solidFill>
              <a:srgbClr val="FFBF00"/>
            </a:solidFill>
            <a:ln w="9525">
              <a:noFill/>
              <a:round/>
              <a:headEnd/>
              <a:tailEnd/>
            </a:ln>
          </p:spPr>
          <p:txBody>
            <a:bodyPr/>
            <a:lstStyle/>
            <a:p>
              <a:endParaRPr lang="en-US"/>
            </a:p>
          </p:txBody>
        </p:sp>
        <p:sp>
          <p:nvSpPr>
            <p:cNvPr id="40" name="Freeform 30"/>
            <p:cNvSpPr>
              <a:spLocks/>
            </p:cNvSpPr>
            <p:nvPr/>
          </p:nvSpPr>
          <p:spPr bwMode="auto">
            <a:xfrm>
              <a:off x="3215" y="1855"/>
              <a:ext cx="27" cy="33"/>
            </a:xfrm>
            <a:custGeom>
              <a:avLst/>
              <a:gdLst>
                <a:gd name="T0" fmla="*/ 28 w 55"/>
                <a:gd name="T1" fmla="*/ 67 h 67"/>
                <a:gd name="T2" fmla="*/ 38 w 55"/>
                <a:gd name="T3" fmla="*/ 65 h 67"/>
                <a:gd name="T4" fmla="*/ 47 w 55"/>
                <a:gd name="T5" fmla="*/ 57 h 67"/>
                <a:gd name="T6" fmla="*/ 52 w 55"/>
                <a:gd name="T7" fmla="*/ 47 h 67"/>
                <a:gd name="T8" fmla="*/ 55 w 55"/>
                <a:gd name="T9" fmla="*/ 34 h 67"/>
                <a:gd name="T10" fmla="*/ 52 w 55"/>
                <a:gd name="T11" fmla="*/ 21 h 67"/>
                <a:gd name="T12" fmla="*/ 47 w 55"/>
                <a:gd name="T13" fmla="*/ 10 h 67"/>
                <a:gd name="T14" fmla="*/ 38 w 55"/>
                <a:gd name="T15" fmla="*/ 3 h 67"/>
                <a:gd name="T16" fmla="*/ 28 w 55"/>
                <a:gd name="T17" fmla="*/ 0 h 67"/>
                <a:gd name="T18" fmla="*/ 17 w 55"/>
                <a:gd name="T19" fmla="*/ 3 h 67"/>
                <a:gd name="T20" fmla="*/ 9 w 55"/>
                <a:gd name="T21" fmla="*/ 10 h 67"/>
                <a:gd name="T22" fmla="*/ 3 w 55"/>
                <a:gd name="T23" fmla="*/ 21 h 67"/>
                <a:gd name="T24" fmla="*/ 0 w 55"/>
                <a:gd name="T25" fmla="*/ 34 h 67"/>
                <a:gd name="T26" fmla="*/ 3 w 55"/>
                <a:gd name="T27" fmla="*/ 47 h 67"/>
                <a:gd name="T28" fmla="*/ 9 w 55"/>
                <a:gd name="T29" fmla="*/ 57 h 67"/>
                <a:gd name="T30" fmla="*/ 17 w 55"/>
                <a:gd name="T31" fmla="*/ 65 h 67"/>
                <a:gd name="T32" fmla="*/ 28 w 55"/>
                <a:gd name="T33" fmla="*/ 67 h 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67"/>
                <a:gd name="T53" fmla="*/ 55 w 55"/>
                <a:gd name="T54" fmla="*/ 67 h 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67">
                  <a:moveTo>
                    <a:pt x="28" y="67"/>
                  </a:moveTo>
                  <a:lnTo>
                    <a:pt x="38" y="65"/>
                  </a:lnTo>
                  <a:lnTo>
                    <a:pt x="47" y="57"/>
                  </a:lnTo>
                  <a:lnTo>
                    <a:pt x="52" y="47"/>
                  </a:lnTo>
                  <a:lnTo>
                    <a:pt x="55" y="34"/>
                  </a:lnTo>
                  <a:lnTo>
                    <a:pt x="52" y="21"/>
                  </a:lnTo>
                  <a:lnTo>
                    <a:pt x="47" y="10"/>
                  </a:lnTo>
                  <a:lnTo>
                    <a:pt x="38" y="3"/>
                  </a:lnTo>
                  <a:lnTo>
                    <a:pt x="28" y="0"/>
                  </a:lnTo>
                  <a:lnTo>
                    <a:pt x="17" y="3"/>
                  </a:lnTo>
                  <a:lnTo>
                    <a:pt x="9" y="10"/>
                  </a:lnTo>
                  <a:lnTo>
                    <a:pt x="3" y="21"/>
                  </a:lnTo>
                  <a:lnTo>
                    <a:pt x="0" y="34"/>
                  </a:lnTo>
                  <a:lnTo>
                    <a:pt x="3" y="47"/>
                  </a:lnTo>
                  <a:lnTo>
                    <a:pt x="9" y="57"/>
                  </a:lnTo>
                  <a:lnTo>
                    <a:pt x="17" y="65"/>
                  </a:lnTo>
                  <a:lnTo>
                    <a:pt x="28" y="67"/>
                  </a:lnTo>
                  <a:close/>
                </a:path>
              </a:pathLst>
            </a:custGeom>
            <a:solidFill>
              <a:srgbClr val="7F0000"/>
            </a:solidFill>
            <a:ln w="9525">
              <a:noFill/>
              <a:round/>
              <a:headEnd/>
              <a:tailEnd/>
            </a:ln>
          </p:spPr>
          <p:txBody>
            <a:bodyPr/>
            <a:lstStyle/>
            <a:p>
              <a:endParaRPr lang="en-US"/>
            </a:p>
          </p:txBody>
        </p:sp>
        <p:sp>
          <p:nvSpPr>
            <p:cNvPr id="41" name="Freeform 31"/>
            <p:cNvSpPr>
              <a:spLocks/>
            </p:cNvSpPr>
            <p:nvPr/>
          </p:nvSpPr>
          <p:spPr bwMode="auto">
            <a:xfrm>
              <a:off x="3379" y="1883"/>
              <a:ext cx="48" cy="55"/>
            </a:xfrm>
            <a:custGeom>
              <a:avLst/>
              <a:gdLst>
                <a:gd name="T0" fmla="*/ 48 w 95"/>
                <a:gd name="T1" fmla="*/ 110 h 110"/>
                <a:gd name="T2" fmla="*/ 57 w 95"/>
                <a:gd name="T3" fmla="*/ 109 h 110"/>
                <a:gd name="T4" fmla="*/ 67 w 95"/>
                <a:gd name="T5" fmla="*/ 106 h 110"/>
                <a:gd name="T6" fmla="*/ 75 w 95"/>
                <a:gd name="T7" fmla="*/ 101 h 110"/>
                <a:gd name="T8" fmla="*/ 82 w 95"/>
                <a:gd name="T9" fmla="*/ 94 h 110"/>
                <a:gd name="T10" fmla="*/ 87 w 95"/>
                <a:gd name="T11" fmla="*/ 86 h 110"/>
                <a:gd name="T12" fmla="*/ 92 w 95"/>
                <a:gd name="T13" fmla="*/ 77 h 110"/>
                <a:gd name="T14" fmla="*/ 94 w 95"/>
                <a:gd name="T15" fmla="*/ 67 h 110"/>
                <a:gd name="T16" fmla="*/ 95 w 95"/>
                <a:gd name="T17" fmla="*/ 55 h 110"/>
                <a:gd name="T18" fmla="*/ 94 w 95"/>
                <a:gd name="T19" fmla="*/ 44 h 110"/>
                <a:gd name="T20" fmla="*/ 92 w 95"/>
                <a:gd name="T21" fmla="*/ 34 h 110"/>
                <a:gd name="T22" fmla="*/ 87 w 95"/>
                <a:gd name="T23" fmla="*/ 24 h 110"/>
                <a:gd name="T24" fmla="*/ 82 w 95"/>
                <a:gd name="T25" fmla="*/ 16 h 110"/>
                <a:gd name="T26" fmla="*/ 75 w 95"/>
                <a:gd name="T27" fmla="*/ 9 h 110"/>
                <a:gd name="T28" fmla="*/ 67 w 95"/>
                <a:gd name="T29" fmla="*/ 4 h 110"/>
                <a:gd name="T30" fmla="*/ 57 w 95"/>
                <a:gd name="T31" fmla="*/ 1 h 110"/>
                <a:gd name="T32" fmla="*/ 48 w 95"/>
                <a:gd name="T33" fmla="*/ 0 h 110"/>
                <a:gd name="T34" fmla="*/ 39 w 95"/>
                <a:gd name="T35" fmla="*/ 1 h 110"/>
                <a:gd name="T36" fmla="*/ 30 w 95"/>
                <a:gd name="T37" fmla="*/ 4 h 110"/>
                <a:gd name="T38" fmla="*/ 22 w 95"/>
                <a:gd name="T39" fmla="*/ 9 h 110"/>
                <a:gd name="T40" fmla="*/ 14 w 95"/>
                <a:gd name="T41" fmla="*/ 16 h 110"/>
                <a:gd name="T42" fmla="*/ 8 w 95"/>
                <a:gd name="T43" fmla="*/ 24 h 110"/>
                <a:gd name="T44" fmla="*/ 3 w 95"/>
                <a:gd name="T45" fmla="*/ 34 h 110"/>
                <a:gd name="T46" fmla="*/ 1 w 95"/>
                <a:gd name="T47" fmla="*/ 44 h 110"/>
                <a:gd name="T48" fmla="*/ 0 w 95"/>
                <a:gd name="T49" fmla="*/ 55 h 110"/>
                <a:gd name="T50" fmla="*/ 1 w 95"/>
                <a:gd name="T51" fmla="*/ 67 h 110"/>
                <a:gd name="T52" fmla="*/ 3 w 95"/>
                <a:gd name="T53" fmla="*/ 77 h 110"/>
                <a:gd name="T54" fmla="*/ 8 w 95"/>
                <a:gd name="T55" fmla="*/ 86 h 110"/>
                <a:gd name="T56" fmla="*/ 14 w 95"/>
                <a:gd name="T57" fmla="*/ 94 h 110"/>
                <a:gd name="T58" fmla="*/ 22 w 95"/>
                <a:gd name="T59" fmla="*/ 101 h 110"/>
                <a:gd name="T60" fmla="*/ 30 w 95"/>
                <a:gd name="T61" fmla="*/ 106 h 110"/>
                <a:gd name="T62" fmla="*/ 39 w 95"/>
                <a:gd name="T63" fmla="*/ 109 h 110"/>
                <a:gd name="T64" fmla="*/ 48 w 95"/>
                <a:gd name="T65" fmla="*/ 110 h 1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
                <a:gd name="T100" fmla="*/ 0 h 110"/>
                <a:gd name="T101" fmla="*/ 95 w 95"/>
                <a:gd name="T102" fmla="*/ 110 h 1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 h="110">
                  <a:moveTo>
                    <a:pt x="48" y="110"/>
                  </a:moveTo>
                  <a:lnTo>
                    <a:pt x="57" y="109"/>
                  </a:lnTo>
                  <a:lnTo>
                    <a:pt x="67" y="106"/>
                  </a:lnTo>
                  <a:lnTo>
                    <a:pt x="75" y="101"/>
                  </a:lnTo>
                  <a:lnTo>
                    <a:pt x="82" y="94"/>
                  </a:lnTo>
                  <a:lnTo>
                    <a:pt x="87" y="86"/>
                  </a:lnTo>
                  <a:lnTo>
                    <a:pt x="92" y="77"/>
                  </a:lnTo>
                  <a:lnTo>
                    <a:pt x="94" y="67"/>
                  </a:lnTo>
                  <a:lnTo>
                    <a:pt x="95" y="55"/>
                  </a:lnTo>
                  <a:lnTo>
                    <a:pt x="94" y="44"/>
                  </a:lnTo>
                  <a:lnTo>
                    <a:pt x="92" y="34"/>
                  </a:lnTo>
                  <a:lnTo>
                    <a:pt x="87" y="24"/>
                  </a:lnTo>
                  <a:lnTo>
                    <a:pt x="82" y="16"/>
                  </a:lnTo>
                  <a:lnTo>
                    <a:pt x="75" y="9"/>
                  </a:lnTo>
                  <a:lnTo>
                    <a:pt x="67" y="4"/>
                  </a:lnTo>
                  <a:lnTo>
                    <a:pt x="57" y="1"/>
                  </a:lnTo>
                  <a:lnTo>
                    <a:pt x="48" y="0"/>
                  </a:lnTo>
                  <a:lnTo>
                    <a:pt x="39" y="1"/>
                  </a:lnTo>
                  <a:lnTo>
                    <a:pt x="30" y="4"/>
                  </a:lnTo>
                  <a:lnTo>
                    <a:pt x="22" y="9"/>
                  </a:lnTo>
                  <a:lnTo>
                    <a:pt x="14" y="16"/>
                  </a:lnTo>
                  <a:lnTo>
                    <a:pt x="8" y="24"/>
                  </a:lnTo>
                  <a:lnTo>
                    <a:pt x="3" y="34"/>
                  </a:lnTo>
                  <a:lnTo>
                    <a:pt x="1" y="44"/>
                  </a:lnTo>
                  <a:lnTo>
                    <a:pt x="0" y="55"/>
                  </a:lnTo>
                  <a:lnTo>
                    <a:pt x="1" y="67"/>
                  </a:lnTo>
                  <a:lnTo>
                    <a:pt x="3" y="77"/>
                  </a:lnTo>
                  <a:lnTo>
                    <a:pt x="8" y="86"/>
                  </a:lnTo>
                  <a:lnTo>
                    <a:pt x="14" y="94"/>
                  </a:lnTo>
                  <a:lnTo>
                    <a:pt x="22" y="101"/>
                  </a:lnTo>
                  <a:lnTo>
                    <a:pt x="30" y="106"/>
                  </a:lnTo>
                  <a:lnTo>
                    <a:pt x="39" y="109"/>
                  </a:lnTo>
                  <a:lnTo>
                    <a:pt x="48" y="110"/>
                  </a:lnTo>
                  <a:close/>
                </a:path>
              </a:pathLst>
            </a:custGeom>
            <a:solidFill>
              <a:srgbClr val="7F0000"/>
            </a:solidFill>
            <a:ln w="9525">
              <a:noFill/>
              <a:round/>
              <a:headEnd/>
              <a:tailEnd/>
            </a:ln>
          </p:spPr>
          <p:txBody>
            <a:bodyPr/>
            <a:lstStyle/>
            <a:p>
              <a:endParaRPr lang="en-US"/>
            </a:p>
          </p:txBody>
        </p:sp>
      </p:grpSp>
      <p:sp>
        <p:nvSpPr>
          <p:cNvPr id="42" name="Text Box 35"/>
          <p:cNvSpPr txBox="1">
            <a:spLocks noChangeArrowheads="1"/>
          </p:cNvSpPr>
          <p:nvPr/>
        </p:nvSpPr>
        <p:spPr bwMode="auto">
          <a:xfrm>
            <a:off x="419100" y="1876425"/>
            <a:ext cx="2362200" cy="830997"/>
          </a:xfrm>
          <a:prstGeom prst="rect">
            <a:avLst/>
          </a:prstGeom>
          <a:noFill/>
          <a:ln w="9525">
            <a:noFill/>
            <a:miter lim="800000"/>
            <a:headEnd/>
            <a:tailEnd/>
          </a:ln>
        </p:spPr>
        <p:txBody>
          <a:bodyPr>
            <a:spAutoFit/>
          </a:bodyPr>
          <a:lstStyle/>
          <a:p>
            <a:pPr>
              <a:spcBef>
                <a:spcPct val="50000"/>
              </a:spcBef>
            </a:pPr>
            <a:r>
              <a:rPr lang="en-US" sz="2400" dirty="0">
                <a:solidFill>
                  <a:srgbClr val="FFAA11"/>
                </a:solidFill>
                <a:effectLst>
                  <a:outerShdw blurRad="50800" dist="38100" dir="2700000" algn="tl" rotWithShape="0">
                    <a:prstClr val="black"/>
                  </a:outerShdw>
                </a:effectLst>
                <a:latin typeface="Georgia" pitchFamily="18" charset="0"/>
              </a:rPr>
              <a:t>For a jumping dog act…</a:t>
            </a:r>
          </a:p>
        </p:txBody>
      </p:sp>
      <p:sp>
        <p:nvSpPr>
          <p:cNvPr id="43" name="Text Box 36"/>
          <p:cNvSpPr txBox="1">
            <a:spLocks noChangeArrowheads="1"/>
          </p:cNvSpPr>
          <p:nvPr/>
        </p:nvSpPr>
        <p:spPr bwMode="auto">
          <a:xfrm>
            <a:off x="3390900" y="2486025"/>
            <a:ext cx="2590800" cy="830997"/>
          </a:xfrm>
          <a:prstGeom prst="rect">
            <a:avLst/>
          </a:prstGeom>
          <a:noFill/>
          <a:ln w="9525">
            <a:noFill/>
            <a:miter lim="800000"/>
            <a:headEnd/>
            <a:tailEnd/>
          </a:ln>
        </p:spPr>
        <p:txBody>
          <a:bodyPr>
            <a:spAutoFit/>
          </a:bodyPr>
          <a:lstStyle/>
          <a:p>
            <a:pPr>
              <a:spcBef>
                <a:spcPct val="50000"/>
              </a:spcBef>
            </a:pPr>
            <a:r>
              <a:rPr lang="en-US" sz="2400" dirty="0">
                <a:solidFill>
                  <a:srgbClr val="FFAA11"/>
                </a:solidFill>
                <a:effectLst>
                  <a:outerShdw blurRad="50800" dist="38100" dir="2700000" algn="tl" rotWithShape="0">
                    <a:prstClr val="black"/>
                  </a:outerShdw>
                </a:effectLst>
                <a:latin typeface="Georgia" pitchFamily="18" charset="0"/>
              </a:rPr>
              <a:t>…hire dogs that jump a lot.</a:t>
            </a:r>
          </a:p>
        </p:txBody>
      </p:sp>
      <p:pic>
        <p:nvPicPr>
          <p:cNvPr id="44" name="Picture 52" descr="MCHM00295_0000[1]"/>
          <p:cNvPicPr>
            <a:picLocks noChangeAspect="1" noChangeArrowheads="1"/>
          </p:cNvPicPr>
          <p:nvPr/>
        </p:nvPicPr>
        <p:blipFill>
          <a:blip r:embed="rId2" cstate="print"/>
          <a:srcRect/>
          <a:stretch>
            <a:fillRect/>
          </a:stretch>
        </p:blipFill>
        <p:spPr bwMode="auto">
          <a:xfrm>
            <a:off x="3714750" y="4067175"/>
            <a:ext cx="2971800" cy="1109663"/>
          </a:xfrm>
          <a:prstGeom prst="rect">
            <a:avLst/>
          </a:prstGeom>
          <a:noFill/>
          <a:ln w="9525">
            <a:noFill/>
            <a:miter lim="800000"/>
            <a:headEnd/>
            <a:tailEnd/>
          </a:ln>
        </p:spPr>
      </p:pic>
      <p:sp>
        <p:nvSpPr>
          <p:cNvPr id="45" name="Text Box 50"/>
          <p:cNvSpPr txBox="1">
            <a:spLocks noChangeArrowheads="1"/>
          </p:cNvSpPr>
          <p:nvPr/>
        </p:nvSpPr>
        <p:spPr bwMode="auto">
          <a:xfrm>
            <a:off x="2266950" y="3686175"/>
            <a:ext cx="2362200" cy="830997"/>
          </a:xfrm>
          <a:prstGeom prst="rect">
            <a:avLst/>
          </a:prstGeom>
          <a:noFill/>
          <a:ln w="9525">
            <a:noFill/>
            <a:miter lim="800000"/>
            <a:headEnd/>
            <a:tailEnd/>
          </a:ln>
        </p:spPr>
        <p:txBody>
          <a:bodyPr>
            <a:spAutoFit/>
          </a:bodyPr>
          <a:lstStyle/>
          <a:p>
            <a:pPr>
              <a:spcBef>
                <a:spcPct val="50000"/>
              </a:spcBef>
            </a:pPr>
            <a:r>
              <a:rPr lang="en-US" sz="2400" dirty="0">
                <a:solidFill>
                  <a:srgbClr val="F78C81"/>
                </a:solidFill>
                <a:effectLst>
                  <a:outerShdw blurRad="50800" dist="38100" dir="2700000" algn="tl" rotWithShape="0">
                    <a:prstClr val="black"/>
                  </a:outerShdw>
                </a:effectLst>
                <a:latin typeface="Georgia" pitchFamily="18" charset="0"/>
              </a:rPr>
              <a:t>For a service with a smile…</a:t>
            </a:r>
          </a:p>
        </p:txBody>
      </p:sp>
      <p:sp>
        <p:nvSpPr>
          <p:cNvPr id="46" name="Text Box 51"/>
          <p:cNvSpPr txBox="1">
            <a:spLocks noChangeArrowheads="1"/>
          </p:cNvSpPr>
          <p:nvPr/>
        </p:nvSpPr>
        <p:spPr bwMode="auto">
          <a:xfrm>
            <a:off x="5924550" y="4524375"/>
            <a:ext cx="2841625" cy="830997"/>
          </a:xfrm>
          <a:prstGeom prst="rect">
            <a:avLst/>
          </a:prstGeom>
          <a:noFill/>
          <a:ln w="9525">
            <a:noFill/>
            <a:miter lim="800000"/>
            <a:headEnd/>
            <a:tailEnd/>
          </a:ln>
        </p:spPr>
        <p:txBody>
          <a:bodyPr>
            <a:spAutoFit/>
          </a:bodyPr>
          <a:lstStyle/>
          <a:p>
            <a:pPr>
              <a:spcBef>
                <a:spcPct val="50000"/>
              </a:spcBef>
            </a:pPr>
            <a:r>
              <a:rPr lang="en-US" sz="2400" dirty="0">
                <a:solidFill>
                  <a:srgbClr val="F78C81"/>
                </a:solidFill>
                <a:effectLst>
                  <a:outerShdw blurRad="50800" dist="38100" dir="2700000" algn="tl" rotWithShape="0">
                    <a:prstClr val="black"/>
                  </a:outerShdw>
                </a:effectLst>
                <a:latin typeface="Georgia" pitchFamily="18" charset="0"/>
              </a:rPr>
              <a:t>…hire people who smile a lot.</a:t>
            </a:r>
          </a:p>
        </p:txBody>
      </p:sp>
      <p:pic>
        <p:nvPicPr>
          <p:cNvPr id="21" name="Picture 2" descr="http://s3.amazonaws.com/findagrave/photos/2001/249/23274_999900551.jpg"/>
          <p:cNvPicPr>
            <a:picLocks noChangeAspect="1" noChangeArrowheads="1"/>
          </p:cNvPicPr>
          <p:nvPr/>
        </p:nvPicPr>
        <p:blipFill>
          <a:blip r:embed="rId3" cstate="print"/>
          <a:srcRect/>
          <a:stretch>
            <a:fillRect/>
          </a:stretch>
        </p:blipFill>
        <p:spPr bwMode="auto">
          <a:xfrm>
            <a:off x="1952625" y="762000"/>
            <a:ext cx="5238750" cy="4429125"/>
          </a:xfrm>
          <a:prstGeom prst="rect">
            <a:avLst/>
          </a:prstGeom>
          <a:noFill/>
        </p:spPr>
      </p:pic>
      <p:sp>
        <p:nvSpPr>
          <p:cNvPr id="22" name="Text Box 55"/>
          <p:cNvSpPr txBox="1">
            <a:spLocks noChangeArrowheads="1"/>
          </p:cNvSpPr>
          <p:nvPr/>
        </p:nvSpPr>
        <p:spPr bwMode="auto">
          <a:xfrm>
            <a:off x="2362200" y="3352800"/>
            <a:ext cx="4419600" cy="1323439"/>
          </a:xfrm>
          <a:prstGeom prst="rect">
            <a:avLst/>
          </a:prstGeom>
          <a:solidFill>
            <a:srgbClr val="000000">
              <a:alpha val="60000"/>
            </a:srgbClr>
          </a:solidFill>
          <a:ln w="9525">
            <a:noFill/>
            <a:miter lim="800000"/>
            <a:headEnd/>
            <a:tailEnd/>
          </a:ln>
        </p:spPr>
        <p:txBody>
          <a:bodyPr wrap="square">
            <a:spAutoFit/>
          </a:bodyPr>
          <a:lstStyle/>
          <a:p>
            <a:r>
              <a:rPr lang="en-US" sz="1600" b="1" dirty="0"/>
              <a:t>“They show us the thing they want </a:t>
            </a:r>
            <a:r>
              <a:rPr lang="en-US" sz="1600" b="1" dirty="0" smtClean="0"/>
              <a:t>us to </a:t>
            </a:r>
            <a:r>
              <a:rPr lang="en-US" sz="1600" b="1" dirty="0"/>
              <a:t>do in performance.  We work up routines with them, based on their natural behaviors.  We </a:t>
            </a:r>
            <a:r>
              <a:rPr lang="en-US" sz="1600" b="1" dirty="0" smtClean="0"/>
              <a:t>can’t</a:t>
            </a:r>
            <a:br>
              <a:rPr lang="en-US" sz="1600" b="1" dirty="0" smtClean="0"/>
            </a:br>
            <a:r>
              <a:rPr lang="en-US" sz="1600" b="1" dirty="0" smtClean="0"/>
              <a:t>make </a:t>
            </a:r>
            <a:r>
              <a:rPr lang="en-US" sz="1600" b="1" dirty="0"/>
              <a:t>them do anything they don’t want to do.”</a:t>
            </a:r>
          </a:p>
          <a:p>
            <a:pPr indent="1714500"/>
            <a:r>
              <a:rPr lang="en-US" sz="1600" b="1" i="1" dirty="0" smtClean="0"/>
              <a:t>—Gunther </a:t>
            </a:r>
            <a:r>
              <a:rPr lang="en-US" sz="1600" b="1" i="1" dirty="0"/>
              <a:t>Gebel-Williams</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flipH="1">
            <a:off x="3733800" y="152400"/>
            <a:ext cx="1981200" cy="1256257"/>
            <a:chOff x="1824" y="633"/>
            <a:chExt cx="2494" cy="1514"/>
          </a:xfrm>
        </p:grpSpPr>
        <p:sp>
          <p:nvSpPr>
            <p:cNvPr id="28675"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chemeClr val="accent1">
                <a:lumMod val="60000"/>
                <a:lumOff val="40000"/>
              </a:schemeClr>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78"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97FAFF"/>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 name="Group 34"/>
          <p:cNvGrpSpPr>
            <a:grpSpLocks/>
          </p:cNvGrpSpPr>
          <p:nvPr/>
        </p:nvGrpSpPr>
        <p:grpSpPr bwMode="auto">
          <a:xfrm>
            <a:off x="2019300" y="1952625"/>
            <a:ext cx="1524000" cy="1447800"/>
            <a:chOff x="2304" y="1584"/>
            <a:chExt cx="1152" cy="1152"/>
          </a:xfrm>
        </p:grpSpPr>
        <p:sp>
          <p:nvSpPr>
            <p:cNvPr id="32" name="AutoShape 20"/>
            <p:cNvSpPr>
              <a:spLocks noChangeAspect="1" noChangeArrowheads="1" noTextEdit="1"/>
            </p:cNvSpPr>
            <p:nvPr/>
          </p:nvSpPr>
          <p:spPr bwMode="auto">
            <a:xfrm>
              <a:off x="2304" y="1584"/>
              <a:ext cx="1152" cy="1152"/>
            </a:xfrm>
            <a:prstGeom prst="rect">
              <a:avLst/>
            </a:prstGeom>
            <a:noFill/>
            <a:ln w="9525">
              <a:noFill/>
              <a:miter lim="800000"/>
              <a:headEnd/>
              <a:tailEnd/>
            </a:ln>
          </p:spPr>
          <p:txBody>
            <a:bodyPr/>
            <a:lstStyle/>
            <a:p>
              <a:endParaRPr lang="en-US"/>
            </a:p>
          </p:txBody>
        </p:sp>
        <p:sp>
          <p:nvSpPr>
            <p:cNvPr id="33" name="Freeform 23"/>
            <p:cNvSpPr>
              <a:spLocks/>
            </p:cNvSpPr>
            <p:nvPr/>
          </p:nvSpPr>
          <p:spPr bwMode="auto">
            <a:xfrm>
              <a:off x="2376" y="1785"/>
              <a:ext cx="1037" cy="888"/>
            </a:xfrm>
            <a:custGeom>
              <a:avLst/>
              <a:gdLst>
                <a:gd name="T0" fmla="*/ 1850 w 2074"/>
                <a:gd name="T1" fmla="*/ 148 h 1776"/>
                <a:gd name="T2" fmla="*/ 1784 w 2074"/>
                <a:gd name="T3" fmla="*/ 83 h 1776"/>
                <a:gd name="T4" fmla="*/ 1723 w 2074"/>
                <a:gd name="T5" fmla="*/ 29 h 1776"/>
                <a:gd name="T6" fmla="*/ 1650 w 2074"/>
                <a:gd name="T7" fmla="*/ 1 h 1776"/>
                <a:gd name="T8" fmla="*/ 1544 w 2074"/>
                <a:gd name="T9" fmla="*/ 8 h 1776"/>
                <a:gd name="T10" fmla="*/ 1461 w 2074"/>
                <a:gd name="T11" fmla="*/ 54 h 1776"/>
                <a:gd name="T12" fmla="*/ 1404 w 2074"/>
                <a:gd name="T13" fmla="*/ 157 h 1776"/>
                <a:gd name="T14" fmla="*/ 1380 w 2074"/>
                <a:gd name="T15" fmla="*/ 240 h 1776"/>
                <a:gd name="T16" fmla="*/ 1291 w 2074"/>
                <a:gd name="T17" fmla="*/ 328 h 1776"/>
                <a:gd name="T18" fmla="*/ 1033 w 2074"/>
                <a:gd name="T19" fmla="*/ 409 h 1776"/>
                <a:gd name="T20" fmla="*/ 667 w 2074"/>
                <a:gd name="T21" fmla="*/ 412 h 1776"/>
                <a:gd name="T22" fmla="*/ 453 w 2074"/>
                <a:gd name="T23" fmla="*/ 421 h 1776"/>
                <a:gd name="T24" fmla="*/ 276 w 2074"/>
                <a:gd name="T25" fmla="*/ 462 h 1776"/>
                <a:gd name="T26" fmla="*/ 165 w 2074"/>
                <a:gd name="T27" fmla="*/ 512 h 1776"/>
                <a:gd name="T28" fmla="*/ 93 w 2074"/>
                <a:gd name="T29" fmla="*/ 249 h 1776"/>
                <a:gd name="T30" fmla="*/ 24 w 2074"/>
                <a:gd name="T31" fmla="*/ 306 h 1776"/>
                <a:gd name="T32" fmla="*/ 103 w 2074"/>
                <a:gd name="T33" fmla="*/ 566 h 1776"/>
                <a:gd name="T34" fmla="*/ 70 w 2074"/>
                <a:gd name="T35" fmla="*/ 795 h 1776"/>
                <a:gd name="T36" fmla="*/ 76 w 2074"/>
                <a:gd name="T37" fmla="*/ 952 h 1776"/>
                <a:gd name="T38" fmla="*/ 7 w 2074"/>
                <a:gd name="T39" fmla="*/ 1138 h 1776"/>
                <a:gd name="T40" fmla="*/ 31 w 2074"/>
                <a:gd name="T41" fmla="*/ 1553 h 1776"/>
                <a:gd name="T42" fmla="*/ 99 w 2074"/>
                <a:gd name="T43" fmla="*/ 1688 h 1776"/>
                <a:gd name="T44" fmla="*/ 245 w 2074"/>
                <a:gd name="T45" fmla="*/ 1775 h 1776"/>
                <a:gd name="T46" fmla="*/ 354 w 2074"/>
                <a:gd name="T47" fmla="*/ 1742 h 1776"/>
                <a:gd name="T48" fmla="*/ 342 w 2074"/>
                <a:gd name="T49" fmla="*/ 1670 h 1776"/>
                <a:gd name="T50" fmla="*/ 264 w 2074"/>
                <a:gd name="T51" fmla="*/ 1588 h 1776"/>
                <a:gd name="T52" fmla="*/ 191 w 2074"/>
                <a:gd name="T53" fmla="*/ 1529 h 1776"/>
                <a:gd name="T54" fmla="*/ 196 w 2074"/>
                <a:gd name="T55" fmla="*/ 1358 h 1776"/>
                <a:gd name="T56" fmla="*/ 228 w 2074"/>
                <a:gd name="T57" fmla="*/ 1184 h 1776"/>
                <a:gd name="T58" fmla="*/ 339 w 2074"/>
                <a:gd name="T59" fmla="*/ 1150 h 1776"/>
                <a:gd name="T60" fmla="*/ 447 w 2074"/>
                <a:gd name="T61" fmla="*/ 1064 h 1776"/>
                <a:gd name="T62" fmla="*/ 502 w 2074"/>
                <a:gd name="T63" fmla="*/ 923 h 1776"/>
                <a:gd name="T64" fmla="*/ 567 w 2074"/>
                <a:gd name="T65" fmla="*/ 919 h 1776"/>
                <a:gd name="T66" fmla="*/ 669 w 2074"/>
                <a:gd name="T67" fmla="*/ 994 h 1776"/>
                <a:gd name="T68" fmla="*/ 768 w 2074"/>
                <a:gd name="T69" fmla="*/ 1055 h 1776"/>
                <a:gd name="T70" fmla="*/ 849 w 2074"/>
                <a:gd name="T71" fmla="*/ 1062 h 1776"/>
                <a:gd name="T72" fmla="*/ 932 w 2074"/>
                <a:gd name="T73" fmla="*/ 1063 h 1776"/>
                <a:gd name="T74" fmla="*/ 1013 w 2074"/>
                <a:gd name="T75" fmla="*/ 1060 h 1776"/>
                <a:gd name="T76" fmla="*/ 1058 w 2074"/>
                <a:gd name="T77" fmla="*/ 1105 h 1776"/>
                <a:gd name="T78" fmla="*/ 1087 w 2074"/>
                <a:gd name="T79" fmla="*/ 1356 h 1776"/>
                <a:gd name="T80" fmla="*/ 1128 w 2074"/>
                <a:gd name="T81" fmla="*/ 1500 h 1776"/>
                <a:gd name="T82" fmla="*/ 1166 w 2074"/>
                <a:gd name="T83" fmla="*/ 1623 h 1776"/>
                <a:gd name="T84" fmla="*/ 1249 w 2074"/>
                <a:gd name="T85" fmla="*/ 1733 h 1776"/>
                <a:gd name="T86" fmla="*/ 1395 w 2074"/>
                <a:gd name="T87" fmla="*/ 1734 h 1776"/>
                <a:gd name="T88" fmla="*/ 1463 w 2074"/>
                <a:gd name="T89" fmla="*/ 1647 h 1776"/>
                <a:gd name="T90" fmla="*/ 1386 w 2074"/>
                <a:gd name="T91" fmla="*/ 1571 h 1776"/>
                <a:gd name="T92" fmla="*/ 1288 w 2074"/>
                <a:gd name="T93" fmla="*/ 1506 h 1776"/>
                <a:gd name="T94" fmla="*/ 1231 w 2074"/>
                <a:gd name="T95" fmla="*/ 1343 h 1776"/>
                <a:gd name="T96" fmla="*/ 1250 w 2074"/>
                <a:gd name="T97" fmla="*/ 1152 h 1776"/>
                <a:gd name="T98" fmla="*/ 1296 w 2074"/>
                <a:gd name="T99" fmla="*/ 978 h 1776"/>
                <a:gd name="T100" fmla="*/ 1448 w 2074"/>
                <a:gd name="T101" fmla="*/ 806 h 1776"/>
                <a:gd name="T102" fmla="*/ 1551 w 2074"/>
                <a:gd name="T103" fmla="*/ 573 h 1776"/>
                <a:gd name="T104" fmla="*/ 1666 w 2074"/>
                <a:gd name="T105" fmla="*/ 409 h 1776"/>
                <a:gd name="T106" fmla="*/ 1720 w 2074"/>
                <a:gd name="T107" fmla="*/ 410 h 1776"/>
                <a:gd name="T108" fmla="*/ 1799 w 2074"/>
                <a:gd name="T109" fmla="*/ 401 h 1776"/>
                <a:gd name="T110" fmla="*/ 1865 w 2074"/>
                <a:gd name="T111" fmla="*/ 393 h 1776"/>
                <a:gd name="T112" fmla="*/ 1956 w 2074"/>
                <a:gd name="T113" fmla="*/ 383 h 1776"/>
                <a:gd name="T114" fmla="*/ 2033 w 2074"/>
                <a:gd name="T115" fmla="*/ 348 h 1776"/>
                <a:gd name="T116" fmla="*/ 2071 w 2074"/>
                <a:gd name="T117" fmla="*/ 306 h 1776"/>
                <a:gd name="T118" fmla="*/ 2062 w 2074"/>
                <a:gd name="T119" fmla="*/ 251 h 1776"/>
                <a:gd name="T120" fmla="*/ 2009 w 2074"/>
                <a:gd name="T121" fmla="*/ 204 h 1776"/>
                <a:gd name="T122" fmla="*/ 1928 w 2074"/>
                <a:gd name="T123" fmla="*/ 168 h 17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74"/>
                <a:gd name="T187" fmla="*/ 0 h 1776"/>
                <a:gd name="T188" fmla="*/ 2074 w 2074"/>
                <a:gd name="T189" fmla="*/ 1776 h 177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74" h="1776">
                  <a:moveTo>
                    <a:pt x="1873" y="146"/>
                  </a:moveTo>
                  <a:lnTo>
                    <a:pt x="1867" y="145"/>
                  </a:lnTo>
                  <a:lnTo>
                    <a:pt x="1862" y="145"/>
                  </a:lnTo>
                  <a:lnTo>
                    <a:pt x="1856" y="146"/>
                  </a:lnTo>
                  <a:lnTo>
                    <a:pt x="1850" y="148"/>
                  </a:lnTo>
                  <a:lnTo>
                    <a:pt x="1835" y="135"/>
                  </a:lnTo>
                  <a:lnTo>
                    <a:pt x="1822" y="122"/>
                  </a:lnTo>
                  <a:lnTo>
                    <a:pt x="1809" y="108"/>
                  </a:lnTo>
                  <a:lnTo>
                    <a:pt x="1796" y="96"/>
                  </a:lnTo>
                  <a:lnTo>
                    <a:pt x="1784" y="83"/>
                  </a:lnTo>
                  <a:lnTo>
                    <a:pt x="1773" y="71"/>
                  </a:lnTo>
                  <a:lnTo>
                    <a:pt x="1760" y="59"/>
                  </a:lnTo>
                  <a:lnTo>
                    <a:pt x="1749" y="48"/>
                  </a:lnTo>
                  <a:lnTo>
                    <a:pt x="1736" y="38"/>
                  </a:lnTo>
                  <a:lnTo>
                    <a:pt x="1723" y="29"/>
                  </a:lnTo>
                  <a:lnTo>
                    <a:pt x="1711" y="21"/>
                  </a:lnTo>
                  <a:lnTo>
                    <a:pt x="1697" y="14"/>
                  </a:lnTo>
                  <a:lnTo>
                    <a:pt x="1682" y="8"/>
                  </a:lnTo>
                  <a:lnTo>
                    <a:pt x="1666" y="4"/>
                  </a:lnTo>
                  <a:lnTo>
                    <a:pt x="1650" y="1"/>
                  </a:lnTo>
                  <a:lnTo>
                    <a:pt x="1631" y="0"/>
                  </a:lnTo>
                  <a:lnTo>
                    <a:pt x="1608" y="0"/>
                  </a:lnTo>
                  <a:lnTo>
                    <a:pt x="1585" y="2"/>
                  </a:lnTo>
                  <a:lnTo>
                    <a:pt x="1564" y="5"/>
                  </a:lnTo>
                  <a:lnTo>
                    <a:pt x="1544" y="8"/>
                  </a:lnTo>
                  <a:lnTo>
                    <a:pt x="1525" y="14"/>
                  </a:lnTo>
                  <a:lnTo>
                    <a:pt x="1507" y="21"/>
                  </a:lnTo>
                  <a:lnTo>
                    <a:pt x="1491" y="30"/>
                  </a:lnTo>
                  <a:lnTo>
                    <a:pt x="1476" y="42"/>
                  </a:lnTo>
                  <a:lnTo>
                    <a:pt x="1461" y="54"/>
                  </a:lnTo>
                  <a:lnTo>
                    <a:pt x="1447" y="69"/>
                  </a:lnTo>
                  <a:lnTo>
                    <a:pt x="1435" y="88"/>
                  </a:lnTo>
                  <a:lnTo>
                    <a:pt x="1424" y="107"/>
                  </a:lnTo>
                  <a:lnTo>
                    <a:pt x="1414" y="130"/>
                  </a:lnTo>
                  <a:lnTo>
                    <a:pt x="1404" y="157"/>
                  </a:lnTo>
                  <a:lnTo>
                    <a:pt x="1395" y="186"/>
                  </a:lnTo>
                  <a:lnTo>
                    <a:pt x="1388" y="218"/>
                  </a:lnTo>
                  <a:lnTo>
                    <a:pt x="1387" y="220"/>
                  </a:lnTo>
                  <a:lnTo>
                    <a:pt x="1385" y="228"/>
                  </a:lnTo>
                  <a:lnTo>
                    <a:pt x="1380" y="240"/>
                  </a:lnTo>
                  <a:lnTo>
                    <a:pt x="1371" y="253"/>
                  </a:lnTo>
                  <a:lnTo>
                    <a:pt x="1359" y="271"/>
                  </a:lnTo>
                  <a:lnTo>
                    <a:pt x="1342" y="289"/>
                  </a:lnTo>
                  <a:lnTo>
                    <a:pt x="1320" y="309"/>
                  </a:lnTo>
                  <a:lnTo>
                    <a:pt x="1291" y="328"/>
                  </a:lnTo>
                  <a:lnTo>
                    <a:pt x="1257" y="349"/>
                  </a:lnTo>
                  <a:lnTo>
                    <a:pt x="1214" y="368"/>
                  </a:lnTo>
                  <a:lnTo>
                    <a:pt x="1164" y="384"/>
                  </a:lnTo>
                  <a:lnTo>
                    <a:pt x="1104" y="399"/>
                  </a:lnTo>
                  <a:lnTo>
                    <a:pt x="1033" y="409"/>
                  </a:lnTo>
                  <a:lnTo>
                    <a:pt x="954" y="416"/>
                  </a:lnTo>
                  <a:lnTo>
                    <a:pt x="863" y="419"/>
                  </a:lnTo>
                  <a:lnTo>
                    <a:pt x="760" y="416"/>
                  </a:lnTo>
                  <a:lnTo>
                    <a:pt x="713" y="414"/>
                  </a:lnTo>
                  <a:lnTo>
                    <a:pt x="667" y="412"/>
                  </a:lnTo>
                  <a:lnTo>
                    <a:pt x="622" y="411"/>
                  </a:lnTo>
                  <a:lnTo>
                    <a:pt x="577" y="412"/>
                  </a:lnTo>
                  <a:lnTo>
                    <a:pt x="535" y="414"/>
                  </a:lnTo>
                  <a:lnTo>
                    <a:pt x="493" y="416"/>
                  </a:lnTo>
                  <a:lnTo>
                    <a:pt x="453" y="421"/>
                  </a:lnTo>
                  <a:lnTo>
                    <a:pt x="415" y="425"/>
                  </a:lnTo>
                  <a:lnTo>
                    <a:pt x="378" y="432"/>
                  </a:lnTo>
                  <a:lnTo>
                    <a:pt x="342" y="441"/>
                  </a:lnTo>
                  <a:lnTo>
                    <a:pt x="309" y="450"/>
                  </a:lnTo>
                  <a:lnTo>
                    <a:pt x="276" y="462"/>
                  </a:lnTo>
                  <a:lnTo>
                    <a:pt x="247" y="476"/>
                  </a:lnTo>
                  <a:lnTo>
                    <a:pt x="218" y="492"/>
                  </a:lnTo>
                  <a:lnTo>
                    <a:pt x="192" y="509"/>
                  </a:lnTo>
                  <a:lnTo>
                    <a:pt x="168" y="529"/>
                  </a:lnTo>
                  <a:lnTo>
                    <a:pt x="165" y="512"/>
                  </a:lnTo>
                  <a:lnTo>
                    <a:pt x="158" y="472"/>
                  </a:lnTo>
                  <a:lnTo>
                    <a:pt x="147" y="419"/>
                  </a:lnTo>
                  <a:lnTo>
                    <a:pt x="132" y="359"/>
                  </a:lnTo>
                  <a:lnTo>
                    <a:pt x="114" y="301"/>
                  </a:lnTo>
                  <a:lnTo>
                    <a:pt x="93" y="249"/>
                  </a:lnTo>
                  <a:lnTo>
                    <a:pt x="70" y="213"/>
                  </a:lnTo>
                  <a:lnTo>
                    <a:pt x="44" y="199"/>
                  </a:lnTo>
                  <a:lnTo>
                    <a:pt x="24" y="214"/>
                  </a:lnTo>
                  <a:lnTo>
                    <a:pt x="18" y="252"/>
                  </a:lnTo>
                  <a:lnTo>
                    <a:pt x="24" y="306"/>
                  </a:lnTo>
                  <a:lnTo>
                    <a:pt x="37" y="370"/>
                  </a:lnTo>
                  <a:lnTo>
                    <a:pt x="54" y="436"/>
                  </a:lnTo>
                  <a:lnTo>
                    <a:pt x="74" y="494"/>
                  </a:lnTo>
                  <a:lnTo>
                    <a:pt x="90" y="540"/>
                  </a:lnTo>
                  <a:lnTo>
                    <a:pt x="103" y="566"/>
                  </a:lnTo>
                  <a:lnTo>
                    <a:pt x="83" y="597"/>
                  </a:lnTo>
                  <a:lnTo>
                    <a:pt x="71" y="638"/>
                  </a:lnTo>
                  <a:lnTo>
                    <a:pt x="67" y="688"/>
                  </a:lnTo>
                  <a:lnTo>
                    <a:pt x="67" y="742"/>
                  </a:lnTo>
                  <a:lnTo>
                    <a:pt x="70" y="795"/>
                  </a:lnTo>
                  <a:lnTo>
                    <a:pt x="77" y="843"/>
                  </a:lnTo>
                  <a:lnTo>
                    <a:pt x="86" y="882"/>
                  </a:lnTo>
                  <a:lnTo>
                    <a:pt x="94" y="910"/>
                  </a:lnTo>
                  <a:lnTo>
                    <a:pt x="88" y="925"/>
                  </a:lnTo>
                  <a:lnTo>
                    <a:pt x="76" y="952"/>
                  </a:lnTo>
                  <a:lnTo>
                    <a:pt x="62" y="987"/>
                  </a:lnTo>
                  <a:lnTo>
                    <a:pt x="47" y="1026"/>
                  </a:lnTo>
                  <a:lnTo>
                    <a:pt x="32" y="1068"/>
                  </a:lnTo>
                  <a:lnTo>
                    <a:pt x="18" y="1106"/>
                  </a:lnTo>
                  <a:lnTo>
                    <a:pt x="7" y="1138"/>
                  </a:lnTo>
                  <a:lnTo>
                    <a:pt x="0" y="1161"/>
                  </a:lnTo>
                  <a:lnTo>
                    <a:pt x="14" y="1279"/>
                  </a:lnTo>
                  <a:lnTo>
                    <a:pt x="24" y="1393"/>
                  </a:lnTo>
                  <a:lnTo>
                    <a:pt x="30" y="1488"/>
                  </a:lnTo>
                  <a:lnTo>
                    <a:pt x="31" y="1553"/>
                  </a:lnTo>
                  <a:lnTo>
                    <a:pt x="33" y="1562"/>
                  </a:lnTo>
                  <a:lnTo>
                    <a:pt x="43" y="1585"/>
                  </a:lnTo>
                  <a:lnTo>
                    <a:pt x="56" y="1615"/>
                  </a:lnTo>
                  <a:lnTo>
                    <a:pt x="76" y="1651"/>
                  </a:lnTo>
                  <a:lnTo>
                    <a:pt x="99" y="1688"/>
                  </a:lnTo>
                  <a:lnTo>
                    <a:pt x="126" y="1721"/>
                  </a:lnTo>
                  <a:lnTo>
                    <a:pt x="154" y="1748"/>
                  </a:lnTo>
                  <a:lnTo>
                    <a:pt x="184" y="1764"/>
                  </a:lnTo>
                  <a:lnTo>
                    <a:pt x="215" y="1772"/>
                  </a:lnTo>
                  <a:lnTo>
                    <a:pt x="245" y="1775"/>
                  </a:lnTo>
                  <a:lnTo>
                    <a:pt x="273" y="1776"/>
                  </a:lnTo>
                  <a:lnTo>
                    <a:pt x="298" y="1773"/>
                  </a:lnTo>
                  <a:lnTo>
                    <a:pt x="321" y="1766"/>
                  </a:lnTo>
                  <a:lnTo>
                    <a:pt x="340" y="1756"/>
                  </a:lnTo>
                  <a:lnTo>
                    <a:pt x="354" y="1742"/>
                  </a:lnTo>
                  <a:lnTo>
                    <a:pt x="363" y="1725"/>
                  </a:lnTo>
                  <a:lnTo>
                    <a:pt x="364" y="1713"/>
                  </a:lnTo>
                  <a:lnTo>
                    <a:pt x="361" y="1700"/>
                  </a:lnTo>
                  <a:lnTo>
                    <a:pt x="353" y="1687"/>
                  </a:lnTo>
                  <a:lnTo>
                    <a:pt x="342" y="1670"/>
                  </a:lnTo>
                  <a:lnTo>
                    <a:pt x="329" y="1654"/>
                  </a:lnTo>
                  <a:lnTo>
                    <a:pt x="314" y="1637"/>
                  </a:lnTo>
                  <a:lnTo>
                    <a:pt x="298" y="1621"/>
                  </a:lnTo>
                  <a:lnTo>
                    <a:pt x="281" y="1604"/>
                  </a:lnTo>
                  <a:lnTo>
                    <a:pt x="264" y="1588"/>
                  </a:lnTo>
                  <a:lnTo>
                    <a:pt x="247" y="1573"/>
                  </a:lnTo>
                  <a:lnTo>
                    <a:pt x="230" y="1559"/>
                  </a:lnTo>
                  <a:lnTo>
                    <a:pt x="215" y="1546"/>
                  </a:lnTo>
                  <a:lnTo>
                    <a:pt x="202" y="1537"/>
                  </a:lnTo>
                  <a:lnTo>
                    <a:pt x="191" y="1529"/>
                  </a:lnTo>
                  <a:lnTo>
                    <a:pt x="184" y="1524"/>
                  </a:lnTo>
                  <a:lnTo>
                    <a:pt x="181" y="1522"/>
                  </a:lnTo>
                  <a:lnTo>
                    <a:pt x="183" y="1467"/>
                  </a:lnTo>
                  <a:lnTo>
                    <a:pt x="189" y="1411"/>
                  </a:lnTo>
                  <a:lnTo>
                    <a:pt x="196" y="1358"/>
                  </a:lnTo>
                  <a:lnTo>
                    <a:pt x="203" y="1308"/>
                  </a:lnTo>
                  <a:lnTo>
                    <a:pt x="211" y="1264"/>
                  </a:lnTo>
                  <a:lnTo>
                    <a:pt x="219" y="1227"/>
                  </a:lnTo>
                  <a:lnTo>
                    <a:pt x="225" y="1199"/>
                  </a:lnTo>
                  <a:lnTo>
                    <a:pt x="228" y="1184"/>
                  </a:lnTo>
                  <a:lnTo>
                    <a:pt x="248" y="1181"/>
                  </a:lnTo>
                  <a:lnTo>
                    <a:pt x="270" y="1176"/>
                  </a:lnTo>
                  <a:lnTo>
                    <a:pt x="291" y="1169"/>
                  </a:lnTo>
                  <a:lnTo>
                    <a:pt x="314" y="1160"/>
                  </a:lnTo>
                  <a:lnTo>
                    <a:pt x="339" y="1150"/>
                  </a:lnTo>
                  <a:lnTo>
                    <a:pt x="362" y="1137"/>
                  </a:lnTo>
                  <a:lnTo>
                    <a:pt x="385" y="1122"/>
                  </a:lnTo>
                  <a:lnTo>
                    <a:pt x="407" y="1105"/>
                  </a:lnTo>
                  <a:lnTo>
                    <a:pt x="427" y="1085"/>
                  </a:lnTo>
                  <a:lnTo>
                    <a:pt x="447" y="1064"/>
                  </a:lnTo>
                  <a:lnTo>
                    <a:pt x="463" y="1040"/>
                  </a:lnTo>
                  <a:lnTo>
                    <a:pt x="478" y="1015"/>
                  </a:lnTo>
                  <a:lnTo>
                    <a:pt x="490" y="986"/>
                  </a:lnTo>
                  <a:lnTo>
                    <a:pt x="498" y="955"/>
                  </a:lnTo>
                  <a:lnTo>
                    <a:pt x="502" y="923"/>
                  </a:lnTo>
                  <a:lnTo>
                    <a:pt x="502" y="887"/>
                  </a:lnTo>
                  <a:lnTo>
                    <a:pt x="516" y="891"/>
                  </a:lnTo>
                  <a:lnTo>
                    <a:pt x="531" y="897"/>
                  </a:lnTo>
                  <a:lnTo>
                    <a:pt x="548" y="908"/>
                  </a:lnTo>
                  <a:lnTo>
                    <a:pt x="567" y="919"/>
                  </a:lnTo>
                  <a:lnTo>
                    <a:pt x="586" y="933"/>
                  </a:lnTo>
                  <a:lnTo>
                    <a:pt x="606" y="947"/>
                  </a:lnTo>
                  <a:lnTo>
                    <a:pt x="627" y="963"/>
                  </a:lnTo>
                  <a:lnTo>
                    <a:pt x="649" y="979"/>
                  </a:lnTo>
                  <a:lnTo>
                    <a:pt x="669" y="994"/>
                  </a:lnTo>
                  <a:lnTo>
                    <a:pt x="691" y="1010"/>
                  </a:lnTo>
                  <a:lnTo>
                    <a:pt x="711" y="1024"/>
                  </a:lnTo>
                  <a:lnTo>
                    <a:pt x="732" y="1037"/>
                  </a:lnTo>
                  <a:lnTo>
                    <a:pt x="750" y="1047"/>
                  </a:lnTo>
                  <a:lnTo>
                    <a:pt x="768" y="1055"/>
                  </a:lnTo>
                  <a:lnTo>
                    <a:pt x="785" y="1060"/>
                  </a:lnTo>
                  <a:lnTo>
                    <a:pt x="799" y="1062"/>
                  </a:lnTo>
                  <a:lnTo>
                    <a:pt x="816" y="1062"/>
                  </a:lnTo>
                  <a:lnTo>
                    <a:pt x="833" y="1062"/>
                  </a:lnTo>
                  <a:lnTo>
                    <a:pt x="849" y="1062"/>
                  </a:lnTo>
                  <a:lnTo>
                    <a:pt x="866" y="1063"/>
                  </a:lnTo>
                  <a:lnTo>
                    <a:pt x="882" y="1063"/>
                  </a:lnTo>
                  <a:lnTo>
                    <a:pt x="900" y="1063"/>
                  </a:lnTo>
                  <a:lnTo>
                    <a:pt x="916" y="1063"/>
                  </a:lnTo>
                  <a:lnTo>
                    <a:pt x="932" y="1063"/>
                  </a:lnTo>
                  <a:lnTo>
                    <a:pt x="949" y="1063"/>
                  </a:lnTo>
                  <a:lnTo>
                    <a:pt x="965" y="1063"/>
                  </a:lnTo>
                  <a:lnTo>
                    <a:pt x="982" y="1062"/>
                  </a:lnTo>
                  <a:lnTo>
                    <a:pt x="996" y="1062"/>
                  </a:lnTo>
                  <a:lnTo>
                    <a:pt x="1013" y="1060"/>
                  </a:lnTo>
                  <a:lnTo>
                    <a:pt x="1028" y="1059"/>
                  </a:lnTo>
                  <a:lnTo>
                    <a:pt x="1043" y="1056"/>
                  </a:lnTo>
                  <a:lnTo>
                    <a:pt x="1058" y="1054"/>
                  </a:lnTo>
                  <a:lnTo>
                    <a:pt x="1058" y="1070"/>
                  </a:lnTo>
                  <a:lnTo>
                    <a:pt x="1058" y="1105"/>
                  </a:lnTo>
                  <a:lnTo>
                    <a:pt x="1060" y="1152"/>
                  </a:lnTo>
                  <a:lnTo>
                    <a:pt x="1063" y="1206"/>
                  </a:lnTo>
                  <a:lnTo>
                    <a:pt x="1069" y="1263"/>
                  </a:lnTo>
                  <a:lnTo>
                    <a:pt x="1077" y="1313"/>
                  </a:lnTo>
                  <a:lnTo>
                    <a:pt x="1087" y="1356"/>
                  </a:lnTo>
                  <a:lnTo>
                    <a:pt x="1102" y="1382"/>
                  </a:lnTo>
                  <a:lnTo>
                    <a:pt x="1105" y="1403"/>
                  </a:lnTo>
                  <a:lnTo>
                    <a:pt x="1111" y="1432"/>
                  </a:lnTo>
                  <a:lnTo>
                    <a:pt x="1119" y="1464"/>
                  </a:lnTo>
                  <a:lnTo>
                    <a:pt x="1128" y="1500"/>
                  </a:lnTo>
                  <a:lnTo>
                    <a:pt x="1137" y="1535"/>
                  </a:lnTo>
                  <a:lnTo>
                    <a:pt x="1147" y="1568"/>
                  </a:lnTo>
                  <a:lnTo>
                    <a:pt x="1157" y="1594"/>
                  </a:lnTo>
                  <a:lnTo>
                    <a:pt x="1165" y="1614"/>
                  </a:lnTo>
                  <a:lnTo>
                    <a:pt x="1166" y="1623"/>
                  </a:lnTo>
                  <a:lnTo>
                    <a:pt x="1172" y="1640"/>
                  </a:lnTo>
                  <a:lnTo>
                    <a:pt x="1184" y="1662"/>
                  </a:lnTo>
                  <a:lnTo>
                    <a:pt x="1202" y="1688"/>
                  </a:lnTo>
                  <a:lnTo>
                    <a:pt x="1223" y="1712"/>
                  </a:lnTo>
                  <a:lnTo>
                    <a:pt x="1249" y="1733"/>
                  </a:lnTo>
                  <a:lnTo>
                    <a:pt x="1276" y="1746"/>
                  </a:lnTo>
                  <a:lnTo>
                    <a:pt x="1308" y="1752"/>
                  </a:lnTo>
                  <a:lnTo>
                    <a:pt x="1339" y="1750"/>
                  </a:lnTo>
                  <a:lnTo>
                    <a:pt x="1369" y="1744"/>
                  </a:lnTo>
                  <a:lnTo>
                    <a:pt x="1395" y="1734"/>
                  </a:lnTo>
                  <a:lnTo>
                    <a:pt x="1418" y="1720"/>
                  </a:lnTo>
                  <a:lnTo>
                    <a:pt x="1437" y="1705"/>
                  </a:lnTo>
                  <a:lnTo>
                    <a:pt x="1450" y="1687"/>
                  </a:lnTo>
                  <a:lnTo>
                    <a:pt x="1460" y="1668"/>
                  </a:lnTo>
                  <a:lnTo>
                    <a:pt x="1463" y="1647"/>
                  </a:lnTo>
                  <a:lnTo>
                    <a:pt x="1460" y="1628"/>
                  </a:lnTo>
                  <a:lnTo>
                    <a:pt x="1449" y="1611"/>
                  </a:lnTo>
                  <a:lnTo>
                    <a:pt x="1432" y="1596"/>
                  </a:lnTo>
                  <a:lnTo>
                    <a:pt x="1411" y="1582"/>
                  </a:lnTo>
                  <a:lnTo>
                    <a:pt x="1386" y="1571"/>
                  </a:lnTo>
                  <a:lnTo>
                    <a:pt x="1358" y="1562"/>
                  </a:lnTo>
                  <a:lnTo>
                    <a:pt x="1328" y="1556"/>
                  </a:lnTo>
                  <a:lnTo>
                    <a:pt x="1298" y="1553"/>
                  </a:lnTo>
                  <a:lnTo>
                    <a:pt x="1295" y="1533"/>
                  </a:lnTo>
                  <a:lnTo>
                    <a:pt x="1288" y="1506"/>
                  </a:lnTo>
                  <a:lnTo>
                    <a:pt x="1279" y="1473"/>
                  </a:lnTo>
                  <a:lnTo>
                    <a:pt x="1267" y="1439"/>
                  </a:lnTo>
                  <a:lnTo>
                    <a:pt x="1256" y="1403"/>
                  </a:lnTo>
                  <a:lnTo>
                    <a:pt x="1243" y="1371"/>
                  </a:lnTo>
                  <a:lnTo>
                    <a:pt x="1231" y="1343"/>
                  </a:lnTo>
                  <a:lnTo>
                    <a:pt x="1222" y="1323"/>
                  </a:lnTo>
                  <a:lnTo>
                    <a:pt x="1230" y="1295"/>
                  </a:lnTo>
                  <a:lnTo>
                    <a:pt x="1238" y="1255"/>
                  </a:lnTo>
                  <a:lnTo>
                    <a:pt x="1244" y="1205"/>
                  </a:lnTo>
                  <a:lnTo>
                    <a:pt x="1250" y="1152"/>
                  </a:lnTo>
                  <a:lnTo>
                    <a:pt x="1255" y="1100"/>
                  </a:lnTo>
                  <a:lnTo>
                    <a:pt x="1257" y="1053"/>
                  </a:lnTo>
                  <a:lnTo>
                    <a:pt x="1257" y="1016"/>
                  </a:lnTo>
                  <a:lnTo>
                    <a:pt x="1255" y="993"/>
                  </a:lnTo>
                  <a:lnTo>
                    <a:pt x="1296" y="978"/>
                  </a:lnTo>
                  <a:lnTo>
                    <a:pt x="1333" y="955"/>
                  </a:lnTo>
                  <a:lnTo>
                    <a:pt x="1366" y="925"/>
                  </a:lnTo>
                  <a:lnTo>
                    <a:pt x="1396" y="889"/>
                  </a:lnTo>
                  <a:lnTo>
                    <a:pt x="1424" y="849"/>
                  </a:lnTo>
                  <a:lnTo>
                    <a:pt x="1448" y="806"/>
                  </a:lnTo>
                  <a:lnTo>
                    <a:pt x="1470" y="760"/>
                  </a:lnTo>
                  <a:lnTo>
                    <a:pt x="1492" y="713"/>
                  </a:lnTo>
                  <a:lnTo>
                    <a:pt x="1511" y="665"/>
                  </a:lnTo>
                  <a:lnTo>
                    <a:pt x="1531" y="618"/>
                  </a:lnTo>
                  <a:lnTo>
                    <a:pt x="1551" y="573"/>
                  </a:lnTo>
                  <a:lnTo>
                    <a:pt x="1570" y="530"/>
                  </a:lnTo>
                  <a:lnTo>
                    <a:pt x="1592" y="492"/>
                  </a:lnTo>
                  <a:lnTo>
                    <a:pt x="1614" y="457"/>
                  </a:lnTo>
                  <a:lnTo>
                    <a:pt x="1638" y="430"/>
                  </a:lnTo>
                  <a:lnTo>
                    <a:pt x="1666" y="409"/>
                  </a:lnTo>
                  <a:lnTo>
                    <a:pt x="1673" y="410"/>
                  </a:lnTo>
                  <a:lnTo>
                    <a:pt x="1682" y="411"/>
                  </a:lnTo>
                  <a:lnTo>
                    <a:pt x="1693" y="411"/>
                  </a:lnTo>
                  <a:lnTo>
                    <a:pt x="1706" y="411"/>
                  </a:lnTo>
                  <a:lnTo>
                    <a:pt x="1720" y="410"/>
                  </a:lnTo>
                  <a:lnTo>
                    <a:pt x="1735" y="409"/>
                  </a:lnTo>
                  <a:lnTo>
                    <a:pt x="1751" y="407"/>
                  </a:lnTo>
                  <a:lnTo>
                    <a:pt x="1767" y="404"/>
                  </a:lnTo>
                  <a:lnTo>
                    <a:pt x="1783" y="403"/>
                  </a:lnTo>
                  <a:lnTo>
                    <a:pt x="1799" y="401"/>
                  </a:lnTo>
                  <a:lnTo>
                    <a:pt x="1816" y="399"/>
                  </a:lnTo>
                  <a:lnTo>
                    <a:pt x="1829" y="396"/>
                  </a:lnTo>
                  <a:lnTo>
                    <a:pt x="1843" y="395"/>
                  </a:lnTo>
                  <a:lnTo>
                    <a:pt x="1855" y="394"/>
                  </a:lnTo>
                  <a:lnTo>
                    <a:pt x="1865" y="393"/>
                  </a:lnTo>
                  <a:lnTo>
                    <a:pt x="1873" y="393"/>
                  </a:lnTo>
                  <a:lnTo>
                    <a:pt x="1895" y="392"/>
                  </a:lnTo>
                  <a:lnTo>
                    <a:pt x="1917" y="391"/>
                  </a:lnTo>
                  <a:lnTo>
                    <a:pt x="1938" y="387"/>
                  </a:lnTo>
                  <a:lnTo>
                    <a:pt x="1956" y="383"/>
                  </a:lnTo>
                  <a:lnTo>
                    <a:pt x="1975" y="377"/>
                  </a:lnTo>
                  <a:lnTo>
                    <a:pt x="1991" y="371"/>
                  </a:lnTo>
                  <a:lnTo>
                    <a:pt x="2007" y="364"/>
                  </a:lnTo>
                  <a:lnTo>
                    <a:pt x="2021" y="356"/>
                  </a:lnTo>
                  <a:lnTo>
                    <a:pt x="2033" y="348"/>
                  </a:lnTo>
                  <a:lnTo>
                    <a:pt x="2044" y="340"/>
                  </a:lnTo>
                  <a:lnTo>
                    <a:pt x="2053" y="332"/>
                  </a:lnTo>
                  <a:lnTo>
                    <a:pt x="2061" y="323"/>
                  </a:lnTo>
                  <a:lnTo>
                    <a:pt x="2067" y="315"/>
                  </a:lnTo>
                  <a:lnTo>
                    <a:pt x="2071" y="306"/>
                  </a:lnTo>
                  <a:lnTo>
                    <a:pt x="2074" y="298"/>
                  </a:lnTo>
                  <a:lnTo>
                    <a:pt x="2074" y="290"/>
                  </a:lnTo>
                  <a:lnTo>
                    <a:pt x="2071" y="277"/>
                  </a:lnTo>
                  <a:lnTo>
                    <a:pt x="2068" y="263"/>
                  </a:lnTo>
                  <a:lnTo>
                    <a:pt x="2062" y="251"/>
                  </a:lnTo>
                  <a:lnTo>
                    <a:pt x="2054" y="241"/>
                  </a:lnTo>
                  <a:lnTo>
                    <a:pt x="2045" y="230"/>
                  </a:lnTo>
                  <a:lnTo>
                    <a:pt x="2034" y="221"/>
                  </a:lnTo>
                  <a:lnTo>
                    <a:pt x="2023" y="212"/>
                  </a:lnTo>
                  <a:lnTo>
                    <a:pt x="2009" y="204"/>
                  </a:lnTo>
                  <a:lnTo>
                    <a:pt x="1995" y="197"/>
                  </a:lnTo>
                  <a:lnTo>
                    <a:pt x="1979" y="190"/>
                  </a:lnTo>
                  <a:lnTo>
                    <a:pt x="1963" y="182"/>
                  </a:lnTo>
                  <a:lnTo>
                    <a:pt x="1947" y="175"/>
                  </a:lnTo>
                  <a:lnTo>
                    <a:pt x="1928" y="168"/>
                  </a:lnTo>
                  <a:lnTo>
                    <a:pt x="1911" y="161"/>
                  </a:lnTo>
                  <a:lnTo>
                    <a:pt x="1892" y="154"/>
                  </a:lnTo>
                  <a:lnTo>
                    <a:pt x="1873" y="146"/>
                  </a:lnTo>
                  <a:close/>
                </a:path>
              </a:pathLst>
            </a:custGeom>
            <a:solidFill>
              <a:srgbClr val="FFFFBF"/>
            </a:solidFill>
            <a:ln w="9525">
              <a:noFill/>
              <a:round/>
              <a:headEnd/>
              <a:tailEnd/>
            </a:ln>
          </p:spPr>
          <p:txBody>
            <a:bodyPr/>
            <a:lstStyle/>
            <a:p>
              <a:endParaRPr lang="en-US"/>
            </a:p>
          </p:txBody>
        </p:sp>
        <p:sp>
          <p:nvSpPr>
            <p:cNvPr id="34" name="Freeform 24"/>
            <p:cNvSpPr>
              <a:spLocks/>
            </p:cNvSpPr>
            <p:nvPr/>
          </p:nvSpPr>
          <p:spPr bwMode="auto">
            <a:xfrm>
              <a:off x="2910" y="2482"/>
              <a:ext cx="146" cy="98"/>
            </a:xfrm>
            <a:custGeom>
              <a:avLst/>
              <a:gdLst>
                <a:gd name="T0" fmla="*/ 169 w 293"/>
                <a:gd name="T1" fmla="*/ 189 h 196"/>
                <a:gd name="T2" fmla="*/ 139 w 293"/>
                <a:gd name="T3" fmla="*/ 195 h 196"/>
                <a:gd name="T4" fmla="*/ 112 w 293"/>
                <a:gd name="T5" fmla="*/ 196 h 196"/>
                <a:gd name="T6" fmla="*/ 84 w 293"/>
                <a:gd name="T7" fmla="*/ 195 h 196"/>
                <a:gd name="T8" fmla="*/ 60 w 293"/>
                <a:gd name="T9" fmla="*/ 189 h 196"/>
                <a:gd name="T10" fmla="*/ 39 w 293"/>
                <a:gd name="T11" fmla="*/ 180 h 196"/>
                <a:gd name="T12" fmla="*/ 22 w 293"/>
                <a:gd name="T13" fmla="*/ 167 h 196"/>
                <a:gd name="T14" fmla="*/ 9 w 293"/>
                <a:gd name="T15" fmla="*/ 152 h 196"/>
                <a:gd name="T16" fmla="*/ 1 w 293"/>
                <a:gd name="T17" fmla="*/ 135 h 196"/>
                <a:gd name="T18" fmla="*/ 0 w 293"/>
                <a:gd name="T19" fmla="*/ 115 h 196"/>
                <a:gd name="T20" fmla="*/ 3 w 293"/>
                <a:gd name="T21" fmla="*/ 97 h 196"/>
                <a:gd name="T22" fmla="*/ 13 w 293"/>
                <a:gd name="T23" fmla="*/ 77 h 196"/>
                <a:gd name="T24" fmla="*/ 28 w 293"/>
                <a:gd name="T25" fmla="*/ 60 h 196"/>
                <a:gd name="T26" fmla="*/ 46 w 293"/>
                <a:gd name="T27" fmla="*/ 43 h 196"/>
                <a:gd name="T28" fmla="*/ 68 w 293"/>
                <a:gd name="T29" fmla="*/ 29 h 196"/>
                <a:gd name="T30" fmla="*/ 94 w 293"/>
                <a:gd name="T31" fmla="*/ 16 h 196"/>
                <a:gd name="T32" fmla="*/ 123 w 293"/>
                <a:gd name="T33" fmla="*/ 7 h 196"/>
                <a:gd name="T34" fmla="*/ 153 w 293"/>
                <a:gd name="T35" fmla="*/ 1 h 196"/>
                <a:gd name="T36" fmla="*/ 181 w 293"/>
                <a:gd name="T37" fmla="*/ 0 h 196"/>
                <a:gd name="T38" fmla="*/ 208 w 293"/>
                <a:gd name="T39" fmla="*/ 1 h 196"/>
                <a:gd name="T40" fmla="*/ 233 w 293"/>
                <a:gd name="T41" fmla="*/ 7 h 196"/>
                <a:gd name="T42" fmla="*/ 253 w 293"/>
                <a:gd name="T43" fmla="*/ 16 h 196"/>
                <a:gd name="T44" fmla="*/ 271 w 293"/>
                <a:gd name="T45" fmla="*/ 29 h 196"/>
                <a:gd name="T46" fmla="*/ 283 w 293"/>
                <a:gd name="T47" fmla="*/ 44 h 196"/>
                <a:gd name="T48" fmla="*/ 291 w 293"/>
                <a:gd name="T49" fmla="*/ 61 h 196"/>
                <a:gd name="T50" fmla="*/ 293 w 293"/>
                <a:gd name="T51" fmla="*/ 79 h 196"/>
                <a:gd name="T52" fmla="*/ 289 w 293"/>
                <a:gd name="T53" fmla="*/ 99 h 196"/>
                <a:gd name="T54" fmla="*/ 280 w 293"/>
                <a:gd name="T55" fmla="*/ 117 h 196"/>
                <a:gd name="T56" fmla="*/ 265 w 293"/>
                <a:gd name="T57" fmla="*/ 136 h 196"/>
                <a:gd name="T58" fmla="*/ 246 w 293"/>
                <a:gd name="T59" fmla="*/ 152 h 196"/>
                <a:gd name="T60" fmla="*/ 225 w 293"/>
                <a:gd name="T61" fmla="*/ 167 h 196"/>
                <a:gd name="T62" fmla="*/ 198 w 293"/>
                <a:gd name="T63" fmla="*/ 180 h 196"/>
                <a:gd name="T64" fmla="*/ 169 w 293"/>
                <a:gd name="T65" fmla="*/ 189 h 1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93"/>
                <a:gd name="T100" fmla="*/ 0 h 196"/>
                <a:gd name="T101" fmla="*/ 293 w 293"/>
                <a:gd name="T102" fmla="*/ 196 h 1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93" h="196">
                  <a:moveTo>
                    <a:pt x="169" y="189"/>
                  </a:moveTo>
                  <a:lnTo>
                    <a:pt x="139" y="195"/>
                  </a:lnTo>
                  <a:lnTo>
                    <a:pt x="112" y="196"/>
                  </a:lnTo>
                  <a:lnTo>
                    <a:pt x="84" y="195"/>
                  </a:lnTo>
                  <a:lnTo>
                    <a:pt x="60" y="189"/>
                  </a:lnTo>
                  <a:lnTo>
                    <a:pt x="39" y="180"/>
                  </a:lnTo>
                  <a:lnTo>
                    <a:pt x="22" y="167"/>
                  </a:lnTo>
                  <a:lnTo>
                    <a:pt x="9" y="152"/>
                  </a:lnTo>
                  <a:lnTo>
                    <a:pt x="1" y="135"/>
                  </a:lnTo>
                  <a:lnTo>
                    <a:pt x="0" y="115"/>
                  </a:lnTo>
                  <a:lnTo>
                    <a:pt x="3" y="97"/>
                  </a:lnTo>
                  <a:lnTo>
                    <a:pt x="13" y="77"/>
                  </a:lnTo>
                  <a:lnTo>
                    <a:pt x="28" y="60"/>
                  </a:lnTo>
                  <a:lnTo>
                    <a:pt x="46" y="43"/>
                  </a:lnTo>
                  <a:lnTo>
                    <a:pt x="68" y="29"/>
                  </a:lnTo>
                  <a:lnTo>
                    <a:pt x="94" y="16"/>
                  </a:lnTo>
                  <a:lnTo>
                    <a:pt x="123" y="7"/>
                  </a:lnTo>
                  <a:lnTo>
                    <a:pt x="153" y="1"/>
                  </a:lnTo>
                  <a:lnTo>
                    <a:pt x="181" y="0"/>
                  </a:lnTo>
                  <a:lnTo>
                    <a:pt x="208" y="1"/>
                  </a:lnTo>
                  <a:lnTo>
                    <a:pt x="233" y="7"/>
                  </a:lnTo>
                  <a:lnTo>
                    <a:pt x="253" y="16"/>
                  </a:lnTo>
                  <a:lnTo>
                    <a:pt x="271" y="29"/>
                  </a:lnTo>
                  <a:lnTo>
                    <a:pt x="283" y="44"/>
                  </a:lnTo>
                  <a:lnTo>
                    <a:pt x="291" y="61"/>
                  </a:lnTo>
                  <a:lnTo>
                    <a:pt x="293" y="79"/>
                  </a:lnTo>
                  <a:lnTo>
                    <a:pt x="289" y="99"/>
                  </a:lnTo>
                  <a:lnTo>
                    <a:pt x="280" y="117"/>
                  </a:lnTo>
                  <a:lnTo>
                    <a:pt x="265" y="136"/>
                  </a:lnTo>
                  <a:lnTo>
                    <a:pt x="246" y="152"/>
                  </a:lnTo>
                  <a:lnTo>
                    <a:pt x="225" y="167"/>
                  </a:lnTo>
                  <a:lnTo>
                    <a:pt x="198" y="180"/>
                  </a:lnTo>
                  <a:lnTo>
                    <a:pt x="169" y="189"/>
                  </a:lnTo>
                  <a:close/>
                </a:path>
              </a:pathLst>
            </a:custGeom>
            <a:solidFill>
              <a:srgbClr val="FFBF00"/>
            </a:solidFill>
            <a:ln w="9525">
              <a:noFill/>
              <a:round/>
              <a:headEnd/>
              <a:tailEnd/>
            </a:ln>
          </p:spPr>
          <p:txBody>
            <a:bodyPr/>
            <a:lstStyle/>
            <a:p>
              <a:endParaRPr lang="en-US"/>
            </a:p>
          </p:txBody>
        </p:sp>
        <p:sp>
          <p:nvSpPr>
            <p:cNvPr id="35" name="Freeform 25"/>
            <p:cNvSpPr>
              <a:spLocks/>
            </p:cNvSpPr>
            <p:nvPr/>
          </p:nvSpPr>
          <p:spPr bwMode="auto">
            <a:xfrm>
              <a:off x="2351" y="2464"/>
              <a:ext cx="150" cy="94"/>
            </a:xfrm>
            <a:custGeom>
              <a:avLst/>
              <a:gdLst>
                <a:gd name="T0" fmla="*/ 143 w 300"/>
                <a:gd name="T1" fmla="*/ 189 h 189"/>
                <a:gd name="T2" fmla="*/ 113 w 300"/>
                <a:gd name="T3" fmla="*/ 184 h 189"/>
                <a:gd name="T4" fmla="*/ 86 w 300"/>
                <a:gd name="T5" fmla="*/ 176 h 189"/>
                <a:gd name="T6" fmla="*/ 60 w 300"/>
                <a:gd name="T7" fmla="*/ 166 h 189"/>
                <a:gd name="T8" fmla="*/ 40 w 300"/>
                <a:gd name="T9" fmla="*/ 153 h 189"/>
                <a:gd name="T10" fmla="*/ 22 w 300"/>
                <a:gd name="T11" fmla="*/ 137 h 189"/>
                <a:gd name="T12" fmla="*/ 10 w 300"/>
                <a:gd name="T13" fmla="*/ 121 h 189"/>
                <a:gd name="T14" fmla="*/ 3 w 300"/>
                <a:gd name="T15" fmla="*/ 103 h 189"/>
                <a:gd name="T16" fmla="*/ 0 w 300"/>
                <a:gd name="T17" fmla="*/ 83 h 189"/>
                <a:gd name="T18" fmla="*/ 5 w 300"/>
                <a:gd name="T19" fmla="*/ 65 h 189"/>
                <a:gd name="T20" fmla="*/ 15 w 300"/>
                <a:gd name="T21" fmla="*/ 47 h 189"/>
                <a:gd name="T22" fmla="*/ 30 w 300"/>
                <a:gd name="T23" fmla="*/ 32 h 189"/>
                <a:gd name="T24" fmla="*/ 50 w 300"/>
                <a:gd name="T25" fmla="*/ 20 h 189"/>
                <a:gd name="T26" fmla="*/ 73 w 300"/>
                <a:gd name="T27" fmla="*/ 10 h 189"/>
                <a:gd name="T28" fmla="*/ 98 w 300"/>
                <a:gd name="T29" fmla="*/ 4 h 189"/>
                <a:gd name="T30" fmla="*/ 127 w 300"/>
                <a:gd name="T31" fmla="*/ 0 h 189"/>
                <a:gd name="T32" fmla="*/ 157 w 300"/>
                <a:gd name="T33" fmla="*/ 0 h 189"/>
                <a:gd name="T34" fmla="*/ 187 w 300"/>
                <a:gd name="T35" fmla="*/ 5 h 189"/>
                <a:gd name="T36" fmla="*/ 215 w 300"/>
                <a:gd name="T37" fmla="*/ 13 h 189"/>
                <a:gd name="T38" fmla="*/ 240 w 300"/>
                <a:gd name="T39" fmla="*/ 23 h 189"/>
                <a:gd name="T40" fmla="*/ 261 w 300"/>
                <a:gd name="T41" fmla="*/ 36 h 189"/>
                <a:gd name="T42" fmla="*/ 278 w 300"/>
                <a:gd name="T43" fmla="*/ 52 h 189"/>
                <a:gd name="T44" fmla="*/ 291 w 300"/>
                <a:gd name="T45" fmla="*/ 68 h 189"/>
                <a:gd name="T46" fmla="*/ 298 w 300"/>
                <a:gd name="T47" fmla="*/ 87 h 189"/>
                <a:gd name="T48" fmla="*/ 300 w 300"/>
                <a:gd name="T49" fmla="*/ 106 h 189"/>
                <a:gd name="T50" fmla="*/ 295 w 300"/>
                <a:gd name="T51" fmla="*/ 125 h 189"/>
                <a:gd name="T52" fmla="*/ 285 w 300"/>
                <a:gd name="T53" fmla="*/ 142 h 189"/>
                <a:gd name="T54" fmla="*/ 270 w 300"/>
                <a:gd name="T55" fmla="*/ 157 h 189"/>
                <a:gd name="T56" fmla="*/ 250 w 300"/>
                <a:gd name="T57" fmla="*/ 169 h 189"/>
                <a:gd name="T58" fmla="*/ 227 w 300"/>
                <a:gd name="T59" fmla="*/ 179 h 189"/>
                <a:gd name="T60" fmla="*/ 202 w 300"/>
                <a:gd name="T61" fmla="*/ 186 h 189"/>
                <a:gd name="T62" fmla="*/ 173 w 300"/>
                <a:gd name="T63" fmla="*/ 189 h 189"/>
                <a:gd name="T64" fmla="*/ 143 w 300"/>
                <a:gd name="T65" fmla="*/ 189 h 18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0"/>
                <a:gd name="T100" fmla="*/ 0 h 189"/>
                <a:gd name="T101" fmla="*/ 300 w 300"/>
                <a:gd name="T102" fmla="*/ 189 h 18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0" h="189">
                  <a:moveTo>
                    <a:pt x="143" y="189"/>
                  </a:moveTo>
                  <a:lnTo>
                    <a:pt x="113" y="184"/>
                  </a:lnTo>
                  <a:lnTo>
                    <a:pt x="86" y="176"/>
                  </a:lnTo>
                  <a:lnTo>
                    <a:pt x="60" y="166"/>
                  </a:lnTo>
                  <a:lnTo>
                    <a:pt x="40" y="153"/>
                  </a:lnTo>
                  <a:lnTo>
                    <a:pt x="22" y="137"/>
                  </a:lnTo>
                  <a:lnTo>
                    <a:pt x="10" y="121"/>
                  </a:lnTo>
                  <a:lnTo>
                    <a:pt x="3" y="103"/>
                  </a:lnTo>
                  <a:lnTo>
                    <a:pt x="0" y="83"/>
                  </a:lnTo>
                  <a:lnTo>
                    <a:pt x="5" y="65"/>
                  </a:lnTo>
                  <a:lnTo>
                    <a:pt x="15" y="47"/>
                  </a:lnTo>
                  <a:lnTo>
                    <a:pt x="30" y="32"/>
                  </a:lnTo>
                  <a:lnTo>
                    <a:pt x="50" y="20"/>
                  </a:lnTo>
                  <a:lnTo>
                    <a:pt x="73" y="10"/>
                  </a:lnTo>
                  <a:lnTo>
                    <a:pt x="98" y="4"/>
                  </a:lnTo>
                  <a:lnTo>
                    <a:pt x="127" y="0"/>
                  </a:lnTo>
                  <a:lnTo>
                    <a:pt x="157" y="0"/>
                  </a:lnTo>
                  <a:lnTo>
                    <a:pt x="187" y="5"/>
                  </a:lnTo>
                  <a:lnTo>
                    <a:pt x="215" y="13"/>
                  </a:lnTo>
                  <a:lnTo>
                    <a:pt x="240" y="23"/>
                  </a:lnTo>
                  <a:lnTo>
                    <a:pt x="261" y="36"/>
                  </a:lnTo>
                  <a:lnTo>
                    <a:pt x="278" y="52"/>
                  </a:lnTo>
                  <a:lnTo>
                    <a:pt x="291" y="68"/>
                  </a:lnTo>
                  <a:lnTo>
                    <a:pt x="298" y="87"/>
                  </a:lnTo>
                  <a:lnTo>
                    <a:pt x="300" y="106"/>
                  </a:lnTo>
                  <a:lnTo>
                    <a:pt x="295" y="125"/>
                  </a:lnTo>
                  <a:lnTo>
                    <a:pt x="285" y="142"/>
                  </a:lnTo>
                  <a:lnTo>
                    <a:pt x="270" y="157"/>
                  </a:lnTo>
                  <a:lnTo>
                    <a:pt x="250" y="169"/>
                  </a:lnTo>
                  <a:lnTo>
                    <a:pt x="227" y="179"/>
                  </a:lnTo>
                  <a:lnTo>
                    <a:pt x="202" y="186"/>
                  </a:lnTo>
                  <a:lnTo>
                    <a:pt x="173" y="189"/>
                  </a:lnTo>
                  <a:lnTo>
                    <a:pt x="143" y="189"/>
                  </a:lnTo>
                  <a:close/>
                </a:path>
              </a:pathLst>
            </a:custGeom>
            <a:solidFill>
              <a:srgbClr val="FFBF00"/>
            </a:solidFill>
            <a:ln w="9525">
              <a:noFill/>
              <a:round/>
              <a:headEnd/>
              <a:tailEnd/>
            </a:ln>
          </p:spPr>
          <p:txBody>
            <a:bodyPr/>
            <a:lstStyle/>
            <a:p>
              <a:endParaRPr lang="en-US"/>
            </a:p>
          </p:txBody>
        </p:sp>
        <p:sp>
          <p:nvSpPr>
            <p:cNvPr id="36" name="Freeform 26"/>
            <p:cNvSpPr>
              <a:spLocks/>
            </p:cNvSpPr>
            <p:nvPr/>
          </p:nvSpPr>
          <p:spPr bwMode="auto">
            <a:xfrm>
              <a:off x="3049" y="1653"/>
              <a:ext cx="226" cy="183"/>
            </a:xfrm>
            <a:custGeom>
              <a:avLst/>
              <a:gdLst>
                <a:gd name="T0" fmla="*/ 203 w 452"/>
                <a:gd name="T1" fmla="*/ 365 h 366"/>
                <a:gd name="T2" fmla="*/ 159 w 452"/>
                <a:gd name="T3" fmla="*/ 358 h 366"/>
                <a:gd name="T4" fmla="*/ 118 w 452"/>
                <a:gd name="T5" fmla="*/ 345 h 366"/>
                <a:gd name="T6" fmla="*/ 82 w 452"/>
                <a:gd name="T7" fmla="*/ 325 h 366"/>
                <a:gd name="T8" fmla="*/ 51 w 452"/>
                <a:gd name="T9" fmla="*/ 300 h 366"/>
                <a:gd name="T10" fmla="*/ 27 w 452"/>
                <a:gd name="T11" fmla="*/ 271 h 366"/>
                <a:gd name="T12" fmla="*/ 10 w 452"/>
                <a:gd name="T13" fmla="*/ 237 h 366"/>
                <a:gd name="T14" fmla="*/ 1 w 452"/>
                <a:gd name="T15" fmla="*/ 202 h 366"/>
                <a:gd name="T16" fmla="*/ 1 w 452"/>
                <a:gd name="T17" fmla="*/ 165 h 366"/>
                <a:gd name="T18" fmla="*/ 10 w 452"/>
                <a:gd name="T19" fmla="*/ 129 h 366"/>
                <a:gd name="T20" fmla="*/ 27 w 452"/>
                <a:gd name="T21" fmla="*/ 96 h 366"/>
                <a:gd name="T22" fmla="*/ 51 w 452"/>
                <a:gd name="T23" fmla="*/ 67 h 366"/>
                <a:gd name="T24" fmla="*/ 82 w 452"/>
                <a:gd name="T25" fmla="*/ 42 h 366"/>
                <a:gd name="T26" fmla="*/ 118 w 452"/>
                <a:gd name="T27" fmla="*/ 22 h 366"/>
                <a:gd name="T28" fmla="*/ 159 w 452"/>
                <a:gd name="T29" fmla="*/ 8 h 366"/>
                <a:gd name="T30" fmla="*/ 203 w 452"/>
                <a:gd name="T31" fmla="*/ 1 h 366"/>
                <a:gd name="T32" fmla="*/ 250 w 452"/>
                <a:gd name="T33" fmla="*/ 1 h 366"/>
                <a:gd name="T34" fmla="*/ 294 w 452"/>
                <a:gd name="T35" fmla="*/ 8 h 366"/>
                <a:gd name="T36" fmla="*/ 335 w 452"/>
                <a:gd name="T37" fmla="*/ 22 h 366"/>
                <a:gd name="T38" fmla="*/ 370 w 452"/>
                <a:gd name="T39" fmla="*/ 42 h 366"/>
                <a:gd name="T40" fmla="*/ 400 w 452"/>
                <a:gd name="T41" fmla="*/ 67 h 366"/>
                <a:gd name="T42" fmla="*/ 425 w 452"/>
                <a:gd name="T43" fmla="*/ 96 h 366"/>
                <a:gd name="T44" fmla="*/ 442 w 452"/>
                <a:gd name="T45" fmla="*/ 129 h 366"/>
                <a:gd name="T46" fmla="*/ 451 w 452"/>
                <a:gd name="T47" fmla="*/ 165 h 366"/>
                <a:gd name="T48" fmla="*/ 451 w 452"/>
                <a:gd name="T49" fmla="*/ 202 h 366"/>
                <a:gd name="T50" fmla="*/ 442 w 452"/>
                <a:gd name="T51" fmla="*/ 237 h 366"/>
                <a:gd name="T52" fmla="*/ 425 w 452"/>
                <a:gd name="T53" fmla="*/ 271 h 366"/>
                <a:gd name="T54" fmla="*/ 400 w 452"/>
                <a:gd name="T55" fmla="*/ 300 h 366"/>
                <a:gd name="T56" fmla="*/ 370 w 452"/>
                <a:gd name="T57" fmla="*/ 325 h 366"/>
                <a:gd name="T58" fmla="*/ 335 w 452"/>
                <a:gd name="T59" fmla="*/ 345 h 366"/>
                <a:gd name="T60" fmla="*/ 294 w 452"/>
                <a:gd name="T61" fmla="*/ 358 h 366"/>
                <a:gd name="T62" fmla="*/ 250 w 452"/>
                <a:gd name="T63" fmla="*/ 365 h 3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52"/>
                <a:gd name="T97" fmla="*/ 0 h 366"/>
                <a:gd name="T98" fmla="*/ 452 w 452"/>
                <a:gd name="T99" fmla="*/ 366 h 36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52" h="366">
                  <a:moveTo>
                    <a:pt x="226" y="366"/>
                  </a:moveTo>
                  <a:lnTo>
                    <a:pt x="203" y="365"/>
                  </a:lnTo>
                  <a:lnTo>
                    <a:pt x="180" y="363"/>
                  </a:lnTo>
                  <a:lnTo>
                    <a:pt x="159" y="358"/>
                  </a:lnTo>
                  <a:lnTo>
                    <a:pt x="138" y="353"/>
                  </a:lnTo>
                  <a:lnTo>
                    <a:pt x="118" y="345"/>
                  </a:lnTo>
                  <a:lnTo>
                    <a:pt x="100" y="335"/>
                  </a:lnTo>
                  <a:lnTo>
                    <a:pt x="82" y="325"/>
                  </a:lnTo>
                  <a:lnTo>
                    <a:pt x="66" y="312"/>
                  </a:lnTo>
                  <a:lnTo>
                    <a:pt x="51" y="300"/>
                  </a:lnTo>
                  <a:lnTo>
                    <a:pt x="39" y="286"/>
                  </a:lnTo>
                  <a:lnTo>
                    <a:pt x="27" y="271"/>
                  </a:lnTo>
                  <a:lnTo>
                    <a:pt x="17" y="255"/>
                  </a:lnTo>
                  <a:lnTo>
                    <a:pt x="10" y="237"/>
                  </a:lnTo>
                  <a:lnTo>
                    <a:pt x="4" y="220"/>
                  </a:lnTo>
                  <a:lnTo>
                    <a:pt x="1" y="202"/>
                  </a:lnTo>
                  <a:lnTo>
                    <a:pt x="0" y="183"/>
                  </a:lnTo>
                  <a:lnTo>
                    <a:pt x="1" y="165"/>
                  </a:lnTo>
                  <a:lnTo>
                    <a:pt x="4" y="146"/>
                  </a:lnTo>
                  <a:lnTo>
                    <a:pt x="10" y="129"/>
                  </a:lnTo>
                  <a:lnTo>
                    <a:pt x="17" y="112"/>
                  </a:lnTo>
                  <a:lnTo>
                    <a:pt x="27" y="96"/>
                  </a:lnTo>
                  <a:lnTo>
                    <a:pt x="39" y="81"/>
                  </a:lnTo>
                  <a:lnTo>
                    <a:pt x="51" y="67"/>
                  </a:lnTo>
                  <a:lnTo>
                    <a:pt x="66" y="53"/>
                  </a:lnTo>
                  <a:lnTo>
                    <a:pt x="82" y="42"/>
                  </a:lnTo>
                  <a:lnTo>
                    <a:pt x="100" y="31"/>
                  </a:lnTo>
                  <a:lnTo>
                    <a:pt x="118" y="22"/>
                  </a:lnTo>
                  <a:lnTo>
                    <a:pt x="138" y="14"/>
                  </a:lnTo>
                  <a:lnTo>
                    <a:pt x="159" y="8"/>
                  </a:lnTo>
                  <a:lnTo>
                    <a:pt x="180" y="4"/>
                  </a:lnTo>
                  <a:lnTo>
                    <a:pt x="203" y="1"/>
                  </a:lnTo>
                  <a:lnTo>
                    <a:pt x="226" y="0"/>
                  </a:lnTo>
                  <a:lnTo>
                    <a:pt x="250" y="1"/>
                  </a:lnTo>
                  <a:lnTo>
                    <a:pt x="273" y="4"/>
                  </a:lnTo>
                  <a:lnTo>
                    <a:pt x="294" y="8"/>
                  </a:lnTo>
                  <a:lnTo>
                    <a:pt x="315" y="14"/>
                  </a:lnTo>
                  <a:lnTo>
                    <a:pt x="335" y="22"/>
                  </a:lnTo>
                  <a:lnTo>
                    <a:pt x="353" y="31"/>
                  </a:lnTo>
                  <a:lnTo>
                    <a:pt x="370" y="42"/>
                  </a:lnTo>
                  <a:lnTo>
                    <a:pt x="387" y="53"/>
                  </a:lnTo>
                  <a:lnTo>
                    <a:pt x="400" y="67"/>
                  </a:lnTo>
                  <a:lnTo>
                    <a:pt x="414" y="81"/>
                  </a:lnTo>
                  <a:lnTo>
                    <a:pt x="425" y="96"/>
                  </a:lnTo>
                  <a:lnTo>
                    <a:pt x="435" y="112"/>
                  </a:lnTo>
                  <a:lnTo>
                    <a:pt x="442" y="129"/>
                  </a:lnTo>
                  <a:lnTo>
                    <a:pt x="448" y="146"/>
                  </a:lnTo>
                  <a:lnTo>
                    <a:pt x="451" y="165"/>
                  </a:lnTo>
                  <a:lnTo>
                    <a:pt x="452" y="183"/>
                  </a:lnTo>
                  <a:lnTo>
                    <a:pt x="451" y="202"/>
                  </a:lnTo>
                  <a:lnTo>
                    <a:pt x="448" y="220"/>
                  </a:lnTo>
                  <a:lnTo>
                    <a:pt x="442" y="237"/>
                  </a:lnTo>
                  <a:lnTo>
                    <a:pt x="435" y="255"/>
                  </a:lnTo>
                  <a:lnTo>
                    <a:pt x="425" y="271"/>
                  </a:lnTo>
                  <a:lnTo>
                    <a:pt x="414" y="286"/>
                  </a:lnTo>
                  <a:lnTo>
                    <a:pt x="400" y="300"/>
                  </a:lnTo>
                  <a:lnTo>
                    <a:pt x="387" y="312"/>
                  </a:lnTo>
                  <a:lnTo>
                    <a:pt x="370" y="325"/>
                  </a:lnTo>
                  <a:lnTo>
                    <a:pt x="353" y="335"/>
                  </a:lnTo>
                  <a:lnTo>
                    <a:pt x="335" y="345"/>
                  </a:lnTo>
                  <a:lnTo>
                    <a:pt x="315" y="353"/>
                  </a:lnTo>
                  <a:lnTo>
                    <a:pt x="294" y="358"/>
                  </a:lnTo>
                  <a:lnTo>
                    <a:pt x="273" y="363"/>
                  </a:lnTo>
                  <a:lnTo>
                    <a:pt x="250" y="365"/>
                  </a:lnTo>
                  <a:lnTo>
                    <a:pt x="226" y="366"/>
                  </a:lnTo>
                  <a:close/>
                </a:path>
              </a:pathLst>
            </a:custGeom>
            <a:solidFill>
              <a:srgbClr val="FFBF00"/>
            </a:solidFill>
            <a:ln w="9525">
              <a:noFill/>
              <a:round/>
              <a:headEnd/>
              <a:tailEnd/>
            </a:ln>
          </p:spPr>
          <p:txBody>
            <a:bodyPr/>
            <a:lstStyle/>
            <a:p>
              <a:endParaRPr lang="en-US"/>
            </a:p>
          </p:txBody>
        </p:sp>
        <p:sp>
          <p:nvSpPr>
            <p:cNvPr id="37" name="Freeform 27"/>
            <p:cNvSpPr>
              <a:spLocks/>
            </p:cNvSpPr>
            <p:nvPr/>
          </p:nvSpPr>
          <p:spPr bwMode="auto">
            <a:xfrm>
              <a:off x="2350" y="1885"/>
              <a:ext cx="109" cy="96"/>
            </a:xfrm>
            <a:custGeom>
              <a:avLst/>
              <a:gdLst>
                <a:gd name="T0" fmla="*/ 141 w 219"/>
                <a:gd name="T1" fmla="*/ 186 h 194"/>
                <a:gd name="T2" fmla="*/ 161 w 219"/>
                <a:gd name="T3" fmla="*/ 177 h 194"/>
                <a:gd name="T4" fmla="*/ 179 w 219"/>
                <a:gd name="T5" fmla="*/ 164 h 194"/>
                <a:gd name="T6" fmla="*/ 194 w 219"/>
                <a:gd name="T7" fmla="*/ 150 h 194"/>
                <a:gd name="T8" fmla="*/ 205 w 219"/>
                <a:gd name="T9" fmla="*/ 133 h 194"/>
                <a:gd name="T10" fmla="*/ 214 w 219"/>
                <a:gd name="T11" fmla="*/ 116 h 194"/>
                <a:gd name="T12" fmla="*/ 218 w 219"/>
                <a:gd name="T13" fmla="*/ 97 h 194"/>
                <a:gd name="T14" fmla="*/ 219 w 219"/>
                <a:gd name="T15" fmla="*/ 79 h 194"/>
                <a:gd name="T16" fmla="*/ 214 w 219"/>
                <a:gd name="T17" fmla="*/ 60 h 194"/>
                <a:gd name="T18" fmla="*/ 205 w 219"/>
                <a:gd name="T19" fmla="*/ 43 h 194"/>
                <a:gd name="T20" fmla="*/ 194 w 219"/>
                <a:gd name="T21" fmla="*/ 28 h 194"/>
                <a:gd name="T22" fmla="*/ 179 w 219"/>
                <a:gd name="T23" fmla="*/ 16 h 194"/>
                <a:gd name="T24" fmla="*/ 161 w 219"/>
                <a:gd name="T25" fmla="*/ 8 h 194"/>
                <a:gd name="T26" fmla="*/ 142 w 219"/>
                <a:gd name="T27" fmla="*/ 3 h 194"/>
                <a:gd name="T28" fmla="*/ 121 w 219"/>
                <a:gd name="T29" fmla="*/ 0 h 194"/>
                <a:gd name="T30" fmla="*/ 99 w 219"/>
                <a:gd name="T31" fmla="*/ 3 h 194"/>
                <a:gd name="T32" fmla="*/ 77 w 219"/>
                <a:gd name="T33" fmla="*/ 8 h 194"/>
                <a:gd name="T34" fmla="*/ 56 w 219"/>
                <a:gd name="T35" fmla="*/ 18 h 194"/>
                <a:gd name="T36" fmla="*/ 39 w 219"/>
                <a:gd name="T37" fmla="*/ 29 h 194"/>
                <a:gd name="T38" fmla="*/ 24 w 219"/>
                <a:gd name="T39" fmla="*/ 44 h 194"/>
                <a:gd name="T40" fmla="*/ 13 w 219"/>
                <a:gd name="T41" fmla="*/ 60 h 194"/>
                <a:gd name="T42" fmla="*/ 5 w 219"/>
                <a:gd name="T43" fmla="*/ 78 h 194"/>
                <a:gd name="T44" fmla="*/ 0 w 219"/>
                <a:gd name="T45" fmla="*/ 96 h 194"/>
                <a:gd name="T46" fmla="*/ 0 w 219"/>
                <a:gd name="T47" fmla="*/ 116 h 194"/>
                <a:gd name="T48" fmla="*/ 5 w 219"/>
                <a:gd name="T49" fmla="*/ 134 h 194"/>
                <a:gd name="T50" fmla="*/ 13 w 219"/>
                <a:gd name="T51" fmla="*/ 151 h 194"/>
                <a:gd name="T52" fmla="*/ 25 w 219"/>
                <a:gd name="T53" fmla="*/ 166 h 194"/>
                <a:gd name="T54" fmla="*/ 40 w 219"/>
                <a:gd name="T55" fmla="*/ 178 h 194"/>
                <a:gd name="T56" fmla="*/ 58 w 219"/>
                <a:gd name="T57" fmla="*/ 186 h 194"/>
                <a:gd name="T58" fmla="*/ 77 w 219"/>
                <a:gd name="T59" fmla="*/ 192 h 194"/>
                <a:gd name="T60" fmla="*/ 98 w 219"/>
                <a:gd name="T61" fmla="*/ 194 h 194"/>
                <a:gd name="T62" fmla="*/ 119 w 219"/>
                <a:gd name="T63" fmla="*/ 192 h 194"/>
                <a:gd name="T64" fmla="*/ 141 w 219"/>
                <a:gd name="T65" fmla="*/ 186 h 1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9"/>
                <a:gd name="T100" fmla="*/ 0 h 194"/>
                <a:gd name="T101" fmla="*/ 219 w 219"/>
                <a:gd name="T102" fmla="*/ 194 h 1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9" h="194">
                  <a:moveTo>
                    <a:pt x="141" y="186"/>
                  </a:moveTo>
                  <a:lnTo>
                    <a:pt x="161" y="177"/>
                  </a:lnTo>
                  <a:lnTo>
                    <a:pt x="179" y="164"/>
                  </a:lnTo>
                  <a:lnTo>
                    <a:pt x="194" y="150"/>
                  </a:lnTo>
                  <a:lnTo>
                    <a:pt x="205" y="133"/>
                  </a:lnTo>
                  <a:lnTo>
                    <a:pt x="214" y="116"/>
                  </a:lnTo>
                  <a:lnTo>
                    <a:pt x="218" y="97"/>
                  </a:lnTo>
                  <a:lnTo>
                    <a:pt x="219" y="79"/>
                  </a:lnTo>
                  <a:lnTo>
                    <a:pt x="214" y="60"/>
                  </a:lnTo>
                  <a:lnTo>
                    <a:pt x="205" y="43"/>
                  </a:lnTo>
                  <a:lnTo>
                    <a:pt x="194" y="28"/>
                  </a:lnTo>
                  <a:lnTo>
                    <a:pt x="179" y="16"/>
                  </a:lnTo>
                  <a:lnTo>
                    <a:pt x="161" y="8"/>
                  </a:lnTo>
                  <a:lnTo>
                    <a:pt x="142" y="3"/>
                  </a:lnTo>
                  <a:lnTo>
                    <a:pt x="121" y="0"/>
                  </a:lnTo>
                  <a:lnTo>
                    <a:pt x="99" y="3"/>
                  </a:lnTo>
                  <a:lnTo>
                    <a:pt x="77" y="8"/>
                  </a:lnTo>
                  <a:lnTo>
                    <a:pt x="56" y="18"/>
                  </a:lnTo>
                  <a:lnTo>
                    <a:pt x="39" y="29"/>
                  </a:lnTo>
                  <a:lnTo>
                    <a:pt x="24" y="44"/>
                  </a:lnTo>
                  <a:lnTo>
                    <a:pt x="13" y="60"/>
                  </a:lnTo>
                  <a:lnTo>
                    <a:pt x="5" y="78"/>
                  </a:lnTo>
                  <a:lnTo>
                    <a:pt x="0" y="96"/>
                  </a:lnTo>
                  <a:lnTo>
                    <a:pt x="0" y="116"/>
                  </a:lnTo>
                  <a:lnTo>
                    <a:pt x="5" y="134"/>
                  </a:lnTo>
                  <a:lnTo>
                    <a:pt x="13" y="151"/>
                  </a:lnTo>
                  <a:lnTo>
                    <a:pt x="25" y="166"/>
                  </a:lnTo>
                  <a:lnTo>
                    <a:pt x="40" y="178"/>
                  </a:lnTo>
                  <a:lnTo>
                    <a:pt x="58" y="186"/>
                  </a:lnTo>
                  <a:lnTo>
                    <a:pt x="77" y="192"/>
                  </a:lnTo>
                  <a:lnTo>
                    <a:pt x="98" y="194"/>
                  </a:lnTo>
                  <a:lnTo>
                    <a:pt x="119" y="192"/>
                  </a:lnTo>
                  <a:lnTo>
                    <a:pt x="141" y="186"/>
                  </a:lnTo>
                  <a:close/>
                </a:path>
              </a:pathLst>
            </a:custGeom>
            <a:solidFill>
              <a:srgbClr val="FFBF00"/>
            </a:solidFill>
            <a:ln w="9525">
              <a:noFill/>
              <a:round/>
              <a:headEnd/>
              <a:tailEnd/>
            </a:ln>
          </p:spPr>
          <p:txBody>
            <a:bodyPr/>
            <a:lstStyle/>
            <a:p>
              <a:endParaRPr lang="en-US"/>
            </a:p>
          </p:txBody>
        </p:sp>
        <p:sp>
          <p:nvSpPr>
            <p:cNvPr id="38" name="Freeform 28"/>
            <p:cNvSpPr>
              <a:spLocks/>
            </p:cNvSpPr>
            <p:nvPr/>
          </p:nvSpPr>
          <p:spPr bwMode="auto">
            <a:xfrm>
              <a:off x="2862" y="1904"/>
              <a:ext cx="320" cy="420"/>
            </a:xfrm>
            <a:custGeom>
              <a:avLst/>
              <a:gdLst>
                <a:gd name="T0" fmla="*/ 340 w 642"/>
                <a:gd name="T1" fmla="*/ 34 h 838"/>
                <a:gd name="T2" fmla="*/ 355 w 642"/>
                <a:gd name="T3" fmla="*/ 62 h 838"/>
                <a:gd name="T4" fmla="*/ 368 w 642"/>
                <a:gd name="T5" fmla="*/ 92 h 838"/>
                <a:gd name="T6" fmla="*/ 379 w 642"/>
                <a:gd name="T7" fmla="*/ 124 h 838"/>
                <a:gd name="T8" fmla="*/ 401 w 642"/>
                <a:gd name="T9" fmla="*/ 163 h 838"/>
                <a:gd name="T10" fmla="*/ 438 w 642"/>
                <a:gd name="T11" fmla="*/ 206 h 838"/>
                <a:gd name="T12" fmla="*/ 477 w 642"/>
                <a:gd name="T13" fmla="*/ 245 h 838"/>
                <a:gd name="T14" fmla="*/ 519 w 642"/>
                <a:gd name="T15" fmla="*/ 282 h 838"/>
                <a:gd name="T16" fmla="*/ 558 w 642"/>
                <a:gd name="T17" fmla="*/ 319 h 838"/>
                <a:gd name="T18" fmla="*/ 592 w 642"/>
                <a:gd name="T19" fmla="*/ 359 h 838"/>
                <a:gd name="T20" fmla="*/ 620 w 642"/>
                <a:gd name="T21" fmla="*/ 403 h 838"/>
                <a:gd name="T22" fmla="*/ 637 w 642"/>
                <a:gd name="T23" fmla="*/ 455 h 838"/>
                <a:gd name="T24" fmla="*/ 642 w 642"/>
                <a:gd name="T25" fmla="*/ 536 h 838"/>
                <a:gd name="T26" fmla="*/ 631 w 642"/>
                <a:gd name="T27" fmla="*/ 642 h 838"/>
                <a:gd name="T28" fmla="*/ 608 w 642"/>
                <a:gd name="T29" fmla="*/ 722 h 838"/>
                <a:gd name="T30" fmla="*/ 576 w 642"/>
                <a:gd name="T31" fmla="*/ 771 h 838"/>
                <a:gd name="T32" fmla="*/ 532 w 642"/>
                <a:gd name="T33" fmla="*/ 809 h 838"/>
                <a:gd name="T34" fmla="*/ 479 w 642"/>
                <a:gd name="T35" fmla="*/ 832 h 838"/>
                <a:gd name="T36" fmla="*/ 436 w 642"/>
                <a:gd name="T37" fmla="*/ 838 h 838"/>
                <a:gd name="T38" fmla="*/ 406 w 642"/>
                <a:gd name="T39" fmla="*/ 837 h 838"/>
                <a:gd name="T40" fmla="*/ 377 w 642"/>
                <a:gd name="T41" fmla="*/ 834 h 838"/>
                <a:gd name="T42" fmla="*/ 348 w 642"/>
                <a:gd name="T43" fmla="*/ 827 h 838"/>
                <a:gd name="T44" fmla="*/ 324 w 642"/>
                <a:gd name="T45" fmla="*/ 817 h 838"/>
                <a:gd name="T46" fmla="*/ 305 w 642"/>
                <a:gd name="T47" fmla="*/ 806 h 838"/>
                <a:gd name="T48" fmla="*/ 289 w 642"/>
                <a:gd name="T49" fmla="*/ 791 h 838"/>
                <a:gd name="T50" fmla="*/ 269 w 642"/>
                <a:gd name="T51" fmla="*/ 767 h 838"/>
                <a:gd name="T52" fmla="*/ 243 w 642"/>
                <a:gd name="T53" fmla="*/ 715 h 838"/>
                <a:gd name="T54" fmla="*/ 214 w 642"/>
                <a:gd name="T55" fmla="*/ 643 h 838"/>
                <a:gd name="T56" fmla="*/ 182 w 642"/>
                <a:gd name="T57" fmla="*/ 572 h 838"/>
                <a:gd name="T58" fmla="*/ 149 w 642"/>
                <a:gd name="T59" fmla="*/ 502 h 838"/>
                <a:gd name="T60" fmla="*/ 114 w 642"/>
                <a:gd name="T61" fmla="*/ 430 h 838"/>
                <a:gd name="T62" fmla="*/ 81 w 642"/>
                <a:gd name="T63" fmla="*/ 359 h 838"/>
                <a:gd name="T64" fmla="*/ 47 w 642"/>
                <a:gd name="T65" fmla="*/ 286 h 838"/>
                <a:gd name="T66" fmla="*/ 16 w 642"/>
                <a:gd name="T67" fmla="*/ 213 h 838"/>
                <a:gd name="T68" fmla="*/ 0 w 642"/>
                <a:gd name="T69" fmla="*/ 162 h 838"/>
                <a:gd name="T70" fmla="*/ 19 w 642"/>
                <a:gd name="T71" fmla="*/ 119 h 838"/>
                <a:gd name="T72" fmla="*/ 53 w 642"/>
                <a:gd name="T73" fmla="*/ 70 h 838"/>
                <a:gd name="T74" fmla="*/ 92 w 642"/>
                <a:gd name="T75" fmla="*/ 32 h 838"/>
                <a:gd name="T76" fmla="*/ 113 w 642"/>
                <a:gd name="T77" fmla="*/ 24 h 838"/>
                <a:gd name="T78" fmla="*/ 130 w 642"/>
                <a:gd name="T79" fmla="*/ 20 h 838"/>
                <a:gd name="T80" fmla="*/ 158 w 642"/>
                <a:gd name="T81" fmla="*/ 13 h 838"/>
                <a:gd name="T82" fmla="*/ 190 w 642"/>
                <a:gd name="T83" fmla="*/ 6 h 838"/>
                <a:gd name="T84" fmla="*/ 226 w 642"/>
                <a:gd name="T85" fmla="*/ 2 h 838"/>
                <a:gd name="T86" fmla="*/ 260 w 642"/>
                <a:gd name="T87" fmla="*/ 0 h 838"/>
                <a:gd name="T88" fmla="*/ 294 w 642"/>
                <a:gd name="T89" fmla="*/ 3 h 838"/>
                <a:gd name="T90" fmla="*/ 320 w 642"/>
                <a:gd name="T91" fmla="*/ 13 h 83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42"/>
                <a:gd name="T139" fmla="*/ 0 h 838"/>
                <a:gd name="T140" fmla="*/ 642 w 642"/>
                <a:gd name="T141" fmla="*/ 838 h 83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42" h="838">
                  <a:moveTo>
                    <a:pt x="331" y="23"/>
                  </a:moveTo>
                  <a:lnTo>
                    <a:pt x="340" y="34"/>
                  </a:lnTo>
                  <a:lnTo>
                    <a:pt x="348" y="47"/>
                  </a:lnTo>
                  <a:lnTo>
                    <a:pt x="355" y="62"/>
                  </a:lnTo>
                  <a:lnTo>
                    <a:pt x="361" y="77"/>
                  </a:lnTo>
                  <a:lnTo>
                    <a:pt x="368" y="92"/>
                  </a:lnTo>
                  <a:lnTo>
                    <a:pt x="373" y="108"/>
                  </a:lnTo>
                  <a:lnTo>
                    <a:pt x="379" y="124"/>
                  </a:lnTo>
                  <a:lnTo>
                    <a:pt x="386" y="140"/>
                  </a:lnTo>
                  <a:lnTo>
                    <a:pt x="401" y="163"/>
                  </a:lnTo>
                  <a:lnTo>
                    <a:pt x="418" y="185"/>
                  </a:lnTo>
                  <a:lnTo>
                    <a:pt x="438" y="206"/>
                  </a:lnTo>
                  <a:lnTo>
                    <a:pt x="457" y="225"/>
                  </a:lnTo>
                  <a:lnTo>
                    <a:pt x="477" y="245"/>
                  </a:lnTo>
                  <a:lnTo>
                    <a:pt x="498" y="263"/>
                  </a:lnTo>
                  <a:lnTo>
                    <a:pt x="519" y="282"/>
                  </a:lnTo>
                  <a:lnTo>
                    <a:pt x="538" y="300"/>
                  </a:lnTo>
                  <a:lnTo>
                    <a:pt x="558" y="319"/>
                  </a:lnTo>
                  <a:lnTo>
                    <a:pt x="576" y="338"/>
                  </a:lnTo>
                  <a:lnTo>
                    <a:pt x="592" y="359"/>
                  </a:lnTo>
                  <a:lnTo>
                    <a:pt x="607" y="381"/>
                  </a:lnTo>
                  <a:lnTo>
                    <a:pt x="620" y="403"/>
                  </a:lnTo>
                  <a:lnTo>
                    <a:pt x="630" y="428"/>
                  </a:lnTo>
                  <a:lnTo>
                    <a:pt x="637" y="455"/>
                  </a:lnTo>
                  <a:lnTo>
                    <a:pt x="641" y="483"/>
                  </a:lnTo>
                  <a:lnTo>
                    <a:pt x="642" y="536"/>
                  </a:lnTo>
                  <a:lnTo>
                    <a:pt x="639" y="589"/>
                  </a:lnTo>
                  <a:lnTo>
                    <a:pt x="631" y="642"/>
                  </a:lnTo>
                  <a:lnTo>
                    <a:pt x="620" y="694"/>
                  </a:lnTo>
                  <a:lnTo>
                    <a:pt x="608" y="722"/>
                  </a:lnTo>
                  <a:lnTo>
                    <a:pt x="593" y="748"/>
                  </a:lnTo>
                  <a:lnTo>
                    <a:pt x="576" y="771"/>
                  </a:lnTo>
                  <a:lnTo>
                    <a:pt x="555" y="792"/>
                  </a:lnTo>
                  <a:lnTo>
                    <a:pt x="532" y="809"/>
                  </a:lnTo>
                  <a:lnTo>
                    <a:pt x="507" y="823"/>
                  </a:lnTo>
                  <a:lnTo>
                    <a:pt x="479" y="832"/>
                  </a:lnTo>
                  <a:lnTo>
                    <a:pt x="451" y="837"/>
                  </a:lnTo>
                  <a:lnTo>
                    <a:pt x="436" y="838"/>
                  </a:lnTo>
                  <a:lnTo>
                    <a:pt x="421" y="838"/>
                  </a:lnTo>
                  <a:lnTo>
                    <a:pt x="406" y="837"/>
                  </a:lnTo>
                  <a:lnTo>
                    <a:pt x="392" y="836"/>
                  </a:lnTo>
                  <a:lnTo>
                    <a:pt x="377" y="834"/>
                  </a:lnTo>
                  <a:lnTo>
                    <a:pt x="363" y="830"/>
                  </a:lnTo>
                  <a:lnTo>
                    <a:pt x="348" y="827"/>
                  </a:lnTo>
                  <a:lnTo>
                    <a:pt x="334" y="822"/>
                  </a:lnTo>
                  <a:lnTo>
                    <a:pt x="324" y="817"/>
                  </a:lnTo>
                  <a:lnTo>
                    <a:pt x="315" y="812"/>
                  </a:lnTo>
                  <a:lnTo>
                    <a:pt x="305" y="806"/>
                  </a:lnTo>
                  <a:lnTo>
                    <a:pt x="297" y="799"/>
                  </a:lnTo>
                  <a:lnTo>
                    <a:pt x="289" y="791"/>
                  </a:lnTo>
                  <a:lnTo>
                    <a:pt x="279" y="779"/>
                  </a:lnTo>
                  <a:lnTo>
                    <a:pt x="269" y="767"/>
                  </a:lnTo>
                  <a:lnTo>
                    <a:pt x="257" y="752"/>
                  </a:lnTo>
                  <a:lnTo>
                    <a:pt x="243" y="715"/>
                  </a:lnTo>
                  <a:lnTo>
                    <a:pt x="229" y="679"/>
                  </a:lnTo>
                  <a:lnTo>
                    <a:pt x="214" y="643"/>
                  </a:lnTo>
                  <a:lnTo>
                    <a:pt x="198" y="608"/>
                  </a:lnTo>
                  <a:lnTo>
                    <a:pt x="182" y="572"/>
                  </a:lnTo>
                  <a:lnTo>
                    <a:pt x="166" y="536"/>
                  </a:lnTo>
                  <a:lnTo>
                    <a:pt x="149" y="502"/>
                  </a:lnTo>
                  <a:lnTo>
                    <a:pt x="131" y="466"/>
                  </a:lnTo>
                  <a:lnTo>
                    <a:pt x="114" y="430"/>
                  </a:lnTo>
                  <a:lnTo>
                    <a:pt x="97" y="395"/>
                  </a:lnTo>
                  <a:lnTo>
                    <a:pt x="81" y="359"/>
                  </a:lnTo>
                  <a:lnTo>
                    <a:pt x="63" y="323"/>
                  </a:lnTo>
                  <a:lnTo>
                    <a:pt x="47" y="286"/>
                  </a:lnTo>
                  <a:lnTo>
                    <a:pt x="31" y="251"/>
                  </a:lnTo>
                  <a:lnTo>
                    <a:pt x="16" y="213"/>
                  </a:lnTo>
                  <a:lnTo>
                    <a:pt x="1" y="176"/>
                  </a:lnTo>
                  <a:lnTo>
                    <a:pt x="0" y="162"/>
                  </a:lnTo>
                  <a:lnTo>
                    <a:pt x="7" y="142"/>
                  </a:lnTo>
                  <a:lnTo>
                    <a:pt x="19" y="119"/>
                  </a:lnTo>
                  <a:lnTo>
                    <a:pt x="35" y="94"/>
                  </a:lnTo>
                  <a:lnTo>
                    <a:pt x="53" y="70"/>
                  </a:lnTo>
                  <a:lnTo>
                    <a:pt x="73" y="48"/>
                  </a:lnTo>
                  <a:lnTo>
                    <a:pt x="92" y="32"/>
                  </a:lnTo>
                  <a:lnTo>
                    <a:pt x="108" y="24"/>
                  </a:lnTo>
                  <a:lnTo>
                    <a:pt x="113" y="24"/>
                  </a:lnTo>
                  <a:lnTo>
                    <a:pt x="121" y="23"/>
                  </a:lnTo>
                  <a:lnTo>
                    <a:pt x="130" y="20"/>
                  </a:lnTo>
                  <a:lnTo>
                    <a:pt x="143" y="17"/>
                  </a:lnTo>
                  <a:lnTo>
                    <a:pt x="158" y="13"/>
                  </a:lnTo>
                  <a:lnTo>
                    <a:pt x="173" y="10"/>
                  </a:lnTo>
                  <a:lnTo>
                    <a:pt x="190" y="6"/>
                  </a:lnTo>
                  <a:lnTo>
                    <a:pt x="207" y="4"/>
                  </a:lnTo>
                  <a:lnTo>
                    <a:pt x="226" y="2"/>
                  </a:lnTo>
                  <a:lnTo>
                    <a:pt x="243" y="0"/>
                  </a:lnTo>
                  <a:lnTo>
                    <a:pt x="260" y="0"/>
                  </a:lnTo>
                  <a:lnTo>
                    <a:pt x="278" y="1"/>
                  </a:lnTo>
                  <a:lnTo>
                    <a:pt x="294" y="3"/>
                  </a:lnTo>
                  <a:lnTo>
                    <a:pt x="308" y="8"/>
                  </a:lnTo>
                  <a:lnTo>
                    <a:pt x="320" y="13"/>
                  </a:lnTo>
                  <a:lnTo>
                    <a:pt x="331" y="23"/>
                  </a:lnTo>
                  <a:close/>
                </a:path>
              </a:pathLst>
            </a:custGeom>
            <a:solidFill>
              <a:srgbClr val="FFBF00"/>
            </a:solidFill>
            <a:ln w="9525">
              <a:noFill/>
              <a:round/>
              <a:headEnd/>
              <a:tailEnd/>
            </a:ln>
          </p:spPr>
          <p:txBody>
            <a:bodyPr/>
            <a:lstStyle/>
            <a:p>
              <a:endParaRPr lang="en-US"/>
            </a:p>
          </p:txBody>
        </p:sp>
        <p:sp>
          <p:nvSpPr>
            <p:cNvPr id="39" name="Freeform 29"/>
            <p:cNvSpPr>
              <a:spLocks/>
            </p:cNvSpPr>
            <p:nvPr/>
          </p:nvSpPr>
          <p:spPr bwMode="auto">
            <a:xfrm>
              <a:off x="3118" y="1855"/>
              <a:ext cx="135" cy="243"/>
            </a:xfrm>
            <a:custGeom>
              <a:avLst/>
              <a:gdLst>
                <a:gd name="T0" fmla="*/ 98 w 270"/>
                <a:gd name="T1" fmla="*/ 0 h 487"/>
                <a:gd name="T2" fmla="*/ 98 w 270"/>
                <a:gd name="T3" fmla="*/ 6 h 487"/>
                <a:gd name="T4" fmla="*/ 101 w 270"/>
                <a:gd name="T5" fmla="*/ 21 h 487"/>
                <a:gd name="T6" fmla="*/ 110 w 270"/>
                <a:gd name="T7" fmla="*/ 45 h 487"/>
                <a:gd name="T8" fmla="*/ 129 w 270"/>
                <a:gd name="T9" fmla="*/ 79 h 487"/>
                <a:gd name="T10" fmla="*/ 163 w 270"/>
                <a:gd name="T11" fmla="*/ 124 h 487"/>
                <a:gd name="T12" fmla="*/ 196 w 270"/>
                <a:gd name="T13" fmla="*/ 171 h 487"/>
                <a:gd name="T14" fmla="*/ 224 w 270"/>
                <a:gd name="T15" fmla="*/ 220 h 487"/>
                <a:gd name="T16" fmla="*/ 247 w 270"/>
                <a:gd name="T17" fmla="*/ 270 h 487"/>
                <a:gd name="T18" fmla="*/ 264 w 270"/>
                <a:gd name="T19" fmla="*/ 323 h 487"/>
                <a:gd name="T20" fmla="*/ 270 w 270"/>
                <a:gd name="T21" fmla="*/ 376 h 487"/>
                <a:gd name="T22" fmla="*/ 268 w 270"/>
                <a:gd name="T23" fmla="*/ 431 h 487"/>
                <a:gd name="T24" fmla="*/ 253 w 270"/>
                <a:gd name="T25" fmla="*/ 487 h 487"/>
                <a:gd name="T26" fmla="*/ 236 w 270"/>
                <a:gd name="T27" fmla="*/ 485 h 487"/>
                <a:gd name="T28" fmla="*/ 220 w 270"/>
                <a:gd name="T29" fmla="*/ 482 h 487"/>
                <a:gd name="T30" fmla="*/ 204 w 270"/>
                <a:gd name="T31" fmla="*/ 477 h 487"/>
                <a:gd name="T32" fmla="*/ 189 w 270"/>
                <a:gd name="T33" fmla="*/ 470 h 487"/>
                <a:gd name="T34" fmla="*/ 175 w 270"/>
                <a:gd name="T35" fmla="*/ 462 h 487"/>
                <a:gd name="T36" fmla="*/ 161 w 270"/>
                <a:gd name="T37" fmla="*/ 452 h 487"/>
                <a:gd name="T38" fmla="*/ 147 w 270"/>
                <a:gd name="T39" fmla="*/ 442 h 487"/>
                <a:gd name="T40" fmla="*/ 135 w 270"/>
                <a:gd name="T41" fmla="*/ 429 h 487"/>
                <a:gd name="T42" fmla="*/ 122 w 270"/>
                <a:gd name="T43" fmla="*/ 416 h 487"/>
                <a:gd name="T44" fmla="*/ 110 w 270"/>
                <a:gd name="T45" fmla="*/ 402 h 487"/>
                <a:gd name="T46" fmla="*/ 100 w 270"/>
                <a:gd name="T47" fmla="*/ 389 h 487"/>
                <a:gd name="T48" fmla="*/ 88 w 270"/>
                <a:gd name="T49" fmla="*/ 374 h 487"/>
                <a:gd name="T50" fmla="*/ 79 w 270"/>
                <a:gd name="T51" fmla="*/ 359 h 487"/>
                <a:gd name="T52" fmla="*/ 69 w 270"/>
                <a:gd name="T53" fmla="*/ 344 h 487"/>
                <a:gd name="T54" fmla="*/ 60 w 270"/>
                <a:gd name="T55" fmla="*/ 329 h 487"/>
                <a:gd name="T56" fmla="*/ 50 w 270"/>
                <a:gd name="T57" fmla="*/ 314 h 487"/>
                <a:gd name="T58" fmla="*/ 34 w 270"/>
                <a:gd name="T59" fmla="*/ 283 h 487"/>
                <a:gd name="T60" fmla="*/ 22 w 270"/>
                <a:gd name="T61" fmla="*/ 248 h 487"/>
                <a:gd name="T62" fmla="*/ 11 w 270"/>
                <a:gd name="T63" fmla="*/ 211 h 487"/>
                <a:gd name="T64" fmla="*/ 4 w 270"/>
                <a:gd name="T65" fmla="*/ 173 h 487"/>
                <a:gd name="T66" fmla="*/ 1 w 270"/>
                <a:gd name="T67" fmla="*/ 134 h 487"/>
                <a:gd name="T68" fmla="*/ 0 w 270"/>
                <a:gd name="T69" fmla="*/ 96 h 487"/>
                <a:gd name="T70" fmla="*/ 1 w 270"/>
                <a:gd name="T71" fmla="*/ 59 h 487"/>
                <a:gd name="T72" fmla="*/ 6 w 270"/>
                <a:gd name="T73" fmla="*/ 26 h 487"/>
                <a:gd name="T74" fmla="*/ 98 w 270"/>
                <a:gd name="T75" fmla="*/ 0 h 48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0"/>
                <a:gd name="T115" fmla="*/ 0 h 487"/>
                <a:gd name="T116" fmla="*/ 270 w 270"/>
                <a:gd name="T117" fmla="*/ 487 h 48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0" h="487">
                  <a:moveTo>
                    <a:pt x="98" y="0"/>
                  </a:moveTo>
                  <a:lnTo>
                    <a:pt x="98" y="6"/>
                  </a:lnTo>
                  <a:lnTo>
                    <a:pt x="101" y="21"/>
                  </a:lnTo>
                  <a:lnTo>
                    <a:pt x="110" y="45"/>
                  </a:lnTo>
                  <a:lnTo>
                    <a:pt x="129" y="79"/>
                  </a:lnTo>
                  <a:lnTo>
                    <a:pt x="163" y="124"/>
                  </a:lnTo>
                  <a:lnTo>
                    <a:pt x="196" y="171"/>
                  </a:lnTo>
                  <a:lnTo>
                    <a:pt x="224" y="220"/>
                  </a:lnTo>
                  <a:lnTo>
                    <a:pt x="247" y="270"/>
                  </a:lnTo>
                  <a:lnTo>
                    <a:pt x="264" y="323"/>
                  </a:lnTo>
                  <a:lnTo>
                    <a:pt x="270" y="376"/>
                  </a:lnTo>
                  <a:lnTo>
                    <a:pt x="268" y="431"/>
                  </a:lnTo>
                  <a:lnTo>
                    <a:pt x="253" y="487"/>
                  </a:lnTo>
                  <a:lnTo>
                    <a:pt x="236" y="485"/>
                  </a:lnTo>
                  <a:lnTo>
                    <a:pt x="220" y="482"/>
                  </a:lnTo>
                  <a:lnTo>
                    <a:pt x="204" y="477"/>
                  </a:lnTo>
                  <a:lnTo>
                    <a:pt x="189" y="470"/>
                  </a:lnTo>
                  <a:lnTo>
                    <a:pt x="175" y="462"/>
                  </a:lnTo>
                  <a:lnTo>
                    <a:pt x="161" y="452"/>
                  </a:lnTo>
                  <a:lnTo>
                    <a:pt x="147" y="442"/>
                  </a:lnTo>
                  <a:lnTo>
                    <a:pt x="135" y="429"/>
                  </a:lnTo>
                  <a:lnTo>
                    <a:pt x="122" y="416"/>
                  </a:lnTo>
                  <a:lnTo>
                    <a:pt x="110" y="402"/>
                  </a:lnTo>
                  <a:lnTo>
                    <a:pt x="100" y="389"/>
                  </a:lnTo>
                  <a:lnTo>
                    <a:pt x="88" y="374"/>
                  </a:lnTo>
                  <a:lnTo>
                    <a:pt x="79" y="359"/>
                  </a:lnTo>
                  <a:lnTo>
                    <a:pt x="69" y="344"/>
                  </a:lnTo>
                  <a:lnTo>
                    <a:pt x="60" y="329"/>
                  </a:lnTo>
                  <a:lnTo>
                    <a:pt x="50" y="314"/>
                  </a:lnTo>
                  <a:lnTo>
                    <a:pt x="34" y="283"/>
                  </a:lnTo>
                  <a:lnTo>
                    <a:pt x="22" y="248"/>
                  </a:lnTo>
                  <a:lnTo>
                    <a:pt x="11" y="211"/>
                  </a:lnTo>
                  <a:lnTo>
                    <a:pt x="4" y="173"/>
                  </a:lnTo>
                  <a:lnTo>
                    <a:pt x="1" y="134"/>
                  </a:lnTo>
                  <a:lnTo>
                    <a:pt x="0" y="96"/>
                  </a:lnTo>
                  <a:lnTo>
                    <a:pt x="1" y="59"/>
                  </a:lnTo>
                  <a:lnTo>
                    <a:pt x="6" y="26"/>
                  </a:lnTo>
                  <a:lnTo>
                    <a:pt x="98" y="0"/>
                  </a:lnTo>
                  <a:close/>
                </a:path>
              </a:pathLst>
            </a:custGeom>
            <a:solidFill>
              <a:srgbClr val="FFBF00"/>
            </a:solidFill>
            <a:ln w="9525">
              <a:noFill/>
              <a:round/>
              <a:headEnd/>
              <a:tailEnd/>
            </a:ln>
          </p:spPr>
          <p:txBody>
            <a:bodyPr/>
            <a:lstStyle/>
            <a:p>
              <a:endParaRPr lang="en-US"/>
            </a:p>
          </p:txBody>
        </p:sp>
        <p:sp>
          <p:nvSpPr>
            <p:cNvPr id="40" name="Freeform 30"/>
            <p:cNvSpPr>
              <a:spLocks/>
            </p:cNvSpPr>
            <p:nvPr/>
          </p:nvSpPr>
          <p:spPr bwMode="auto">
            <a:xfrm>
              <a:off x="3215" y="1855"/>
              <a:ext cx="27" cy="33"/>
            </a:xfrm>
            <a:custGeom>
              <a:avLst/>
              <a:gdLst>
                <a:gd name="T0" fmla="*/ 28 w 55"/>
                <a:gd name="T1" fmla="*/ 67 h 67"/>
                <a:gd name="T2" fmla="*/ 38 w 55"/>
                <a:gd name="T3" fmla="*/ 65 h 67"/>
                <a:gd name="T4" fmla="*/ 47 w 55"/>
                <a:gd name="T5" fmla="*/ 57 h 67"/>
                <a:gd name="T6" fmla="*/ 52 w 55"/>
                <a:gd name="T7" fmla="*/ 47 h 67"/>
                <a:gd name="T8" fmla="*/ 55 w 55"/>
                <a:gd name="T9" fmla="*/ 34 h 67"/>
                <a:gd name="T10" fmla="*/ 52 w 55"/>
                <a:gd name="T11" fmla="*/ 21 h 67"/>
                <a:gd name="T12" fmla="*/ 47 w 55"/>
                <a:gd name="T13" fmla="*/ 10 h 67"/>
                <a:gd name="T14" fmla="*/ 38 w 55"/>
                <a:gd name="T15" fmla="*/ 3 h 67"/>
                <a:gd name="T16" fmla="*/ 28 w 55"/>
                <a:gd name="T17" fmla="*/ 0 h 67"/>
                <a:gd name="T18" fmla="*/ 17 w 55"/>
                <a:gd name="T19" fmla="*/ 3 h 67"/>
                <a:gd name="T20" fmla="*/ 9 w 55"/>
                <a:gd name="T21" fmla="*/ 10 h 67"/>
                <a:gd name="T22" fmla="*/ 3 w 55"/>
                <a:gd name="T23" fmla="*/ 21 h 67"/>
                <a:gd name="T24" fmla="*/ 0 w 55"/>
                <a:gd name="T25" fmla="*/ 34 h 67"/>
                <a:gd name="T26" fmla="*/ 3 w 55"/>
                <a:gd name="T27" fmla="*/ 47 h 67"/>
                <a:gd name="T28" fmla="*/ 9 w 55"/>
                <a:gd name="T29" fmla="*/ 57 h 67"/>
                <a:gd name="T30" fmla="*/ 17 w 55"/>
                <a:gd name="T31" fmla="*/ 65 h 67"/>
                <a:gd name="T32" fmla="*/ 28 w 55"/>
                <a:gd name="T33" fmla="*/ 67 h 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5"/>
                <a:gd name="T52" fmla="*/ 0 h 67"/>
                <a:gd name="T53" fmla="*/ 55 w 55"/>
                <a:gd name="T54" fmla="*/ 67 h 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5" h="67">
                  <a:moveTo>
                    <a:pt x="28" y="67"/>
                  </a:moveTo>
                  <a:lnTo>
                    <a:pt x="38" y="65"/>
                  </a:lnTo>
                  <a:lnTo>
                    <a:pt x="47" y="57"/>
                  </a:lnTo>
                  <a:lnTo>
                    <a:pt x="52" y="47"/>
                  </a:lnTo>
                  <a:lnTo>
                    <a:pt x="55" y="34"/>
                  </a:lnTo>
                  <a:lnTo>
                    <a:pt x="52" y="21"/>
                  </a:lnTo>
                  <a:lnTo>
                    <a:pt x="47" y="10"/>
                  </a:lnTo>
                  <a:lnTo>
                    <a:pt x="38" y="3"/>
                  </a:lnTo>
                  <a:lnTo>
                    <a:pt x="28" y="0"/>
                  </a:lnTo>
                  <a:lnTo>
                    <a:pt x="17" y="3"/>
                  </a:lnTo>
                  <a:lnTo>
                    <a:pt x="9" y="10"/>
                  </a:lnTo>
                  <a:lnTo>
                    <a:pt x="3" y="21"/>
                  </a:lnTo>
                  <a:lnTo>
                    <a:pt x="0" y="34"/>
                  </a:lnTo>
                  <a:lnTo>
                    <a:pt x="3" y="47"/>
                  </a:lnTo>
                  <a:lnTo>
                    <a:pt x="9" y="57"/>
                  </a:lnTo>
                  <a:lnTo>
                    <a:pt x="17" y="65"/>
                  </a:lnTo>
                  <a:lnTo>
                    <a:pt x="28" y="67"/>
                  </a:lnTo>
                  <a:close/>
                </a:path>
              </a:pathLst>
            </a:custGeom>
            <a:solidFill>
              <a:srgbClr val="7F0000"/>
            </a:solidFill>
            <a:ln w="9525">
              <a:noFill/>
              <a:round/>
              <a:headEnd/>
              <a:tailEnd/>
            </a:ln>
          </p:spPr>
          <p:txBody>
            <a:bodyPr/>
            <a:lstStyle/>
            <a:p>
              <a:endParaRPr lang="en-US"/>
            </a:p>
          </p:txBody>
        </p:sp>
        <p:sp>
          <p:nvSpPr>
            <p:cNvPr id="41" name="Freeform 31"/>
            <p:cNvSpPr>
              <a:spLocks/>
            </p:cNvSpPr>
            <p:nvPr/>
          </p:nvSpPr>
          <p:spPr bwMode="auto">
            <a:xfrm>
              <a:off x="3379" y="1883"/>
              <a:ext cx="48" cy="55"/>
            </a:xfrm>
            <a:custGeom>
              <a:avLst/>
              <a:gdLst>
                <a:gd name="T0" fmla="*/ 48 w 95"/>
                <a:gd name="T1" fmla="*/ 110 h 110"/>
                <a:gd name="T2" fmla="*/ 57 w 95"/>
                <a:gd name="T3" fmla="*/ 109 h 110"/>
                <a:gd name="T4" fmla="*/ 67 w 95"/>
                <a:gd name="T5" fmla="*/ 106 h 110"/>
                <a:gd name="T6" fmla="*/ 75 w 95"/>
                <a:gd name="T7" fmla="*/ 101 h 110"/>
                <a:gd name="T8" fmla="*/ 82 w 95"/>
                <a:gd name="T9" fmla="*/ 94 h 110"/>
                <a:gd name="T10" fmla="*/ 87 w 95"/>
                <a:gd name="T11" fmla="*/ 86 h 110"/>
                <a:gd name="T12" fmla="*/ 92 w 95"/>
                <a:gd name="T13" fmla="*/ 77 h 110"/>
                <a:gd name="T14" fmla="*/ 94 w 95"/>
                <a:gd name="T15" fmla="*/ 67 h 110"/>
                <a:gd name="T16" fmla="*/ 95 w 95"/>
                <a:gd name="T17" fmla="*/ 55 h 110"/>
                <a:gd name="T18" fmla="*/ 94 w 95"/>
                <a:gd name="T19" fmla="*/ 44 h 110"/>
                <a:gd name="T20" fmla="*/ 92 w 95"/>
                <a:gd name="T21" fmla="*/ 34 h 110"/>
                <a:gd name="T22" fmla="*/ 87 w 95"/>
                <a:gd name="T23" fmla="*/ 24 h 110"/>
                <a:gd name="T24" fmla="*/ 82 w 95"/>
                <a:gd name="T25" fmla="*/ 16 h 110"/>
                <a:gd name="T26" fmla="*/ 75 w 95"/>
                <a:gd name="T27" fmla="*/ 9 h 110"/>
                <a:gd name="T28" fmla="*/ 67 w 95"/>
                <a:gd name="T29" fmla="*/ 4 h 110"/>
                <a:gd name="T30" fmla="*/ 57 w 95"/>
                <a:gd name="T31" fmla="*/ 1 h 110"/>
                <a:gd name="T32" fmla="*/ 48 w 95"/>
                <a:gd name="T33" fmla="*/ 0 h 110"/>
                <a:gd name="T34" fmla="*/ 39 w 95"/>
                <a:gd name="T35" fmla="*/ 1 h 110"/>
                <a:gd name="T36" fmla="*/ 30 w 95"/>
                <a:gd name="T37" fmla="*/ 4 h 110"/>
                <a:gd name="T38" fmla="*/ 22 w 95"/>
                <a:gd name="T39" fmla="*/ 9 h 110"/>
                <a:gd name="T40" fmla="*/ 14 w 95"/>
                <a:gd name="T41" fmla="*/ 16 h 110"/>
                <a:gd name="T42" fmla="*/ 8 w 95"/>
                <a:gd name="T43" fmla="*/ 24 h 110"/>
                <a:gd name="T44" fmla="*/ 3 w 95"/>
                <a:gd name="T45" fmla="*/ 34 h 110"/>
                <a:gd name="T46" fmla="*/ 1 w 95"/>
                <a:gd name="T47" fmla="*/ 44 h 110"/>
                <a:gd name="T48" fmla="*/ 0 w 95"/>
                <a:gd name="T49" fmla="*/ 55 h 110"/>
                <a:gd name="T50" fmla="*/ 1 w 95"/>
                <a:gd name="T51" fmla="*/ 67 h 110"/>
                <a:gd name="T52" fmla="*/ 3 w 95"/>
                <a:gd name="T53" fmla="*/ 77 h 110"/>
                <a:gd name="T54" fmla="*/ 8 w 95"/>
                <a:gd name="T55" fmla="*/ 86 h 110"/>
                <a:gd name="T56" fmla="*/ 14 w 95"/>
                <a:gd name="T57" fmla="*/ 94 h 110"/>
                <a:gd name="T58" fmla="*/ 22 w 95"/>
                <a:gd name="T59" fmla="*/ 101 h 110"/>
                <a:gd name="T60" fmla="*/ 30 w 95"/>
                <a:gd name="T61" fmla="*/ 106 h 110"/>
                <a:gd name="T62" fmla="*/ 39 w 95"/>
                <a:gd name="T63" fmla="*/ 109 h 110"/>
                <a:gd name="T64" fmla="*/ 48 w 95"/>
                <a:gd name="T65" fmla="*/ 110 h 1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
                <a:gd name="T100" fmla="*/ 0 h 110"/>
                <a:gd name="T101" fmla="*/ 95 w 95"/>
                <a:gd name="T102" fmla="*/ 110 h 1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 h="110">
                  <a:moveTo>
                    <a:pt x="48" y="110"/>
                  </a:moveTo>
                  <a:lnTo>
                    <a:pt x="57" y="109"/>
                  </a:lnTo>
                  <a:lnTo>
                    <a:pt x="67" y="106"/>
                  </a:lnTo>
                  <a:lnTo>
                    <a:pt x="75" y="101"/>
                  </a:lnTo>
                  <a:lnTo>
                    <a:pt x="82" y="94"/>
                  </a:lnTo>
                  <a:lnTo>
                    <a:pt x="87" y="86"/>
                  </a:lnTo>
                  <a:lnTo>
                    <a:pt x="92" y="77"/>
                  </a:lnTo>
                  <a:lnTo>
                    <a:pt x="94" y="67"/>
                  </a:lnTo>
                  <a:lnTo>
                    <a:pt x="95" y="55"/>
                  </a:lnTo>
                  <a:lnTo>
                    <a:pt x="94" y="44"/>
                  </a:lnTo>
                  <a:lnTo>
                    <a:pt x="92" y="34"/>
                  </a:lnTo>
                  <a:lnTo>
                    <a:pt x="87" y="24"/>
                  </a:lnTo>
                  <a:lnTo>
                    <a:pt x="82" y="16"/>
                  </a:lnTo>
                  <a:lnTo>
                    <a:pt x="75" y="9"/>
                  </a:lnTo>
                  <a:lnTo>
                    <a:pt x="67" y="4"/>
                  </a:lnTo>
                  <a:lnTo>
                    <a:pt x="57" y="1"/>
                  </a:lnTo>
                  <a:lnTo>
                    <a:pt x="48" y="0"/>
                  </a:lnTo>
                  <a:lnTo>
                    <a:pt x="39" y="1"/>
                  </a:lnTo>
                  <a:lnTo>
                    <a:pt x="30" y="4"/>
                  </a:lnTo>
                  <a:lnTo>
                    <a:pt x="22" y="9"/>
                  </a:lnTo>
                  <a:lnTo>
                    <a:pt x="14" y="16"/>
                  </a:lnTo>
                  <a:lnTo>
                    <a:pt x="8" y="24"/>
                  </a:lnTo>
                  <a:lnTo>
                    <a:pt x="3" y="34"/>
                  </a:lnTo>
                  <a:lnTo>
                    <a:pt x="1" y="44"/>
                  </a:lnTo>
                  <a:lnTo>
                    <a:pt x="0" y="55"/>
                  </a:lnTo>
                  <a:lnTo>
                    <a:pt x="1" y="67"/>
                  </a:lnTo>
                  <a:lnTo>
                    <a:pt x="3" y="77"/>
                  </a:lnTo>
                  <a:lnTo>
                    <a:pt x="8" y="86"/>
                  </a:lnTo>
                  <a:lnTo>
                    <a:pt x="14" y="94"/>
                  </a:lnTo>
                  <a:lnTo>
                    <a:pt x="22" y="101"/>
                  </a:lnTo>
                  <a:lnTo>
                    <a:pt x="30" y="106"/>
                  </a:lnTo>
                  <a:lnTo>
                    <a:pt x="39" y="109"/>
                  </a:lnTo>
                  <a:lnTo>
                    <a:pt x="48" y="110"/>
                  </a:lnTo>
                  <a:close/>
                </a:path>
              </a:pathLst>
            </a:custGeom>
            <a:solidFill>
              <a:srgbClr val="7F0000"/>
            </a:solidFill>
            <a:ln w="9525">
              <a:noFill/>
              <a:round/>
              <a:headEnd/>
              <a:tailEnd/>
            </a:ln>
          </p:spPr>
          <p:txBody>
            <a:bodyPr/>
            <a:lstStyle/>
            <a:p>
              <a:endParaRPr lang="en-US"/>
            </a:p>
          </p:txBody>
        </p:sp>
      </p:grpSp>
      <p:sp>
        <p:nvSpPr>
          <p:cNvPr id="42" name="Text Box 35"/>
          <p:cNvSpPr txBox="1">
            <a:spLocks noChangeArrowheads="1"/>
          </p:cNvSpPr>
          <p:nvPr/>
        </p:nvSpPr>
        <p:spPr bwMode="auto">
          <a:xfrm>
            <a:off x="419100" y="1876425"/>
            <a:ext cx="2362200" cy="830997"/>
          </a:xfrm>
          <a:prstGeom prst="rect">
            <a:avLst/>
          </a:prstGeom>
          <a:noFill/>
          <a:ln w="9525">
            <a:noFill/>
            <a:miter lim="800000"/>
            <a:headEnd/>
            <a:tailEnd/>
          </a:ln>
        </p:spPr>
        <p:txBody>
          <a:bodyPr>
            <a:spAutoFit/>
          </a:bodyPr>
          <a:lstStyle/>
          <a:p>
            <a:pPr>
              <a:spcBef>
                <a:spcPct val="50000"/>
              </a:spcBef>
            </a:pPr>
            <a:r>
              <a:rPr lang="en-US" sz="2400" dirty="0">
                <a:solidFill>
                  <a:srgbClr val="FFAA11"/>
                </a:solidFill>
                <a:effectLst>
                  <a:outerShdw blurRad="50800" dist="38100" dir="2700000" algn="tl" rotWithShape="0">
                    <a:prstClr val="black"/>
                  </a:outerShdw>
                </a:effectLst>
                <a:latin typeface="Georgia" pitchFamily="18" charset="0"/>
              </a:rPr>
              <a:t>For a jumping dog act…</a:t>
            </a:r>
          </a:p>
        </p:txBody>
      </p:sp>
      <p:sp>
        <p:nvSpPr>
          <p:cNvPr id="43" name="Text Box 36"/>
          <p:cNvSpPr txBox="1">
            <a:spLocks noChangeArrowheads="1"/>
          </p:cNvSpPr>
          <p:nvPr/>
        </p:nvSpPr>
        <p:spPr bwMode="auto">
          <a:xfrm>
            <a:off x="3390900" y="2486025"/>
            <a:ext cx="2590800" cy="830997"/>
          </a:xfrm>
          <a:prstGeom prst="rect">
            <a:avLst/>
          </a:prstGeom>
          <a:noFill/>
          <a:ln w="9525">
            <a:noFill/>
            <a:miter lim="800000"/>
            <a:headEnd/>
            <a:tailEnd/>
          </a:ln>
        </p:spPr>
        <p:txBody>
          <a:bodyPr>
            <a:spAutoFit/>
          </a:bodyPr>
          <a:lstStyle/>
          <a:p>
            <a:pPr>
              <a:spcBef>
                <a:spcPct val="50000"/>
              </a:spcBef>
            </a:pPr>
            <a:r>
              <a:rPr lang="en-US" sz="2400" dirty="0">
                <a:solidFill>
                  <a:srgbClr val="FFAA11"/>
                </a:solidFill>
                <a:effectLst>
                  <a:outerShdw blurRad="50800" dist="38100" dir="2700000" algn="tl" rotWithShape="0">
                    <a:prstClr val="black"/>
                  </a:outerShdw>
                </a:effectLst>
                <a:latin typeface="Georgia" pitchFamily="18" charset="0"/>
              </a:rPr>
              <a:t>…hire dogs that jump a lot.</a:t>
            </a:r>
          </a:p>
        </p:txBody>
      </p:sp>
      <p:pic>
        <p:nvPicPr>
          <p:cNvPr id="44" name="Picture 52" descr="MCHM00295_0000[1]"/>
          <p:cNvPicPr>
            <a:picLocks noChangeAspect="1" noChangeArrowheads="1"/>
          </p:cNvPicPr>
          <p:nvPr/>
        </p:nvPicPr>
        <p:blipFill>
          <a:blip r:embed="rId2" cstate="print"/>
          <a:srcRect/>
          <a:stretch>
            <a:fillRect/>
          </a:stretch>
        </p:blipFill>
        <p:spPr bwMode="auto">
          <a:xfrm>
            <a:off x="3714750" y="4067175"/>
            <a:ext cx="2971800" cy="1109663"/>
          </a:xfrm>
          <a:prstGeom prst="rect">
            <a:avLst/>
          </a:prstGeom>
          <a:noFill/>
          <a:ln w="9525">
            <a:noFill/>
            <a:miter lim="800000"/>
            <a:headEnd/>
            <a:tailEnd/>
          </a:ln>
        </p:spPr>
      </p:pic>
      <p:sp>
        <p:nvSpPr>
          <p:cNvPr id="45" name="Text Box 50"/>
          <p:cNvSpPr txBox="1">
            <a:spLocks noChangeArrowheads="1"/>
          </p:cNvSpPr>
          <p:nvPr/>
        </p:nvSpPr>
        <p:spPr bwMode="auto">
          <a:xfrm>
            <a:off x="2266950" y="3686175"/>
            <a:ext cx="2362200" cy="830997"/>
          </a:xfrm>
          <a:prstGeom prst="rect">
            <a:avLst/>
          </a:prstGeom>
          <a:noFill/>
          <a:ln w="9525">
            <a:noFill/>
            <a:miter lim="800000"/>
            <a:headEnd/>
            <a:tailEnd/>
          </a:ln>
        </p:spPr>
        <p:txBody>
          <a:bodyPr>
            <a:spAutoFit/>
          </a:bodyPr>
          <a:lstStyle/>
          <a:p>
            <a:pPr>
              <a:spcBef>
                <a:spcPct val="50000"/>
              </a:spcBef>
            </a:pPr>
            <a:r>
              <a:rPr lang="en-US" sz="2400" dirty="0">
                <a:solidFill>
                  <a:srgbClr val="F78C81"/>
                </a:solidFill>
                <a:effectLst>
                  <a:outerShdw blurRad="50800" dist="38100" dir="2700000" algn="tl" rotWithShape="0">
                    <a:prstClr val="black"/>
                  </a:outerShdw>
                </a:effectLst>
                <a:latin typeface="Georgia" pitchFamily="18" charset="0"/>
              </a:rPr>
              <a:t>For a service with a smile…</a:t>
            </a:r>
          </a:p>
        </p:txBody>
      </p:sp>
      <p:sp>
        <p:nvSpPr>
          <p:cNvPr id="46" name="Text Box 51"/>
          <p:cNvSpPr txBox="1">
            <a:spLocks noChangeArrowheads="1"/>
          </p:cNvSpPr>
          <p:nvPr/>
        </p:nvSpPr>
        <p:spPr bwMode="auto">
          <a:xfrm>
            <a:off x="5924550" y="4524375"/>
            <a:ext cx="2841625" cy="830997"/>
          </a:xfrm>
          <a:prstGeom prst="rect">
            <a:avLst/>
          </a:prstGeom>
          <a:noFill/>
          <a:ln w="9525">
            <a:noFill/>
            <a:miter lim="800000"/>
            <a:headEnd/>
            <a:tailEnd/>
          </a:ln>
        </p:spPr>
        <p:txBody>
          <a:bodyPr>
            <a:spAutoFit/>
          </a:bodyPr>
          <a:lstStyle/>
          <a:p>
            <a:pPr>
              <a:spcBef>
                <a:spcPct val="50000"/>
              </a:spcBef>
            </a:pPr>
            <a:r>
              <a:rPr lang="en-US" sz="2400" dirty="0">
                <a:solidFill>
                  <a:srgbClr val="F78C81"/>
                </a:solidFill>
                <a:effectLst>
                  <a:outerShdw blurRad="50800" dist="38100" dir="2700000" algn="tl" rotWithShape="0">
                    <a:prstClr val="black"/>
                  </a:outerShdw>
                </a:effectLst>
                <a:latin typeface="Georgia" pitchFamily="18" charset="0"/>
              </a:rPr>
              <a:t>…hire people who smile a lot.</a:t>
            </a:r>
          </a:p>
        </p:txBody>
      </p:sp>
    </p:spTree>
  </p:cSld>
  <p:clrMapOvr>
    <a:masterClrMapping/>
  </p:clrMapOvr>
  <p:transition>
    <p:wipe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flipH="1">
            <a:off x="3733800" y="152400"/>
            <a:ext cx="1981200" cy="1256257"/>
            <a:chOff x="1824" y="633"/>
            <a:chExt cx="2494" cy="1514"/>
          </a:xfrm>
        </p:grpSpPr>
        <p:sp>
          <p:nvSpPr>
            <p:cNvPr id="28675"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chemeClr val="accent1">
                <a:lumMod val="60000"/>
                <a:lumOff val="40000"/>
              </a:schemeClr>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78"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97FAFF"/>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2152650" y="1419225"/>
            <a:ext cx="4086226" cy="2989481"/>
            <a:chOff x="1200150" y="1009650"/>
            <a:chExt cx="4086226" cy="2989481"/>
          </a:xfrm>
          <a:effectLst>
            <a:outerShdw blurRad="76200" dist="63500" dir="2700000" algn="tl" rotWithShape="0">
              <a:prstClr val="black"/>
            </a:outerShdw>
          </a:effectLst>
        </p:grpSpPr>
        <p:sp>
          <p:nvSpPr>
            <p:cNvPr id="8" name="Rectangle 3"/>
            <p:cNvSpPr txBox="1">
              <a:spLocks noChangeArrowheads="1"/>
            </p:cNvSpPr>
            <p:nvPr/>
          </p:nvSpPr>
          <p:spPr>
            <a:xfrm>
              <a:off x="1200150" y="1009650"/>
              <a:ext cx="4086226" cy="2238375"/>
            </a:xfrm>
            <a:prstGeom prst="rect">
              <a:avLst/>
            </a:prstGeom>
          </p:spPr>
          <p:txBody>
            <a:bodyPr/>
            <a:lstStyle/>
            <a:p>
              <a:pPr marL="0" marR="0" lvl="1" algn="l" defTabSz="914400" rtl="0" eaLnBrk="1" fontAlgn="base" latinLnBrk="0" hangingPunct="1">
                <a:lnSpc>
                  <a:spcPct val="100000"/>
                </a:lnSpc>
                <a:spcBef>
                  <a:spcPct val="20000"/>
                </a:spcBef>
                <a:spcAft>
                  <a:spcPct val="0"/>
                </a:spcAft>
                <a:buClrTx/>
                <a:buSzTx/>
                <a:tabLst/>
                <a:defRPr/>
              </a:pPr>
              <a:r>
                <a:rPr kumimoji="0" lang="en-US" sz="17500" b="1" u="none" strike="noStrike" kern="0" cap="none" spc="-2500" normalizeH="0" noProof="0" dirty="0" smtClean="0">
                  <a:ln>
                    <a:noFill/>
                  </a:ln>
                  <a:solidFill>
                    <a:schemeClr val="accent1">
                      <a:lumMod val="60000"/>
                      <a:lumOff val="40000"/>
                    </a:schemeClr>
                  </a:solidFill>
                  <a:effectLst/>
                  <a:uLnTx/>
                  <a:uFillTx/>
                  <a:latin typeface="Arial" pitchFamily="34" charset="0"/>
                  <a:cs typeface="Arial" pitchFamily="34" charset="0"/>
                </a:rPr>
                <a:t>1</a:t>
              </a:r>
              <a:r>
                <a:rPr kumimoji="0" lang="en-US" sz="17500" b="1" u="none" strike="noStrike" kern="0" cap="none" normalizeH="0" noProof="0" dirty="0" smtClean="0">
                  <a:ln>
                    <a:noFill/>
                  </a:ln>
                  <a:solidFill>
                    <a:schemeClr val="accent1">
                      <a:lumMod val="60000"/>
                      <a:lumOff val="40000"/>
                    </a:schemeClr>
                  </a:solidFill>
                  <a:effectLst/>
                  <a:uLnTx/>
                  <a:uFillTx/>
                  <a:latin typeface="Arial" pitchFamily="34" charset="0"/>
                  <a:cs typeface="Arial" pitchFamily="34" charset="0"/>
                </a:rPr>
                <a:t>0</a:t>
              </a:r>
              <a:r>
                <a:rPr kumimoji="0" lang="en-US" sz="17500" b="1" u="none" strike="noStrike" kern="0" cap="none" spc="0" normalizeH="0" baseline="0" noProof="0" dirty="0" smtClean="0">
                  <a:ln>
                    <a:noFill/>
                  </a:ln>
                  <a:solidFill>
                    <a:schemeClr val="accent1">
                      <a:lumMod val="60000"/>
                      <a:lumOff val="40000"/>
                    </a:schemeClr>
                  </a:solidFill>
                  <a:effectLst/>
                  <a:uLnTx/>
                  <a:uFillTx/>
                  <a:latin typeface="Arial" pitchFamily="34" charset="0"/>
                  <a:cs typeface="Arial" pitchFamily="34" charset="0"/>
                </a:rPr>
                <a:t>x</a:t>
              </a:r>
            </a:p>
          </p:txBody>
        </p:sp>
        <p:sp>
          <p:nvSpPr>
            <p:cNvPr id="9" name="TextBox 8"/>
            <p:cNvSpPr txBox="1"/>
            <p:nvPr/>
          </p:nvSpPr>
          <p:spPr>
            <a:xfrm>
              <a:off x="1295400" y="3352800"/>
              <a:ext cx="3554801" cy="646331"/>
            </a:xfrm>
            <a:prstGeom prst="rect">
              <a:avLst/>
            </a:prstGeom>
            <a:solidFill>
              <a:schemeClr val="accent1">
                <a:lumMod val="60000"/>
                <a:lumOff val="40000"/>
              </a:schemeClr>
            </a:solidFill>
          </p:spPr>
          <p:txBody>
            <a:bodyPr wrap="square" rtlCol="0">
              <a:spAutoFit/>
            </a:bodyPr>
            <a:lstStyle/>
            <a:p>
              <a:pPr algn="ctr"/>
              <a:r>
                <a:rPr lang="en-US" sz="3600" b="1" dirty="0" smtClean="0">
                  <a:solidFill>
                    <a:schemeClr val="bg1"/>
                  </a:solidFill>
                  <a:latin typeface="Arial" pitchFamily="34" charset="0"/>
                  <a:cs typeface="Arial" pitchFamily="34" charset="0"/>
                </a:rPr>
                <a:t>EXPONENTIAL</a:t>
              </a:r>
              <a:endParaRPr lang="en-US" sz="3600" b="1" dirty="0">
                <a:solidFill>
                  <a:schemeClr val="bg1"/>
                </a:solidFill>
                <a:latin typeface="Arial" pitchFamily="34" charset="0"/>
                <a:cs typeface="Arial" pitchFamily="34" charset="0"/>
              </a:endParaRPr>
            </a:p>
          </p:txBody>
        </p:sp>
      </p:grpSp>
      <p:grpSp>
        <p:nvGrpSpPr>
          <p:cNvPr id="10" name="Group 9"/>
          <p:cNvGrpSpPr/>
          <p:nvPr/>
        </p:nvGrpSpPr>
        <p:grpSpPr>
          <a:xfrm>
            <a:off x="5886450" y="4162425"/>
            <a:ext cx="2133600" cy="1376765"/>
            <a:chOff x="5587564" y="3429000"/>
            <a:chExt cx="2133600" cy="1376765"/>
          </a:xfrm>
        </p:grpSpPr>
        <p:sp>
          <p:nvSpPr>
            <p:cNvPr id="11" name="Rectangle 3"/>
            <p:cNvSpPr txBox="1">
              <a:spLocks noChangeArrowheads="1"/>
            </p:cNvSpPr>
            <p:nvPr/>
          </p:nvSpPr>
          <p:spPr>
            <a:xfrm>
              <a:off x="5587564" y="3429000"/>
              <a:ext cx="2133600" cy="1371600"/>
            </a:xfrm>
            <a:prstGeom prst="rect">
              <a:avLst/>
            </a:prstGeom>
          </p:spPr>
          <p:txBody>
            <a:bodyPr/>
            <a:lstStyle/>
            <a:p>
              <a:pPr marL="0" marR="0" lvl="1" algn="l" defTabSz="914400" rtl="0" eaLnBrk="1" fontAlgn="base" latinLnBrk="0" hangingPunct="1">
                <a:lnSpc>
                  <a:spcPct val="100000"/>
                </a:lnSpc>
                <a:spcBef>
                  <a:spcPct val="20000"/>
                </a:spcBef>
                <a:spcAft>
                  <a:spcPct val="0"/>
                </a:spcAft>
                <a:buClrTx/>
                <a:buSzTx/>
                <a:tabLst/>
                <a:defRPr/>
              </a:pPr>
              <a:r>
                <a:rPr kumimoji="0" lang="en-US" sz="7200" b="1" u="none" strike="noStrike" kern="0" cap="none" spc="-1000" normalizeH="0" baseline="0" noProof="0" dirty="0" smtClean="0">
                  <a:ln>
                    <a:noFill/>
                  </a:ln>
                  <a:solidFill>
                    <a:schemeClr val="tx1">
                      <a:lumMod val="65000"/>
                    </a:schemeClr>
                  </a:solidFill>
                  <a:effectLst/>
                  <a:uLnTx/>
                  <a:uFillTx/>
                  <a:latin typeface="Arial" pitchFamily="34" charset="0"/>
                  <a:cs typeface="Arial" pitchFamily="34" charset="0"/>
                </a:rPr>
                <a:t>1</a:t>
              </a:r>
              <a:r>
                <a:rPr kumimoji="0" lang="en-US" sz="7200" b="1" u="none" strike="noStrike" kern="0" cap="none" normalizeH="0" noProof="0" dirty="0" smtClean="0">
                  <a:ln>
                    <a:noFill/>
                  </a:ln>
                  <a:solidFill>
                    <a:schemeClr val="tx1">
                      <a:lumMod val="65000"/>
                    </a:schemeClr>
                  </a:solidFill>
                  <a:effectLst/>
                  <a:uLnTx/>
                  <a:uFillTx/>
                  <a:latin typeface="Arial" pitchFamily="34" charset="0"/>
                  <a:cs typeface="Arial" pitchFamily="34" charset="0"/>
                </a:rPr>
                <a:t>0%</a:t>
              </a:r>
              <a:endParaRPr kumimoji="0" lang="en-US" sz="7200" b="1" u="none" strike="noStrike" kern="0" cap="none" spc="0" normalizeH="0" baseline="0" noProof="0" dirty="0" smtClean="0">
                <a:ln>
                  <a:noFill/>
                </a:ln>
                <a:solidFill>
                  <a:schemeClr val="tx1">
                    <a:lumMod val="65000"/>
                  </a:schemeClr>
                </a:solidFill>
                <a:effectLst/>
                <a:uLnTx/>
                <a:uFillTx/>
                <a:latin typeface="Arial" pitchFamily="34" charset="0"/>
                <a:cs typeface="Arial" pitchFamily="34" charset="0"/>
              </a:endParaRPr>
            </a:p>
          </p:txBody>
        </p:sp>
        <p:sp>
          <p:nvSpPr>
            <p:cNvPr id="12" name="TextBox 11"/>
            <p:cNvSpPr txBox="1"/>
            <p:nvPr/>
          </p:nvSpPr>
          <p:spPr>
            <a:xfrm>
              <a:off x="5667375" y="4467211"/>
              <a:ext cx="1724025" cy="338554"/>
            </a:xfrm>
            <a:prstGeom prst="rect">
              <a:avLst/>
            </a:prstGeom>
            <a:solidFill>
              <a:schemeClr val="tx1">
                <a:lumMod val="65000"/>
              </a:schemeClr>
            </a:solidFill>
          </p:spPr>
          <p:txBody>
            <a:bodyPr wrap="square" rtlCol="0">
              <a:spAutoFit/>
            </a:bodyPr>
            <a:lstStyle/>
            <a:p>
              <a:pPr algn="ctr"/>
              <a:r>
                <a:rPr lang="en-US" sz="1600" b="1" spc="-100" dirty="0" smtClean="0">
                  <a:solidFill>
                    <a:schemeClr val="bg1"/>
                  </a:solidFill>
                  <a:latin typeface="Arial" pitchFamily="34" charset="0"/>
                  <a:cs typeface="Arial" pitchFamily="34" charset="0"/>
                </a:rPr>
                <a:t>MARGINAL</a:t>
              </a:r>
              <a:endParaRPr lang="en-US" sz="1600" b="1" spc="-100" dirty="0">
                <a:solidFill>
                  <a:schemeClr val="bg1"/>
                </a:solidFill>
                <a:latin typeface="Arial" pitchFamily="34" charset="0"/>
                <a:cs typeface="Arial" pitchFamily="34" charset="0"/>
              </a:endParaRPr>
            </a:p>
          </p:txBody>
        </p:sp>
      </p:grpSp>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flipH="1">
            <a:off x="3733800" y="152400"/>
            <a:ext cx="1981200" cy="1256257"/>
            <a:chOff x="1824" y="633"/>
            <a:chExt cx="2494" cy="1514"/>
          </a:xfrm>
        </p:grpSpPr>
        <p:sp>
          <p:nvSpPr>
            <p:cNvPr id="28675"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chemeClr val="accent1">
                <a:lumMod val="60000"/>
                <a:lumOff val="40000"/>
              </a:schemeClr>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78"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97FAFF"/>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5" name="Text Box 23"/>
          <p:cNvSpPr txBox="1">
            <a:spLocks noChangeArrowheads="1"/>
          </p:cNvSpPr>
          <p:nvPr/>
        </p:nvSpPr>
        <p:spPr bwMode="auto">
          <a:xfrm>
            <a:off x="1074920" y="4546839"/>
            <a:ext cx="2011680" cy="523220"/>
          </a:xfrm>
          <a:prstGeom prst="rect">
            <a:avLst/>
          </a:prstGeom>
          <a:noFill/>
          <a:ln w="9525">
            <a:noFill/>
            <a:miter lim="800000"/>
            <a:headEnd/>
            <a:tailEnd/>
          </a:ln>
        </p:spPr>
        <p:txBody>
          <a:bodyPr wrap="square">
            <a:spAutoFit/>
          </a:bodyPr>
          <a:lstStyle/>
          <a:p>
            <a:pPr algn="ctr">
              <a:spcBef>
                <a:spcPct val="50000"/>
              </a:spcBef>
            </a:pPr>
            <a:r>
              <a:rPr lang="en-US" sz="2800" b="1" dirty="0" smtClean="0">
                <a:solidFill>
                  <a:srgbClr val="CE9D6C"/>
                </a:solidFill>
                <a:latin typeface="Georgia" pitchFamily="18" charset="0"/>
              </a:rPr>
              <a:t>Hound.</a:t>
            </a:r>
            <a:endParaRPr lang="en-US" sz="2800" b="1" dirty="0">
              <a:solidFill>
                <a:srgbClr val="CE9D6C"/>
              </a:solidFill>
              <a:latin typeface="Georgia" pitchFamily="18" charset="0"/>
            </a:endParaRPr>
          </a:p>
        </p:txBody>
      </p:sp>
      <p:sp>
        <p:nvSpPr>
          <p:cNvPr id="18" name="Text Box 24"/>
          <p:cNvSpPr txBox="1">
            <a:spLocks noChangeArrowheads="1"/>
          </p:cNvSpPr>
          <p:nvPr/>
        </p:nvSpPr>
        <p:spPr bwMode="auto">
          <a:xfrm>
            <a:off x="3643016" y="4542374"/>
            <a:ext cx="2011680" cy="523220"/>
          </a:xfrm>
          <a:prstGeom prst="rect">
            <a:avLst/>
          </a:prstGeom>
          <a:noFill/>
          <a:ln w="9525">
            <a:noFill/>
            <a:miter lim="800000"/>
            <a:headEnd/>
            <a:tailEnd/>
          </a:ln>
        </p:spPr>
        <p:txBody>
          <a:bodyPr wrap="square">
            <a:spAutoFit/>
          </a:bodyPr>
          <a:lstStyle/>
          <a:p>
            <a:pPr algn="ctr">
              <a:spcBef>
                <a:spcPct val="50000"/>
              </a:spcBef>
            </a:pPr>
            <a:r>
              <a:rPr lang="en-US" sz="2800" b="1" dirty="0" smtClean="0">
                <a:solidFill>
                  <a:srgbClr val="FFAA00"/>
                </a:solidFill>
                <a:latin typeface="Georgia" pitchFamily="18" charset="0"/>
              </a:rPr>
              <a:t>Bribe.</a:t>
            </a:r>
            <a:endParaRPr lang="en-US" sz="2800" b="1" dirty="0">
              <a:solidFill>
                <a:srgbClr val="FFAA00"/>
              </a:solidFill>
              <a:latin typeface="Georgia" pitchFamily="18" charset="0"/>
            </a:endParaRPr>
          </a:p>
        </p:txBody>
      </p:sp>
      <p:sp>
        <p:nvSpPr>
          <p:cNvPr id="21" name="Text Box 25"/>
          <p:cNvSpPr txBox="1">
            <a:spLocks noChangeArrowheads="1"/>
          </p:cNvSpPr>
          <p:nvPr/>
        </p:nvSpPr>
        <p:spPr bwMode="auto">
          <a:xfrm>
            <a:off x="6193280" y="4542375"/>
            <a:ext cx="2011680" cy="523220"/>
          </a:xfrm>
          <a:prstGeom prst="rect">
            <a:avLst/>
          </a:prstGeom>
          <a:noFill/>
          <a:ln w="9525">
            <a:noFill/>
            <a:miter lim="800000"/>
            <a:headEnd/>
            <a:tailEnd/>
          </a:ln>
        </p:spPr>
        <p:txBody>
          <a:bodyPr wrap="square">
            <a:spAutoFit/>
          </a:bodyPr>
          <a:lstStyle/>
          <a:p>
            <a:pPr algn="ctr">
              <a:spcBef>
                <a:spcPct val="50000"/>
              </a:spcBef>
            </a:pPr>
            <a:r>
              <a:rPr lang="en-US" sz="2800" b="1" dirty="0" smtClean="0">
                <a:solidFill>
                  <a:srgbClr val="F7978D"/>
                </a:solidFill>
                <a:latin typeface="Georgia" pitchFamily="18" charset="0"/>
              </a:rPr>
              <a:t>Threaten.</a:t>
            </a:r>
          </a:p>
        </p:txBody>
      </p:sp>
      <p:pic>
        <p:nvPicPr>
          <p:cNvPr id="32771" name="Picture 3" descr="C:\Users\Steve Marx\Desktop\Gold coins.jpg"/>
          <p:cNvPicPr>
            <a:picLocks noChangeAspect="1" noChangeArrowheads="1"/>
          </p:cNvPicPr>
          <p:nvPr/>
        </p:nvPicPr>
        <p:blipFill>
          <a:blip r:embed="rId2" cstate="print"/>
          <a:srcRect/>
          <a:stretch>
            <a:fillRect/>
          </a:stretch>
        </p:blipFill>
        <p:spPr bwMode="auto">
          <a:xfrm>
            <a:off x="3695700" y="1940004"/>
            <a:ext cx="1905000" cy="2362200"/>
          </a:xfrm>
          <a:prstGeom prst="rect">
            <a:avLst/>
          </a:prstGeom>
          <a:noFill/>
        </p:spPr>
      </p:pic>
      <p:grpSp>
        <p:nvGrpSpPr>
          <p:cNvPr id="39" name="Group 38"/>
          <p:cNvGrpSpPr/>
          <p:nvPr/>
        </p:nvGrpSpPr>
        <p:grpSpPr>
          <a:xfrm>
            <a:off x="6248400" y="1676400"/>
            <a:ext cx="1906624" cy="2625804"/>
            <a:chOff x="6324600" y="1486712"/>
            <a:chExt cx="1906624" cy="2625804"/>
          </a:xfrm>
        </p:grpSpPr>
        <p:sp>
          <p:nvSpPr>
            <p:cNvPr id="38" name="Rectangle 37"/>
            <p:cNvSpPr/>
            <p:nvPr/>
          </p:nvSpPr>
          <p:spPr>
            <a:xfrm>
              <a:off x="6324600" y="1752600"/>
              <a:ext cx="1905000" cy="2359152"/>
            </a:xfrm>
            <a:prstGeom prst="rect">
              <a:avLst/>
            </a:prstGeom>
            <a:gradFill flip="none" rotWithShape="1">
              <a:gsLst>
                <a:gs pos="0">
                  <a:schemeClr val="accent6">
                    <a:lumMod val="50000"/>
                  </a:schemeClr>
                </a:gs>
                <a:gs pos="50000">
                  <a:schemeClr val="accent5">
                    <a:lumMod val="60000"/>
                    <a:lumOff val="40000"/>
                  </a:schemeClr>
                </a:gs>
                <a:gs pos="100000">
                  <a:schemeClr val="accent5">
                    <a:lumMod val="40000"/>
                    <a:lumOff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4" descr="C:\Users\Steve Marx\Desktop\Angry guy.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478624" y="1486712"/>
              <a:ext cx="1752600" cy="2625804"/>
            </a:xfrm>
            <a:prstGeom prst="rect">
              <a:avLst/>
            </a:prstGeom>
            <a:noFill/>
          </p:spPr>
        </p:pic>
      </p:grpSp>
      <p:grpSp>
        <p:nvGrpSpPr>
          <p:cNvPr id="37" name="Group 36"/>
          <p:cNvGrpSpPr/>
          <p:nvPr/>
        </p:nvGrpSpPr>
        <p:grpSpPr>
          <a:xfrm>
            <a:off x="1143000" y="1708698"/>
            <a:ext cx="1905000" cy="2593506"/>
            <a:chOff x="838200" y="152400"/>
            <a:chExt cx="1905000" cy="2593506"/>
          </a:xfrm>
        </p:grpSpPr>
        <p:sp>
          <p:nvSpPr>
            <p:cNvPr id="36" name="Rectangle 35"/>
            <p:cNvSpPr/>
            <p:nvPr/>
          </p:nvSpPr>
          <p:spPr>
            <a:xfrm>
              <a:off x="838200" y="381000"/>
              <a:ext cx="1905000" cy="2359152"/>
            </a:xfrm>
            <a:prstGeom prst="rect">
              <a:avLst/>
            </a:prstGeom>
            <a:gradFill flip="none" rotWithShape="1">
              <a:gsLst>
                <a:gs pos="0">
                  <a:srgbClr val="CE9D6C">
                    <a:shade val="30000"/>
                    <a:satMod val="115000"/>
                  </a:srgbClr>
                </a:gs>
                <a:gs pos="50000">
                  <a:srgbClr val="BB9065"/>
                </a:gs>
                <a:gs pos="100000">
                  <a:srgbClr val="E1B88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5" descr="C:\Users\Steve Marx\Desktop\Hound with glasses.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914399" y="152400"/>
              <a:ext cx="1720867" cy="2593506"/>
            </a:xfrm>
            <a:prstGeom prst="rect">
              <a:avLst/>
            </a:prstGeom>
            <a:noFill/>
          </p:spPr>
        </p:pic>
      </p:grpSp>
      <p:pic>
        <p:nvPicPr>
          <p:cNvPr id="32776" name="Picture 8" descr="C:\Users\Steve Marx\AppData\Local\Microsoft\Windows\Temporary Internet Files\Content.IE5\TQBHT2YK\MCj03036750000[1].wmf"/>
          <p:cNvPicPr>
            <a:picLocks noChangeAspect="1" noChangeArrowheads="1"/>
          </p:cNvPicPr>
          <p:nvPr/>
        </p:nvPicPr>
        <p:blipFill>
          <a:blip r:embed="rId5" cstate="print"/>
          <a:srcRect/>
          <a:stretch>
            <a:fillRect/>
          </a:stretch>
        </p:blipFill>
        <p:spPr bwMode="auto">
          <a:xfrm>
            <a:off x="3848912" y="3964024"/>
            <a:ext cx="1600200" cy="1608437"/>
          </a:xfrm>
          <a:prstGeom prst="rect">
            <a:avLst/>
          </a:prstGeom>
          <a:noFill/>
        </p:spPr>
      </p:pic>
      <p:pic>
        <p:nvPicPr>
          <p:cNvPr id="43" name="Picture 8" descr="C:\Users\Steve Marx\AppData\Local\Microsoft\Windows\Temporary Internet Files\Content.IE5\TQBHT2YK\MCj03036750000[1].wmf"/>
          <p:cNvPicPr>
            <a:picLocks noChangeAspect="1" noChangeArrowheads="1"/>
          </p:cNvPicPr>
          <p:nvPr/>
        </p:nvPicPr>
        <p:blipFill>
          <a:blip r:embed="rId5" cstate="print"/>
          <a:srcRect/>
          <a:stretch>
            <a:fillRect/>
          </a:stretch>
        </p:blipFill>
        <p:spPr bwMode="auto">
          <a:xfrm>
            <a:off x="1285672" y="3964024"/>
            <a:ext cx="1600200" cy="1608437"/>
          </a:xfrm>
          <a:prstGeom prst="rect">
            <a:avLst/>
          </a:prstGeom>
          <a:noFill/>
        </p:spPr>
      </p:pic>
      <p:pic>
        <p:nvPicPr>
          <p:cNvPr id="44" name="Picture 8" descr="C:\Users\Steve Marx\AppData\Local\Microsoft\Windows\Temporary Internet Files\Content.IE5\TQBHT2YK\MCj03036750000[1].wmf"/>
          <p:cNvPicPr>
            <a:picLocks noChangeAspect="1" noChangeArrowheads="1"/>
          </p:cNvPicPr>
          <p:nvPr/>
        </p:nvPicPr>
        <p:blipFill>
          <a:blip r:embed="rId5" cstate="print"/>
          <a:srcRect/>
          <a:stretch>
            <a:fillRect/>
          </a:stretch>
        </p:blipFill>
        <p:spPr bwMode="auto">
          <a:xfrm>
            <a:off x="6391072" y="3964024"/>
            <a:ext cx="1600200" cy="1608437"/>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flipH="1">
            <a:off x="3733800" y="152400"/>
            <a:ext cx="1981200" cy="1256257"/>
            <a:chOff x="1824" y="633"/>
            <a:chExt cx="2494" cy="1514"/>
          </a:xfrm>
        </p:grpSpPr>
        <p:sp>
          <p:nvSpPr>
            <p:cNvPr id="28675" name="Puzzle3"/>
            <p:cNvSpPr>
              <a:spLocks noEditPoints="1" noChangeArrowheads="1"/>
            </p:cNvSpPr>
            <p:nvPr/>
          </p:nvSpPr>
          <p:spPr bwMode="auto">
            <a:xfrm>
              <a:off x="3204" y="633"/>
              <a:ext cx="1114" cy="1514"/>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chemeClr val="accent1">
                <a:lumMod val="60000"/>
                <a:lumOff val="40000"/>
              </a:schemeClr>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78" name="Puzzle1"/>
            <p:cNvSpPr>
              <a:spLocks noEditPoints="1" noChangeArrowheads="1"/>
            </p:cNvSpPr>
            <p:nvPr/>
          </p:nvSpPr>
          <p:spPr bwMode="auto">
            <a:xfrm>
              <a:off x="1824" y="1091"/>
              <a:ext cx="1800" cy="1051"/>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97FAFF"/>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31" name="Picture 6" descr="C:\Users\smarx\AppData\Local\Microsoft\Windows\Temporary Internet Files\Content.IE5\UO6XD6QU\MMj02362960000[1].gif"/>
          <p:cNvPicPr>
            <a:picLocks noChangeAspect="1" noChangeArrowheads="1" noCrop="1"/>
          </p:cNvPicPr>
          <p:nvPr/>
        </p:nvPicPr>
        <p:blipFill>
          <a:blip r:embed="rId2" cstate="print"/>
          <a:srcRect/>
          <a:stretch>
            <a:fillRect/>
          </a:stretch>
        </p:blipFill>
        <p:spPr bwMode="auto">
          <a:xfrm>
            <a:off x="4991100" y="2057400"/>
            <a:ext cx="3200400" cy="2965077"/>
          </a:xfrm>
          <a:prstGeom prst="rect">
            <a:avLst/>
          </a:prstGeom>
          <a:noFill/>
        </p:spPr>
      </p:pic>
      <p:sp>
        <p:nvSpPr>
          <p:cNvPr id="32" name="TextBox 31"/>
          <p:cNvSpPr txBox="1"/>
          <p:nvPr/>
        </p:nvSpPr>
        <p:spPr>
          <a:xfrm>
            <a:off x="504825" y="2438400"/>
            <a:ext cx="4343400" cy="2062103"/>
          </a:xfrm>
          <a:prstGeom prst="rect">
            <a:avLst/>
          </a:prstGeom>
          <a:noFill/>
        </p:spPr>
        <p:txBody>
          <a:bodyPr wrap="square" rtlCol="0">
            <a:spAutoFit/>
          </a:bodyPr>
          <a:lstStyle/>
          <a:p>
            <a:pPr algn="ctr"/>
            <a:r>
              <a:rPr lang="en-US" sz="3200" dirty="0" smtClean="0">
                <a:solidFill>
                  <a:srgbClr val="97FAFF"/>
                </a:solidFill>
                <a:effectLst>
                  <a:outerShdw blurRad="50800" dist="50800" dir="2700000" algn="tl" rotWithShape="0">
                    <a:prstClr val="black"/>
                  </a:outerShdw>
                </a:effectLst>
                <a:latin typeface="Georgia" pitchFamily="18" charset="0"/>
              </a:rPr>
              <a:t>When the fit is perfect,</a:t>
            </a:r>
          </a:p>
          <a:p>
            <a:pPr algn="ctr"/>
            <a:r>
              <a:rPr lang="en-US" sz="3200" dirty="0">
                <a:solidFill>
                  <a:schemeClr val="accent1">
                    <a:lumMod val="60000"/>
                    <a:lumOff val="40000"/>
                  </a:schemeClr>
                </a:solidFill>
                <a:effectLst>
                  <a:outerShdw blurRad="50800" dist="50800" dir="2700000" algn="tl" rotWithShape="0">
                    <a:prstClr val="black"/>
                  </a:outerShdw>
                </a:effectLst>
                <a:latin typeface="Georgia" pitchFamily="18" charset="0"/>
              </a:rPr>
              <a:t>t</a:t>
            </a:r>
            <a:r>
              <a:rPr lang="en-US" sz="3200" dirty="0" smtClean="0">
                <a:solidFill>
                  <a:schemeClr val="accent1">
                    <a:lumMod val="60000"/>
                    <a:lumOff val="40000"/>
                  </a:schemeClr>
                </a:solidFill>
                <a:effectLst>
                  <a:outerShdw blurRad="50800" dist="50800" dir="2700000" algn="tl" rotWithShape="0">
                    <a:prstClr val="black"/>
                  </a:outerShdw>
                </a:effectLst>
                <a:latin typeface="Georgia" pitchFamily="18" charset="0"/>
              </a:rPr>
              <a:t>hey perform</a:t>
            </a:r>
            <a:br>
              <a:rPr lang="en-US" sz="3200" dirty="0" smtClean="0">
                <a:solidFill>
                  <a:schemeClr val="accent1">
                    <a:lumMod val="60000"/>
                    <a:lumOff val="40000"/>
                  </a:schemeClr>
                </a:solidFill>
                <a:effectLst>
                  <a:outerShdw blurRad="50800" dist="50800" dir="2700000" algn="tl" rotWithShape="0">
                    <a:prstClr val="black"/>
                  </a:outerShdw>
                </a:effectLst>
                <a:latin typeface="Georgia" pitchFamily="18" charset="0"/>
              </a:rPr>
            </a:br>
            <a:r>
              <a:rPr lang="en-US" sz="3200" dirty="0" smtClean="0">
                <a:solidFill>
                  <a:schemeClr val="accent1">
                    <a:lumMod val="60000"/>
                    <a:lumOff val="40000"/>
                  </a:schemeClr>
                </a:solidFill>
                <a:effectLst>
                  <a:outerShdw blurRad="50800" dist="50800" dir="2700000" algn="tl" rotWithShape="0">
                    <a:prstClr val="black"/>
                  </a:outerShdw>
                </a:effectLst>
                <a:latin typeface="Georgia" pitchFamily="18" charset="0"/>
              </a:rPr>
              <a:t>even when</a:t>
            </a:r>
            <a:br>
              <a:rPr lang="en-US" sz="3200" dirty="0" smtClean="0">
                <a:solidFill>
                  <a:schemeClr val="accent1">
                    <a:lumMod val="60000"/>
                    <a:lumOff val="40000"/>
                  </a:schemeClr>
                </a:solidFill>
                <a:effectLst>
                  <a:outerShdw blurRad="50800" dist="50800" dir="2700000" algn="tl" rotWithShape="0">
                    <a:prstClr val="black"/>
                  </a:outerShdw>
                </a:effectLst>
                <a:latin typeface="Georgia" pitchFamily="18" charset="0"/>
              </a:rPr>
            </a:br>
            <a:r>
              <a:rPr lang="en-US" sz="3200" dirty="0" smtClean="0">
                <a:solidFill>
                  <a:schemeClr val="accent1">
                    <a:lumMod val="60000"/>
                    <a:lumOff val="40000"/>
                  </a:schemeClr>
                </a:solidFill>
                <a:effectLst>
                  <a:outerShdw blurRad="50800" dist="50800" dir="2700000" algn="tl" rotWithShape="0">
                    <a:prstClr val="black"/>
                  </a:outerShdw>
                </a:effectLst>
                <a:latin typeface="Georgia" pitchFamily="18" charset="0"/>
              </a:rPr>
              <a:t>you’re not looking!</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156476" y="267512"/>
            <a:ext cx="2981418" cy="1828800"/>
            <a:chOff x="3156476" y="267512"/>
            <a:chExt cx="2981418" cy="1828800"/>
          </a:xfrm>
        </p:grpSpPr>
        <p:sp>
          <p:nvSpPr>
            <p:cNvPr id="28675" name="Puzzle3"/>
            <p:cNvSpPr>
              <a:spLocks noEditPoints="1" noChangeArrowheads="1"/>
            </p:cNvSpPr>
            <p:nvPr/>
          </p:nvSpPr>
          <p:spPr bwMode="auto">
            <a:xfrm rot="-120000" flipH="1">
              <a:off x="3156476" y="267512"/>
              <a:ext cx="1288264" cy="1828800"/>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chemeClr val="accent1">
                <a:lumMod val="60000"/>
                <a:lumOff val="40000"/>
              </a:schemeClr>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678" name="Puzzle1"/>
            <p:cNvSpPr>
              <a:spLocks noEditPoints="1" noChangeArrowheads="1"/>
            </p:cNvSpPr>
            <p:nvPr/>
          </p:nvSpPr>
          <p:spPr bwMode="auto">
            <a:xfrm rot="900000" flipH="1" flipV="1">
              <a:off x="4056318" y="781830"/>
              <a:ext cx="2081576" cy="1269530"/>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97FAFF"/>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2" name="TextBox 31"/>
          <p:cNvSpPr txBox="1"/>
          <p:nvPr/>
        </p:nvSpPr>
        <p:spPr>
          <a:xfrm>
            <a:off x="419101" y="2438400"/>
            <a:ext cx="8305799" cy="584775"/>
          </a:xfrm>
          <a:prstGeom prst="rect">
            <a:avLst/>
          </a:prstGeom>
          <a:noFill/>
        </p:spPr>
        <p:txBody>
          <a:bodyPr wrap="square" rtlCol="0">
            <a:spAutoFit/>
          </a:bodyPr>
          <a:lstStyle/>
          <a:p>
            <a:pPr algn="ctr"/>
            <a:r>
              <a:rPr lang="en-US" sz="3200" dirty="0" smtClean="0">
                <a:solidFill>
                  <a:srgbClr val="97FAFF"/>
                </a:solidFill>
                <a:effectLst>
                  <a:outerShdw blurRad="50800" dist="50800" dir="2700000" algn="tl" rotWithShape="0">
                    <a:prstClr val="black"/>
                  </a:outerShdw>
                </a:effectLst>
                <a:latin typeface="Georgia" pitchFamily="18" charset="0"/>
              </a:rPr>
              <a:t>In the real world, the fit isn’t always perfect.</a:t>
            </a:r>
          </a:p>
        </p:txBody>
      </p:sp>
      <p:sp>
        <p:nvSpPr>
          <p:cNvPr id="8" name="TextBox 7"/>
          <p:cNvSpPr txBox="1"/>
          <p:nvPr/>
        </p:nvSpPr>
        <p:spPr>
          <a:xfrm>
            <a:off x="2800351" y="3314700"/>
            <a:ext cx="3543299" cy="1569660"/>
          </a:xfrm>
          <a:prstGeom prst="rect">
            <a:avLst/>
          </a:prstGeom>
          <a:noFill/>
        </p:spPr>
        <p:txBody>
          <a:bodyPr wrap="square" rtlCol="0">
            <a:spAutoFit/>
          </a:bodyPr>
          <a:lstStyle/>
          <a:p>
            <a:pPr algn="ctr"/>
            <a:r>
              <a:rPr lang="en-US" sz="3200" dirty="0" smtClean="0">
                <a:solidFill>
                  <a:schemeClr val="accent1">
                    <a:lumMod val="60000"/>
                    <a:lumOff val="40000"/>
                  </a:schemeClr>
                </a:solidFill>
                <a:effectLst>
                  <a:outerShdw blurRad="50800" dist="50800" dir="2700000" algn="tl" rotWithShape="0">
                    <a:prstClr val="black"/>
                  </a:outerShdw>
                </a:effectLst>
                <a:latin typeface="Georgia" pitchFamily="18" charset="0"/>
              </a:rPr>
              <a:t>That’s what</a:t>
            </a:r>
          </a:p>
          <a:p>
            <a:pPr algn="ctr"/>
            <a:r>
              <a:rPr lang="en-US" sz="3200" dirty="0">
                <a:solidFill>
                  <a:schemeClr val="accent1">
                    <a:lumMod val="60000"/>
                    <a:lumOff val="40000"/>
                  </a:schemeClr>
                </a:solidFill>
                <a:effectLst>
                  <a:outerShdw blurRad="50800" dist="50800" dir="2700000" algn="tl" rotWithShape="0">
                    <a:prstClr val="black"/>
                  </a:outerShdw>
                </a:effectLst>
                <a:latin typeface="Georgia" pitchFamily="18" charset="0"/>
              </a:rPr>
              <a:t>m</a:t>
            </a:r>
            <a:r>
              <a:rPr lang="en-US" sz="3200" dirty="0" smtClean="0">
                <a:solidFill>
                  <a:schemeClr val="accent1">
                    <a:lumMod val="60000"/>
                    <a:lumOff val="40000"/>
                  </a:schemeClr>
                </a:solidFill>
                <a:effectLst>
                  <a:outerShdw blurRad="50800" dist="50800" dir="2700000" algn="tl" rotWithShape="0">
                    <a:prstClr val="black"/>
                  </a:outerShdw>
                </a:effectLst>
                <a:latin typeface="Georgia" pitchFamily="18" charset="0"/>
              </a:rPr>
              <a:t>anagers</a:t>
            </a:r>
          </a:p>
          <a:p>
            <a:pPr algn="ctr"/>
            <a:r>
              <a:rPr lang="en-US" sz="3200" dirty="0" smtClean="0">
                <a:solidFill>
                  <a:schemeClr val="accent1">
                    <a:lumMod val="60000"/>
                    <a:lumOff val="40000"/>
                  </a:schemeClr>
                </a:solidFill>
                <a:effectLst>
                  <a:outerShdw blurRad="50800" dist="50800" dir="2700000" algn="tl" rotWithShape="0">
                    <a:prstClr val="black"/>
                  </a:outerShdw>
                </a:effectLst>
                <a:latin typeface="Georgia" pitchFamily="18" charset="0"/>
              </a:rPr>
              <a:t>are here for!</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3467912" y="304800"/>
            <a:ext cx="2187450" cy="2140194"/>
            <a:chOff x="2051179" y="3130596"/>
            <a:chExt cx="2187450" cy="2140194"/>
          </a:xfrm>
        </p:grpSpPr>
        <p:grpSp>
          <p:nvGrpSpPr>
            <p:cNvPr id="9" name="Group 8"/>
            <p:cNvGrpSpPr>
              <a:grpSpLocks noChangeAspect="1"/>
            </p:cNvGrpSpPr>
            <p:nvPr/>
          </p:nvGrpSpPr>
          <p:grpSpPr>
            <a:xfrm rot="-180000">
              <a:off x="2051179" y="3130596"/>
              <a:ext cx="1159560" cy="1836950"/>
              <a:chOff x="1905000" y="1683716"/>
              <a:chExt cx="1353966" cy="2144923"/>
            </a:xfrm>
            <a:effectLst>
              <a:glow rad="101600">
                <a:schemeClr val="accent1">
                  <a:lumMod val="50000"/>
                  <a:alpha val="60000"/>
                </a:schemeClr>
              </a:glow>
            </a:effectLst>
          </p:grpSpPr>
          <p:pic>
            <p:nvPicPr>
              <p:cNvPr id="10" name="Picture 2" descr="X:\Staff Folders\smarx\11gen\Vignette 2 - mgr Susan - alt.jpg"/>
              <p:cNvPicPr>
                <a:picLocks noChangeAspect="1" noChangeArrowheads="1"/>
              </p:cNvPicPr>
              <p:nvPr/>
            </p:nvPicPr>
            <p:blipFill>
              <a:blip r:embed="rId2" cstate="print"/>
              <a:srcRect/>
              <a:stretch>
                <a:fillRect/>
              </a:stretch>
            </p:blipFill>
            <p:spPr bwMode="auto">
              <a:xfrm>
                <a:off x="1905000" y="1683716"/>
                <a:ext cx="1353312" cy="1800791"/>
              </a:xfrm>
              <a:prstGeom prst="rect">
                <a:avLst/>
              </a:prstGeom>
              <a:noFill/>
            </p:spPr>
          </p:pic>
          <p:sp>
            <p:nvSpPr>
              <p:cNvPr id="11" name="TextBox 10"/>
              <p:cNvSpPr txBox="1"/>
              <p:nvPr/>
            </p:nvSpPr>
            <p:spPr>
              <a:xfrm>
                <a:off x="2253126" y="3505200"/>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Susan</a:t>
                </a:r>
              </a:p>
            </p:txBody>
          </p:sp>
          <p:sp>
            <p:nvSpPr>
              <p:cNvPr id="12" name="TextBox 11"/>
              <p:cNvSpPr txBox="1"/>
              <p:nvPr/>
            </p:nvSpPr>
            <p:spPr>
              <a:xfrm>
                <a:off x="1905000" y="3505200"/>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grpSp>
        <p:grpSp>
          <p:nvGrpSpPr>
            <p:cNvPr id="13" name="Group 12"/>
            <p:cNvGrpSpPr>
              <a:grpSpLocks noChangeAspect="1"/>
            </p:cNvGrpSpPr>
            <p:nvPr/>
          </p:nvGrpSpPr>
          <p:grpSpPr>
            <a:xfrm rot="180000">
              <a:off x="3094661" y="3457693"/>
              <a:ext cx="1143968" cy="1813097"/>
              <a:chOff x="1905000" y="3962400"/>
              <a:chExt cx="1335760" cy="2117072"/>
            </a:xfrm>
            <a:effectLst>
              <a:glow rad="101600">
                <a:srgbClr val="396D7F">
                  <a:alpha val="60000"/>
                </a:srgbClr>
              </a:glow>
            </a:effectLst>
          </p:grpSpPr>
          <p:pic>
            <p:nvPicPr>
              <p:cNvPr id="14" name="Picture 5" descr="\\192.168.10.7\g\Staff Folders\smarx\11gen\Vignette 2 - seller Jon - alt.jpg"/>
              <p:cNvPicPr>
                <a:picLocks noChangeAspect="1" noChangeArrowheads="1"/>
              </p:cNvPicPr>
              <p:nvPr/>
            </p:nvPicPr>
            <p:blipFill>
              <a:blip r:embed="rId3" cstate="print"/>
              <a:srcRect/>
              <a:stretch>
                <a:fillRect/>
              </a:stretch>
            </p:blipFill>
            <p:spPr bwMode="auto">
              <a:xfrm>
                <a:off x="1905000" y="3962400"/>
                <a:ext cx="1335024" cy="1776709"/>
              </a:xfrm>
              <a:prstGeom prst="rect">
                <a:avLst/>
              </a:prstGeom>
              <a:noFill/>
            </p:spPr>
          </p:pic>
          <p:sp>
            <p:nvSpPr>
              <p:cNvPr id="15" name="TextBox 14"/>
              <p:cNvSpPr txBox="1"/>
              <p:nvPr/>
            </p:nvSpPr>
            <p:spPr>
              <a:xfrm>
                <a:off x="2234920" y="5756031"/>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Jon</a:t>
                </a:r>
              </a:p>
            </p:txBody>
          </p:sp>
          <p:sp>
            <p:nvSpPr>
              <p:cNvPr id="16" name="TextBox 15"/>
              <p:cNvSpPr txBox="1"/>
              <p:nvPr/>
            </p:nvSpPr>
            <p:spPr>
              <a:xfrm>
                <a:off x="1905000" y="5756033"/>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grpSp>
      <p:grpSp>
        <p:nvGrpSpPr>
          <p:cNvPr id="55" name="Group 54"/>
          <p:cNvGrpSpPr/>
          <p:nvPr/>
        </p:nvGrpSpPr>
        <p:grpSpPr>
          <a:xfrm rot="-180000">
            <a:off x="2268985" y="3239833"/>
            <a:ext cx="2182165" cy="2133287"/>
            <a:chOff x="6094386" y="925757"/>
            <a:chExt cx="2182165" cy="2133287"/>
          </a:xfrm>
        </p:grpSpPr>
        <p:grpSp>
          <p:nvGrpSpPr>
            <p:cNvPr id="17" name="Group 16"/>
            <p:cNvGrpSpPr>
              <a:grpSpLocks noChangeAspect="1"/>
            </p:cNvGrpSpPr>
            <p:nvPr/>
          </p:nvGrpSpPr>
          <p:grpSpPr>
            <a:xfrm rot="-180000">
              <a:off x="6094386" y="925757"/>
              <a:ext cx="1162694" cy="1827551"/>
              <a:chOff x="3577742" y="1694690"/>
              <a:chExt cx="1357624" cy="2133949"/>
            </a:xfrm>
            <a:effectLst>
              <a:glow rad="101600">
                <a:schemeClr val="accent1">
                  <a:lumMod val="50000"/>
                  <a:alpha val="60000"/>
                </a:schemeClr>
              </a:glow>
            </a:effectLst>
          </p:grpSpPr>
          <p:pic>
            <p:nvPicPr>
              <p:cNvPr id="18" name="Picture 3" descr="X:\Staff Folders\smarx\11gen\Vignette 4 - mgr Sonia - alt.jpg"/>
              <p:cNvPicPr>
                <a:picLocks noChangeAspect="1" noChangeArrowheads="1"/>
              </p:cNvPicPr>
              <p:nvPr/>
            </p:nvPicPr>
            <p:blipFill>
              <a:blip r:embed="rId4" cstate="print"/>
              <a:srcRect/>
              <a:stretch>
                <a:fillRect/>
              </a:stretch>
            </p:blipFill>
            <p:spPr bwMode="auto">
              <a:xfrm>
                <a:off x="3577742" y="1694690"/>
                <a:ext cx="1344168" cy="1792224"/>
              </a:xfrm>
              <a:prstGeom prst="rect">
                <a:avLst/>
              </a:prstGeom>
              <a:noFill/>
            </p:spPr>
          </p:pic>
          <p:sp>
            <p:nvSpPr>
              <p:cNvPr id="19" name="TextBox 18"/>
              <p:cNvSpPr txBox="1"/>
              <p:nvPr/>
            </p:nvSpPr>
            <p:spPr>
              <a:xfrm>
                <a:off x="3929526" y="3505200"/>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Sonia</a:t>
                </a:r>
              </a:p>
            </p:txBody>
          </p:sp>
          <p:sp>
            <p:nvSpPr>
              <p:cNvPr id="20" name="TextBox 19"/>
              <p:cNvSpPr txBox="1"/>
              <p:nvPr/>
            </p:nvSpPr>
            <p:spPr>
              <a:xfrm>
                <a:off x="3581400" y="3505200"/>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grpSp>
        <p:grpSp>
          <p:nvGrpSpPr>
            <p:cNvPr id="21" name="Group 20"/>
            <p:cNvGrpSpPr>
              <a:grpSpLocks noChangeAspect="1"/>
            </p:cNvGrpSpPr>
            <p:nvPr/>
          </p:nvGrpSpPr>
          <p:grpSpPr>
            <a:xfrm rot="180000">
              <a:off x="7133212" y="1247878"/>
              <a:ext cx="1143339" cy="1811166"/>
              <a:chOff x="3657600" y="4114800"/>
              <a:chExt cx="1335024" cy="2114816"/>
            </a:xfrm>
            <a:effectLst>
              <a:glow rad="101600">
                <a:srgbClr val="396D7F">
                  <a:alpha val="60000"/>
                </a:srgbClr>
              </a:glow>
            </a:effectLst>
          </p:grpSpPr>
          <p:pic>
            <p:nvPicPr>
              <p:cNvPr id="22" name="Picture 4" descr="X:\Staff Folders\smarx\11gen\Vignette 4 - seller Jeremy - alt.jpg"/>
              <p:cNvPicPr>
                <a:picLocks noChangeAspect="1" noChangeArrowheads="1"/>
              </p:cNvPicPr>
              <p:nvPr/>
            </p:nvPicPr>
            <p:blipFill>
              <a:blip r:embed="rId5" cstate="print"/>
              <a:srcRect/>
              <a:stretch>
                <a:fillRect/>
              </a:stretch>
            </p:blipFill>
            <p:spPr bwMode="auto">
              <a:xfrm>
                <a:off x="3657600" y="4114800"/>
                <a:ext cx="1335024" cy="1773436"/>
              </a:xfrm>
              <a:prstGeom prst="rect">
                <a:avLst/>
              </a:prstGeom>
              <a:noFill/>
            </p:spPr>
          </p:pic>
          <p:grpSp>
            <p:nvGrpSpPr>
              <p:cNvPr id="23" name="Group 113"/>
              <p:cNvGrpSpPr/>
              <p:nvPr/>
            </p:nvGrpSpPr>
            <p:grpSpPr>
              <a:xfrm>
                <a:off x="3660176" y="5906177"/>
                <a:ext cx="1330773" cy="323439"/>
                <a:chOff x="3660176" y="5906177"/>
                <a:chExt cx="1330773" cy="323439"/>
              </a:xfrm>
            </p:grpSpPr>
            <p:sp>
              <p:nvSpPr>
                <p:cNvPr id="24" name="TextBox 23"/>
                <p:cNvSpPr txBox="1"/>
                <p:nvPr/>
              </p:nvSpPr>
              <p:spPr>
                <a:xfrm>
                  <a:off x="3985108" y="5906177"/>
                  <a:ext cx="1005841"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Jeremy</a:t>
                  </a:r>
                </a:p>
              </p:txBody>
            </p:sp>
            <p:sp>
              <p:nvSpPr>
                <p:cNvPr id="25" name="TextBox 24"/>
                <p:cNvSpPr txBox="1"/>
                <p:nvPr/>
              </p:nvSpPr>
              <p:spPr>
                <a:xfrm>
                  <a:off x="3660176" y="5906177"/>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grpSp>
      </p:grpSp>
      <p:grpSp>
        <p:nvGrpSpPr>
          <p:cNvPr id="56" name="Group 55"/>
          <p:cNvGrpSpPr/>
          <p:nvPr/>
        </p:nvGrpSpPr>
        <p:grpSpPr>
          <a:xfrm rot="180000">
            <a:off x="5100248" y="3027454"/>
            <a:ext cx="2183192" cy="2152887"/>
            <a:chOff x="6019800" y="3505200"/>
            <a:chExt cx="2183192" cy="2152887"/>
          </a:xfrm>
        </p:grpSpPr>
        <p:grpSp>
          <p:nvGrpSpPr>
            <p:cNvPr id="26" name="Group 25"/>
            <p:cNvGrpSpPr>
              <a:grpSpLocks noChangeAspect="1"/>
            </p:cNvGrpSpPr>
            <p:nvPr/>
          </p:nvGrpSpPr>
          <p:grpSpPr>
            <a:xfrm rot="-180000">
              <a:off x="6019800" y="3505200"/>
              <a:ext cx="1160211" cy="1836857"/>
              <a:chOff x="5391150" y="1645919"/>
              <a:chExt cx="1354726" cy="2144815"/>
            </a:xfrm>
            <a:effectLst>
              <a:glow rad="101600">
                <a:schemeClr val="accent1">
                  <a:lumMod val="50000"/>
                  <a:alpha val="60000"/>
                </a:schemeClr>
              </a:glow>
            </a:effectLst>
          </p:grpSpPr>
          <p:sp>
            <p:nvSpPr>
              <p:cNvPr id="27" name="TextBox 26"/>
              <p:cNvSpPr txBox="1"/>
              <p:nvPr/>
            </p:nvSpPr>
            <p:spPr>
              <a:xfrm>
                <a:off x="5740036" y="3467295"/>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Barbara</a:t>
                </a:r>
              </a:p>
            </p:txBody>
          </p:sp>
          <p:sp>
            <p:nvSpPr>
              <p:cNvPr id="28" name="TextBox 27"/>
              <p:cNvSpPr txBox="1"/>
              <p:nvPr/>
            </p:nvSpPr>
            <p:spPr>
              <a:xfrm>
                <a:off x="5394960" y="3467295"/>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pic>
            <p:nvPicPr>
              <p:cNvPr id="29" name="Picture 5" descr="X:\Staff Folders\smarx\11gen\Vignette 5 - mgr Barbara - alt.jpg"/>
              <p:cNvPicPr>
                <a:picLocks noChangeAspect="1" noChangeArrowheads="1"/>
              </p:cNvPicPr>
              <p:nvPr/>
            </p:nvPicPr>
            <p:blipFill>
              <a:blip r:embed="rId6" cstate="print"/>
              <a:srcRect/>
              <a:stretch>
                <a:fillRect/>
              </a:stretch>
            </p:blipFill>
            <p:spPr bwMode="auto">
              <a:xfrm>
                <a:off x="5391150" y="1645919"/>
                <a:ext cx="1353312" cy="1801562"/>
              </a:xfrm>
              <a:prstGeom prst="rect">
                <a:avLst/>
              </a:prstGeom>
              <a:noFill/>
            </p:spPr>
          </p:pic>
        </p:grpSp>
        <p:grpSp>
          <p:nvGrpSpPr>
            <p:cNvPr id="30" name="Group 29"/>
            <p:cNvGrpSpPr>
              <a:grpSpLocks noChangeAspect="1"/>
            </p:cNvGrpSpPr>
            <p:nvPr/>
          </p:nvGrpSpPr>
          <p:grpSpPr>
            <a:xfrm rot="180000">
              <a:off x="7057224" y="3838736"/>
              <a:ext cx="1145768" cy="1819351"/>
              <a:chOff x="7463832" y="4034832"/>
              <a:chExt cx="1337864" cy="2124373"/>
            </a:xfrm>
            <a:effectLst>
              <a:glow rad="101600">
                <a:srgbClr val="396D7F">
                  <a:alpha val="60000"/>
                </a:srgbClr>
              </a:glow>
            </a:effectLst>
          </p:grpSpPr>
          <p:sp>
            <p:nvSpPr>
              <p:cNvPr id="31" name="TextBox 30"/>
              <p:cNvSpPr txBox="1"/>
              <p:nvPr/>
            </p:nvSpPr>
            <p:spPr>
              <a:xfrm>
                <a:off x="7795856" y="583576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Melissa</a:t>
                </a:r>
              </a:p>
            </p:txBody>
          </p:sp>
          <p:sp>
            <p:nvSpPr>
              <p:cNvPr id="33" name="TextBox 32"/>
              <p:cNvSpPr txBox="1"/>
              <p:nvPr/>
            </p:nvSpPr>
            <p:spPr>
              <a:xfrm>
                <a:off x="7472113" y="5835766"/>
                <a:ext cx="304801"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34" name="Picture 2" descr="Y:\11gen\Vignette 5 - seller Melissa - alt.jpg"/>
              <p:cNvPicPr>
                <a:picLocks noChangeAspect="1" noChangeArrowheads="1"/>
              </p:cNvPicPr>
              <p:nvPr/>
            </p:nvPicPr>
            <p:blipFill>
              <a:blip r:embed="rId7" cstate="print"/>
              <a:srcRect/>
              <a:stretch>
                <a:fillRect/>
              </a:stretch>
            </p:blipFill>
            <p:spPr bwMode="auto">
              <a:xfrm>
                <a:off x="7463832" y="4034832"/>
                <a:ext cx="1335024" cy="1780032"/>
              </a:xfrm>
              <a:prstGeom prst="rect">
                <a:avLst/>
              </a:prstGeom>
              <a:noFill/>
            </p:spPr>
          </p:pic>
        </p:grpSp>
      </p:grpSp>
      <p:grpSp>
        <p:nvGrpSpPr>
          <p:cNvPr id="52" name="Group 51"/>
          <p:cNvGrpSpPr/>
          <p:nvPr/>
        </p:nvGrpSpPr>
        <p:grpSpPr>
          <a:xfrm rot="-600000">
            <a:off x="640822" y="724441"/>
            <a:ext cx="2181951" cy="2137613"/>
            <a:chOff x="248439" y="893890"/>
            <a:chExt cx="2181951" cy="2137613"/>
          </a:xfrm>
        </p:grpSpPr>
        <p:grpSp>
          <p:nvGrpSpPr>
            <p:cNvPr id="35" name="Group 34"/>
            <p:cNvGrpSpPr>
              <a:grpSpLocks noChangeAspect="1"/>
            </p:cNvGrpSpPr>
            <p:nvPr/>
          </p:nvGrpSpPr>
          <p:grpSpPr>
            <a:xfrm rot="-180000">
              <a:off x="248439" y="893890"/>
              <a:ext cx="1159485" cy="1839605"/>
              <a:chOff x="397769" y="1617536"/>
              <a:chExt cx="1353879" cy="2148024"/>
            </a:xfrm>
            <a:effectLst>
              <a:glow rad="101600">
                <a:schemeClr val="accent1">
                  <a:lumMod val="50000"/>
                  <a:alpha val="60000"/>
                </a:schemeClr>
              </a:glow>
            </a:effectLst>
          </p:grpSpPr>
          <p:sp>
            <p:nvSpPr>
              <p:cNvPr id="36" name="TextBox 35"/>
              <p:cNvSpPr txBox="1"/>
              <p:nvPr/>
            </p:nvSpPr>
            <p:spPr>
              <a:xfrm>
                <a:off x="742845" y="3442121"/>
                <a:ext cx="1005839"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smtClean="0">
                    <a:solidFill>
                      <a:schemeClr val="bg1"/>
                    </a:solidFill>
                    <a:latin typeface="Georgia" pitchFamily="18" charset="0"/>
                  </a:rPr>
                  <a:t>Henry</a:t>
                </a:r>
                <a:endParaRPr lang="en-US" sz="1200" b="1" dirty="0">
                  <a:solidFill>
                    <a:schemeClr val="bg1"/>
                  </a:solidFill>
                  <a:latin typeface="Georgia" pitchFamily="18" charset="0"/>
                </a:endParaRPr>
              </a:p>
            </p:txBody>
          </p:sp>
          <p:sp>
            <p:nvSpPr>
              <p:cNvPr id="37" name="TextBox 36"/>
              <p:cNvSpPr txBox="1"/>
              <p:nvPr/>
            </p:nvSpPr>
            <p:spPr>
              <a:xfrm>
                <a:off x="397769" y="3442121"/>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smtClean="0">
                    <a:latin typeface="Georgia" pitchFamily="18" charset="0"/>
                  </a:rPr>
                  <a:t>M</a:t>
                </a:r>
              </a:p>
            </p:txBody>
          </p:sp>
          <p:pic>
            <p:nvPicPr>
              <p:cNvPr id="38" name="Picture 3" descr="Y:\11gen\Vignette 1 - mgr Henry - alt.jpg"/>
              <p:cNvPicPr>
                <a:picLocks noChangeAspect="1" noChangeArrowheads="1"/>
              </p:cNvPicPr>
              <p:nvPr/>
            </p:nvPicPr>
            <p:blipFill>
              <a:blip r:embed="rId8" cstate="print"/>
              <a:srcRect/>
              <a:stretch>
                <a:fillRect/>
              </a:stretch>
            </p:blipFill>
            <p:spPr bwMode="auto">
              <a:xfrm>
                <a:off x="398336" y="1617536"/>
                <a:ext cx="1353312" cy="1804416"/>
              </a:xfrm>
              <a:prstGeom prst="rect">
                <a:avLst/>
              </a:prstGeom>
              <a:noFill/>
            </p:spPr>
          </p:pic>
        </p:grpSp>
        <p:grpSp>
          <p:nvGrpSpPr>
            <p:cNvPr id="51" name="Group 50"/>
            <p:cNvGrpSpPr>
              <a:grpSpLocks noChangeAspect="1"/>
            </p:cNvGrpSpPr>
            <p:nvPr/>
          </p:nvGrpSpPr>
          <p:grpSpPr>
            <a:xfrm rot="180000">
              <a:off x="1285704" y="1219200"/>
              <a:ext cx="1144686" cy="1812303"/>
              <a:chOff x="249004" y="2879004"/>
              <a:chExt cx="1336598" cy="2116145"/>
            </a:xfrm>
            <a:effectLst>
              <a:glow rad="101600">
                <a:schemeClr val="accent2">
                  <a:lumMod val="50000"/>
                  <a:alpha val="60000"/>
                </a:schemeClr>
              </a:glow>
            </a:effectLst>
          </p:grpSpPr>
          <p:sp>
            <p:nvSpPr>
              <p:cNvPr id="40" name="TextBox 39"/>
              <p:cNvSpPr txBox="1"/>
              <p:nvPr/>
            </p:nvSpPr>
            <p:spPr>
              <a:xfrm>
                <a:off x="579762" y="4671710"/>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spc="-30" dirty="0" smtClean="0">
                    <a:solidFill>
                      <a:schemeClr val="bg1"/>
                    </a:solidFill>
                    <a:latin typeface="Georgia" pitchFamily="18" charset="0"/>
                  </a:rPr>
                  <a:t>Chandra</a:t>
                </a:r>
                <a:endParaRPr lang="en-US" sz="1200" b="1" spc="-30" dirty="0">
                  <a:solidFill>
                    <a:schemeClr val="bg1"/>
                  </a:solidFill>
                  <a:latin typeface="Georgia" pitchFamily="18" charset="0"/>
                </a:endParaRPr>
              </a:p>
            </p:txBody>
          </p:sp>
          <p:sp>
            <p:nvSpPr>
              <p:cNvPr id="41" name="TextBox 40"/>
              <p:cNvSpPr txBox="1"/>
              <p:nvPr/>
            </p:nvSpPr>
            <p:spPr>
              <a:xfrm>
                <a:off x="254856" y="4671710"/>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smtClean="0">
                    <a:latin typeface="Georgia" pitchFamily="18" charset="0"/>
                  </a:rPr>
                  <a:t>S</a:t>
                </a:r>
                <a:endParaRPr lang="en-US" sz="1200" b="1" dirty="0">
                  <a:latin typeface="Georgia" pitchFamily="18" charset="0"/>
                </a:endParaRPr>
              </a:p>
            </p:txBody>
          </p:sp>
          <p:pic>
            <p:nvPicPr>
              <p:cNvPr id="42" name="Picture 4" descr="Y:\11gen\Vignette 1 - seller Chandra - alt.jpg"/>
              <p:cNvPicPr>
                <a:picLocks noChangeAspect="1" noChangeArrowheads="1"/>
              </p:cNvPicPr>
              <p:nvPr/>
            </p:nvPicPr>
            <p:blipFill>
              <a:blip r:embed="rId9" cstate="print"/>
              <a:srcRect/>
              <a:stretch>
                <a:fillRect/>
              </a:stretch>
            </p:blipFill>
            <p:spPr bwMode="auto">
              <a:xfrm>
                <a:off x="249004" y="2879004"/>
                <a:ext cx="1335024" cy="1776963"/>
              </a:xfrm>
              <a:prstGeom prst="rect">
                <a:avLst/>
              </a:prstGeom>
              <a:noFill/>
            </p:spPr>
          </p:pic>
        </p:grpSp>
      </p:grpSp>
      <p:grpSp>
        <p:nvGrpSpPr>
          <p:cNvPr id="54" name="Group 53"/>
          <p:cNvGrpSpPr/>
          <p:nvPr/>
        </p:nvGrpSpPr>
        <p:grpSpPr>
          <a:xfrm rot="540000">
            <a:off x="6326840" y="614603"/>
            <a:ext cx="2181499" cy="2148739"/>
            <a:chOff x="3587881" y="885233"/>
            <a:chExt cx="2181499" cy="2148739"/>
          </a:xfrm>
        </p:grpSpPr>
        <p:grpSp>
          <p:nvGrpSpPr>
            <p:cNvPr id="43" name="Group 42"/>
            <p:cNvGrpSpPr>
              <a:grpSpLocks noChangeAspect="1"/>
            </p:cNvGrpSpPr>
            <p:nvPr/>
          </p:nvGrpSpPr>
          <p:grpSpPr>
            <a:xfrm rot="-180000">
              <a:off x="3587881" y="885233"/>
              <a:ext cx="1163776" cy="1838288"/>
              <a:chOff x="3883132" y="1618608"/>
              <a:chExt cx="1358889" cy="2146486"/>
            </a:xfrm>
            <a:effectLst>
              <a:glow rad="101600">
                <a:schemeClr val="accent1">
                  <a:lumMod val="50000"/>
                  <a:alpha val="60000"/>
                </a:schemeClr>
              </a:glow>
            </a:effectLst>
          </p:grpSpPr>
          <p:sp>
            <p:nvSpPr>
              <p:cNvPr id="44" name="TextBox 43"/>
              <p:cNvSpPr txBox="1"/>
              <p:nvPr/>
            </p:nvSpPr>
            <p:spPr>
              <a:xfrm>
                <a:off x="4236181" y="3441655"/>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Tony</a:t>
                </a:r>
              </a:p>
            </p:txBody>
          </p:sp>
          <p:sp>
            <p:nvSpPr>
              <p:cNvPr id="45" name="TextBox 44"/>
              <p:cNvSpPr txBox="1"/>
              <p:nvPr/>
            </p:nvSpPr>
            <p:spPr>
              <a:xfrm>
                <a:off x="3888055" y="3441655"/>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pic>
            <p:nvPicPr>
              <p:cNvPr id="46" name="Picture 5" descr="Y:\11gen\Vignette 3 - mgr Tony - sharp - alt.jpg"/>
              <p:cNvPicPr>
                <a:picLocks noChangeAspect="1" noChangeArrowheads="1"/>
              </p:cNvPicPr>
              <p:nvPr/>
            </p:nvPicPr>
            <p:blipFill>
              <a:blip r:embed="rId10" cstate="print"/>
              <a:srcRect/>
              <a:stretch>
                <a:fillRect/>
              </a:stretch>
            </p:blipFill>
            <p:spPr bwMode="auto">
              <a:xfrm>
                <a:off x="3883132" y="1618608"/>
                <a:ext cx="1353312" cy="1804416"/>
              </a:xfrm>
              <a:prstGeom prst="rect">
                <a:avLst/>
              </a:prstGeom>
              <a:noFill/>
            </p:spPr>
          </p:pic>
        </p:grpSp>
        <p:grpSp>
          <p:nvGrpSpPr>
            <p:cNvPr id="47" name="Group 46"/>
            <p:cNvGrpSpPr>
              <a:grpSpLocks noChangeAspect="1"/>
            </p:cNvGrpSpPr>
            <p:nvPr/>
          </p:nvGrpSpPr>
          <p:grpSpPr>
            <a:xfrm rot="180000">
              <a:off x="4625528" y="1219200"/>
              <a:ext cx="1143852" cy="1814772"/>
              <a:chOff x="3883132" y="4041668"/>
              <a:chExt cx="1335623" cy="2119027"/>
            </a:xfrm>
            <a:effectLst>
              <a:glow rad="101600">
                <a:srgbClr val="396D7F">
                  <a:alpha val="60000"/>
                </a:srgbClr>
              </a:glow>
            </a:effectLst>
          </p:grpSpPr>
          <p:sp>
            <p:nvSpPr>
              <p:cNvPr id="48" name="TextBox 47"/>
              <p:cNvSpPr txBox="1"/>
              <p:nvPr/>
            </p:nvSpPr>
            <p:spPr>
              <a:xfrm>
                <a:off x="4212915" y="583725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Carol</a:t>
                </a:r>
              </a:p>
            </p:txBody>
          </p:sp>
          <p:sp>
            <p:nvSpPr>
              <p:cNvPr id="49" name="TextBox 48"/>
              <p:cNvSpPr txBox="1"/>
              <p:nvPr/>
            </p:nvSpPr>
            <p:spPr>
              <a:xfrm>
                <a:off x="3888055" y="5837256"/>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50" name="Picture 6" descr="Y:\11gen\Vignette 3 - seller Carol - alt.jpg"/>
              <p:cNvPicPr>
                <a:picLocks noChangeAspect="1" noChangeArrowheads="1"/>
              </p:cNvPicPr>
              <p:nvPr/>
            </p:nvPicPr>
            <p:blipFill>
              <a:blip r:embed="rId11" cstate="print"/>
              <a:srcRect/>
              <a:stretch>
                <a:fillRect/>
              </a:stretch>
            </p:blipFill>
            <p:spPr bwMode="auto">
              <a:xfrm>
                <a:off x="3883132" y="4041668"/>
                <a:ext cx="1335024" cy="1776709"/>
              </a:xfrm>
              <a:prstGeom prst="rect">
                <a:avLst/>
              </a:prstGeom>
              <a:noFill/>
            </p:spPr>
          </p:pic>
        </p:grpSp>
      </p:grpSp>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C:\Users\Steve Marx\Desktop\Sales Themes Summary (2).jpg"/>
          <p:cNvPicPr>
            <a:picLocks noChangeAspect="1" noChangeArrowheads="1"/>
          </p:cNvPicPr>
          <p:nvPr/>
        </p:nvPicPr>
        <p:blipFill>
          <a:blip r:embed="rId2" cstate="print"/>
          <a:srcRect l="5882" t="3636" r="5882" b="2727"/>
          <a:stretch>
            <a:fillRect/>
          </a:stretch>
        </p:blipFill>
        <p:spPr bwMode="auto">
          <a:xfrm rot="-300000">
            <a:off x="1216382" y="282834"/>
            <a:ext cx="3896466" cy="5351235"/>
          </a:xfrm>
          <a:prstGeom prst="rect">
            <a:avLst/>
          </a:prstGeom>
          <a:ln>
            <a:noFill/>
          </a:ln>
          <a:effectLst>
            <a:outerShdw blurRad="190500" algn="tl" rotWithShape="0">
              <a:srgbClr val="000000">
                <a:alpha val="70000"/>
              </a:srgbClr>
            </a:outerShdw>
          </a:effectLst>
        </p:spPr>
      </p:pic>
      <p:pic>
        <p:nvPicPr>
          <p:cNvPr id="1026" name="Picture 2" descr="C:\Users\SMARX\Documents\Sales Themes Summary Espanol.jpg"/>
          <p:cNvPicPr>
            <a:picLocks noChangeAspect="1" noChangeArrowheads="1"/>
          </p:cNvPicPr>
          <p:nvPr/>
        </p:nvPicPr>
        <p:blipFill>
          <a:blip r:embed="rId3" cstate="print"/>
          <a:srcRect l="5882" t="3636" r="5882" b="2727"/>
          <a:stretch>
            <a:fillRect/>
          </a:stretch>
        </p:blipFill>
        <p:spPr bwMode="auto">
          <a:xfrm rot="300000">
            <a:off x="4035529" y="292791"/>
            <a:ext cx="3892146" cy="5345248"/>
          </a:xfrm>
          <a:prstGeom prst="rect">
            <a:avLst/>
          </a:prstGeom>
          <a:noFill/>
        </p:spPr>
      </p:pic>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3" descr="Y:\11gen\Vignette 2 graph.jpg"/>
          <p:cNvPicPr>
            <a:picLocks noChangeAspect="1" noChangeArrowheads="1"/>
          </p:cNvPicPr>
          <p:nvPr/>
        </p:nvPicPr>
        <p:blipFill>
          <a:blip r:embed="rId2" cstate="print"/>
          <a:srcRect/>
          <a:stretch>
            <a:fillRect/>
          </a:stretch>
        </p:blipFill>
        <p:spPr bwMode="auto">
          <a:xfrm>
            <a:off x="546894" y="381000"/>
            <a:ext cx="8050213" cy="5032375"/>
          </a:xfrm>
          <a:prstGeom prst="rect">
            <a:avLst/>
          </a:prstGeom>
          <a:noFill/>
        </p:spPr>
      </p:pic>
      <p:sp>
        <p:nvSpPr>
          <p:cNvPr id="6" name="TextBox 5"/>
          <p:cNvSpPr txBox="1"/>
          <p:nvPr/>
        </p:nvSpPr>
        <p:spPr>
          <a:xfrm>
            <a:off x="8069096" y="1287296"/>
            <a:ext cx="609600" cy="549189"/>
          </a:xfrm>
          <a:prstGeom prst="rect">
            <a:avLst/>
          </a:prstGeom>
          <a:solidFill>
            <a:srgbClr val="97FAFF"/>
          </a:solidFill>
          <a:ln>
            <a:solidFill>
              <a:schemeClr val="bg1"/>
            </a:solidFill>
          </a:ln>
        </p:spPr>
        <p:txBody>
          <a:bodyPr wrap="square" rtlCol="0">
            <a:spAutoFit/>
          </a:bodyPr>
          <a:lstStyle/>
          <a:p>
            <a:pPr algn="ctr">
              <a:lnSpc>
                <a:spcPts val="3900"/>
              </a:lnSpc>
            </a:pPr>
            <a:r>
              <a:rPr lang="en-US" sz="2800" b="1" dirty="0" smtClean="0">
                <a:solidFill>
                  <a:schemeClr val="bg1"/>
                </a:solidFill>
                <a:latin typeface="Arial" pitchFamily="34" charset="0"/>
                <a:cs typeface="Arial" pitchFamily="34" charset="0"/>
              </a:rPr>
              <a:t>47</a:t>
            </a:r>
          </a:p>
        </p:txBody>
      </p:sp>
      <p:sp>
        <p:nvSpPr>
          <p:cNvPr id="7" name="TextBox 6"/>
          <p:cNvSpPr txBox="1"/>
          <p:nvPr/>
        </p:nvSpPr>
        <p:spPr>
          <a:xfrm>
            <a:off x="8069096" y="2581072"/>
            <a:ext cx="609600" cy="549189"/>
          </a:xfrm>
          <a:prstGeom prst="rect">
            <a:avLst/>
          </a:prstGeom>
          <a:solidFill>
            <a:srgbClr val="97FAFF"/>
          </a:solidFill>
          <a:ln>
            <a:solidFill>
              <a:schemeClr val="bg1"/>
            </a:solidFill>
          </a:ln>
        </p:spPr>
        <p:txBody>
          <a:bodyPr wrap="square" rtlCol="0">
            <a:spAutoFit/>
          </a:bodyPr>
          <a:lstStyle/>
          <a:p>
            <a:pPr algn="ctr">
              <a:lnSpc>
                <a:spcPts val="3900"/>
              </a:lnSpc>
            </a:pPr>
            <a:r>
              <a:rPr lang="en-US" sz="2800" b="1" dirty="0" smtClean="0">
                <a:solidFill>
                  <a:schemeClr val="bg1"/>
                </a:solidFill>
                <a:latin typeface="Arial" pitchFamily="34" charset="0"/>
                <a:cs typeface="Arial" pitchFamily="34" charset="0"/>
              </a:rPr>
              <a:t>22</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2962275" y="1676400"/>
            <a:ext cx="2362200" cy="2951162"/>
          </a:xfrm>
          <a:prstGeom prst="rect">
            <a:avLst/>
          </a:prstGeom>
        </p:spPr>
        <p:txBody>
          <a:bodyPr vert="horz" lIns="91440" rIns="45720" rtlCol="0" anchor="ctr">
            <a:noAutofit/>
            <a:scene3d>
              <a:camera prst="orthographicFront"/>
              <a:lightRig rig="threePt" dir="t">
                <a:rot lat="0" lon="0" rev="4800000"/>
              </a:lightRig>
            </a:scene3d>
            <a:sp3d prstMaterial="matte">
              <a:bevelT w="50800" h="10160"/>
            </a:sp3d>
          </a:bodyPr>
          <a:lstStyle/>
          <a:p>
            <a:pPr marL="0" marR="0" lvl="0" indent="0" algn="l" defTabSz="914400" rtl="0" eaLnBrk="1" fontAlgn="auto" latinLnBrk="0" hangingPunct="1">
              <a:lnSpc>
                <a:spcPts val="30000"/>
              </a:lnSpc>
              <a:spcBef>
                <a:spcPct val="0"/>
              </a:spcBef>
              <a:spcAft>
                <a:spcPts val="0"/>
              </a:spcAft>
              <a:buClrTx/>
              <a:buSzTx/>
              <a:buFontTx/>
              <a:buNone/>
              <a:tabLst/>
              <a:defRPr/>
            </a:pPr>
            <a:r>
              <a:rPr kumimoji="0" lang="en-US" sz="30000" b="0" i="0" u="none" strike="noStrike" kern="1200" cap="none" spc="0" normalizeH="0" baseline="0" noProof="0" dirty="0" smtClean="0">
                <a:ln>
                  <a:noFill/>
                </a:ln>
                <a:solidFill>
                  <a:srgbClr val="97FAFF"/>
                </a:solidFill>
                <a:effectLst>
                  <a:outerShdw blurRad="50800" dist="50800" dir="2700000" algn="tl" rotWithShape="0">
                    <a:prstClr val="black"/>
                  </a:outerShdw>
                </a:effectLst>
                <a:uLnTx/>
                <a:uFillTx/>
                <a:latin typeface="Georgia" pitchFamily="18" charset="0"/>
                <a:ea typeface="+mj-ea"/>
                <a:cs typeface="+mj-cs"/>
              </a:rPr>
              <a:t>2</a:t>
            </a:r>
          </a:p>
        </p:txBody>
      </p:sp>
      <p:sp>
        <p:nvSpPr>
          <p:cNvPr id="7" name="Rectangle 2"/>
          <p:cNvSpPr txBox="1">
            <a:spLocks noChangeArrowheads="1"/>
          </p:cNvSpPr>
          <p:nvPr/>
        </p:nvSpPr>
        <p:spPr>
          <a:xfrm>
            <a:off x="5086350" y="1143000"/>
            <a:ext cx="1295400" cy="1905000"/>
          </a:xfrm>
          <a:prstGeom prst="rect">
            <a:avLst/>
          </a:prstGeom>
        </p:spPr>
        <p:txBody>
          <a:bodyPr/>
          <a:lstStyle/>
          <a:p>
            <a:pPr marL="0" marR="0" lvl="0" indent="0" algn="l" defTabSz="914400" rtl="0" eaLnBrk="1" fontAlgn="base" latinLnBrk="0" hangingPunct="1">
              <a:spcBef>
                <a:spcPct val="0"/>
              </a:spcBef>
              <a:spcAft>
                <a:spcPct val="0"/>
              </a:spcAft>
              <a:buClrTx/>
              <a:buSzTx/>
              <a:buFontTx/>
              <a:buNone/>
              <a:tabLst/>
              <a:defRPr/>
            </a:pPr>
            <a:r>
              <a:rPr kumimoji="0" lang="en-US" sz="12500" b="0" i="0" u="none" strike="noStrike" kern="0" cap="none" spc="0" normalizeH="0" baseline="0" noProof="0" dirty="0" smtClean="0">
                <a:ln>
                  <a:noFill/>
                </a:ln>
                <a:solidFill>
                  <a:srgbClr val="97FAFF"/>
                </a:solidFill>
                <a:effectLst>
                  <a:outerShdw blurRad="50800" dist="50800" dir="2700000" algn="tl" rotWithShape="0">
                    <a:prstClr val="black"/>
                  </a:outerShdw>
                </a:effectLst>
                <a:uLnTx/>
                <a:uFillTx/>
                <a:latin typeface="Georgia" pitchFamily="18" charset="0"/>
                <a:ea typeface="+mj-ea"/>
                <a:cs typeface="+mj-cs"/>
              </a:rPr>
              <a:t>8</a:t>
            </a:r>
          </a:p>
        </p:txBody>
      </p:sp>
    </p:spTree>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72882" y="1536962"/>
            <a:ext cx="3352800" cy="2567526"/>
            <a:chOff x="672882" y="2286018"/>
            <a:chExt cx="3352800" cy="2567526"/>
          </a:xfrm>
          <a:effectLst>
            <a:outerShdw blurRad="76200" dist="38100" dir="2700000" algn="tl" rotWithShape="0">
              <a:prstClr val="black"/>
            </a:outerShdw>
          </a:effectLst>
        </p:grpSpPr>
        <p:sp>
          <p:nvSpPr>
            <p:cNvPr id="8" name="Flowchart: Document 7"/>
            <p:cNvSpPr/>
            <p:nvPr/>
          </p:nvSpPr>
          <p:spPr>
            <a:xfrm flipV="1">
              <a:off x="1064220" y="2286018"/>
              <a:ext cx="2590800" cy="2209782"/>
            </a:xfrm>
            <a:prstGeom prst="flowChartDocumen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3"/>
            <p:cNvSpPr txBox="1">
              <a:spLocks noChangeArrowheads="1"/>
            </p:cNvSpPr>
            <p:nvPr/>
          </p:nvSpPr>
          <p:spPr>
            <a:xfrm>
              <a:off x="672882" y="2812932"/>
              <a:ext cx="3352800" cy="2040612"/>
            </a:xfrm>
            <a:prstGeom prst="rect">
              <a:avLst/>
            </a:prstGeom>
          </p:spPr>
          <p:txBody>
            <a:bodyPr/>
            <a:lstStyle/>
            <a:p>
              <a:pPr marL="7938" marR="0" lvl="1" indent="-7938" algn="ctr" defTabSz="914400" rtl="0" eaLnBrk="1" fontAlgn="base" latinLnBrk="0" hangingPunct="1">
                <a:lnSpc>
                  <a:spcPct val="100000"/>
                </a:lnSpc>
                <a:spcBef>
                  <a:spcPct val="20000"/>
                </a:spcBef>
                <a:spcAft>
                  <a:spcPct val="0"/>
                </a:spcAft>
                <a:buClrTx/>
                <a:buSzTx/>
                <a:tabLst/>
                <a:defRPr/>
              </a:pPr>
              <a:r>
                <a:rPr kumimoji="0" lang="en-US" sz="2400" b="1" i="1" u="none" strike="noStrike" kern="0" cap="none" spc="0" normalizeH="0" baseline="0" noProof="0" dirty="0" smtClean="0">
                  <a:ln>
                    <a:noFill/>
                  </a:ln>
                  <a:solidFill>
                    <a:schemeClr val="bg1"/>
                  </a:solidFill>
                  <a:effectLst/>
                  <a:uLnTx/>
                  <a:uFillTx/>
                  <a:latin typeface="Georgia" pitchFamily="18" charset="0"/>
                </a:rPr>
                <a:t>Match </a:t>
              </a:r>
              <a:r>
                <a:rPr lang="en-US" sz="2400" b="1" i="1" kern="0" dirty="0" smtClean="0">
                  <a:solidFill>
                    <a:schemeClr val="bg1"/>
                  </a:solidFill>
                  <a:latin typeface="Georgia" pitchFamily="18" charset="0"/>
                </a:rPr>
                <a:t>t</a:t>
              </a:r>
              <a:r>
                <a:rPr kumimoji="0" lang="en-US" sz="2400" b="1" i="1" u="none" strike="noStrike" kern="0" cap="none" spc="0" normalizeH="0" baseline="0" noProof="0" dirty="0" smtClean="0">
                  <a:ln>
                    <a:noFill/>
                  </a:ln>
                  <a:solidFill>
                    <a:schemeClr val="bg1"/>
                  </a:solidFill>
                  <a:effectLst/>
                  <a:uLnTx/>
                  <a:uFillTx/>
                  <a:latin typeface="Georgia" pitchFamily="18" charset="0"/>
                </a:rPr>
                <a:t>heir</a:t>
              </a:r>
              <a:br>
                <a:rPr kumimoji="0" lang="en-US" sz="2400" b="1" i="1" u="none" strike="noStrike" kern="0" cap="none" spc="0" normalizeH="0" baseline="0" noProof="0" dirty="0" smtClean="0">
                  <a:ln>
                    <a:noFill/>
                  </a:ln>
                  <a:solidFill>
                    <a:schemeClr val="bg1"/>
                  </a:solidFill>
                  <a:effectLst/>
                  <a:uLnTx/>
                  <a:uFillTx/>
                  <a:latin typeface="Georgia" pitchFamily="18" charset="0"/>
                </a:rPr>
              </a:br>
              <a:r>
                <a:rPr kumimoji="0" lang="en-US" sz="2400" b="1" i="1" u="none" strike="noStrike" kern="0" cap="none" spc="0" normalizeH="0" baseline="0" noProof="0" dirty="0" smtClean="0">
                  <a:ln>
                    <a:noFill/>
                  </a:ln>
                  <a:solidFill>
                    <a:schemeClr val="bg1"/>
                  </a:solidFill>
                  <a:effectLst/>
                  <a:uLnTx/>
                  <a:uFillTx/>
                  <a:latin typeface="Georgia" pitchFamily="18" charset="0"/>
                </a:rPr>
                <a:t>Talents</a:t>
              </a:r>
              <a:br>
                <a:rPr kumimoji="0" lang="en-US" sz="2400" b="1" i="1" u="none" strike="noStrike" kern="0" cap="none" spc="0" normalizeH="0" baseline="0" noProof="0" dirty="0" smtClean="0">
                  <a:ln>
                    <a:noFill/>
                  </a:ln>
                  <a:solidFill>
                    <a:schemeClr val="bg1"/>
                  </a:solidFill>
                  <a:effectLst/>
                  <a:uLnTx/>
                  <a:uFillTx/>
                  <a:latin typeface="Georgia" pitchFamily="18" charset="0"/>
                </a:rPr>
              </a:br>
              <a:r>
                <a:rPr kumimoji="0" lang="en-US" sz="2400" b="1" i="1" u="none" strike="noStrike" kern="0" cap="none" spc="0" normalizeH="0" baseline="0" noProof="0" dirty="0" smtClean="0">
                  <a:ln>
                    <a:noFill/>
                  </a:ln>
                  <a:solidFill>
                    <a:schemeClr val="bg1"/>
                  </a:solidFill>
                  <a:effectLst/>
                  <a:uLnTx/>
                  <a:uFillTx/>
                  <a:latin typeface="Georgia" pitchFamily="18" charset="0"/>
                </a:rPr>
                <a:t>to </a:t>
              </a:r>
              <a:r>
                <a:rPr lang="en-US" sz="2400" b="1" i="1" kern="0" dirty="0" smtClean="0">
                  <a:solidFill>
                    <a:schemeClr val="bg1"/>
                  </a:solidFill>
                  <a:latin typeface="Georgia" pitchFamily="18" charset="0"/>
                </a:rPr>
                <a:t>y</a:t>
              </a:r>
              <a:r>
                <a:rPr kumimoji="0" lang="en-US" sz="2400" b="1" i="1" u="none" strike="noStrike" kern="0" cap="none" spc="0" normalizeH="0" baseline="0" noProof="0" dirty="0" smtClean="0">
                  <a:ln>
                    <a:noFill/>
                  </a:ln>
                  <a:solidFill>
                    <a:schemeClr val="bg1"/>
                  </a:solidFill>
                  <a:effectLst/>
                  <a:uLnTx/>
                  <a:uFillTx/>
                  <a:latin typeface="Georgia" pitchFamily="18" charset="0"/>
                </a:rPr>
                <a:t>our</a:t>
              </a:r>
              <a:br>
                <a:rPr kumimoji="0" lang="en-US" sz="2400" b="1" i="1" u="none" strike="noStrike" kern="0" cap="none" spc="0" normalizeH="0" baseline="0" noProof="0" dirty="0" smtClean="0">
                  <a:ln>
                    <a:noFill/>
                  </a:ln>
                  <a:solidFill>
                    <a:schemeClr val="bg1"/>
                  </a:solidFill>
                  <a:effectLst/>
                  <a:uLnTx/>
                  <a:uFillTx/>
                  <a:latin typeface="Georgia" pitchFamily="18" charset="0"/>
                </a:rPr>
              </a:br>
              <a:r>
                <a:rPr kumimoji="0" lang="en-US" sz="2400" b="1" i="1" u="none" strike="noStrike" kern="0" cap="none" spc="0" normalizeH="0" baseline="0" noProof="0" dirty="0" smtClean="0">
                  <a:ln>
                    <a:noFill/>
                  </a:ln>
                  <a:solidFill>
                    <a:schemeClr val="bg1"/>
                  </a:solidFill>
                  <a:effectLst/>
                  <a:uLnTx/>
                  <a:uFillTx/>
                  <a:latin typeface="Georgia" pitchFamily="18" charset="0"/>
                </a:rPr>
                <a:t>Expectations.</a:t>
              </a:r>
            </a:p>
            <a:p>
              <a:pPr marL="342900" marR="0" lvl="0" indent="-342900" algn="l" defTabSz="914400" rtl="0" eaLnBrk="1" fontAlgn="base" latinLnBrk="0" hangingPunct="1">
                <a:lnSpc>
                  <a:spcPct val="100000"/>
                </a:lnSpc>
                <a:spcBef>
                  <a:spcPct val="60000"/>
                </a:spcBef>
                <a:spcAft>
                  <a:spcPct val="0"/>
                </a:spcAft>
                <a:buClrTx/>
                <a:buSzTx/>
                <a:buFontTx/>
                <a:buNone/>
                <a:tabLst/>
                <a:defRPr/>
              </a:pPr>
              <a:endParaRPr kumimoji="0" lang="en-US" sz="2800" b="1" i="0" u="none" strike="noStrike" kern="0" cap="none" spc="0" normalizeH="0" baseline="0" noProof="0" dirty="0" smtClean="0">
                <a:ln>
                  <a:noFill/>
                </a:ln>
                <a:solidFill>
                  <a:schemeClr val="bg1"/>
                </a:solidFill>
                <a:effectLst/>
                <a:uLnTx/>
                <a:uFillTx/>
                <a:latin typeface="Georgia" pitchFamily="18" charset="0"/>
                <a:sym typeface="Wingdings" pitchFamily="2" charset="2"/>
              </a:endParaRPr>
            </a:p>
          </p:txBody>
        </p:sp>
      </p:grpSp>
      <p:grpSp>
        <p:nvGrpSpPr>
          <p:cNvPr id="10" name="Group 9"/>
          <p:cNvGrpSpPr/>
          <p:nvPr/>
        </p:nvGrpSpPr>
        <p:grpSpPr>
          <a:xfrm>
            <a:off x="4465500" y="1536944"/>
            <a:ext cx="3793284" cy="2209782"/>
            <a:chOff x="4436316" y="2286000"/>
            <a:chExt cx="3793284" cy="2209782"/>
          </a:xfrm>
          <a:effectLst>
            <a:outerShdw blurRad="76200" dist="38100" dir="2700000" algn="tl" rotWithShape="0">
              <a:prstClr val="black"/>
            </a:outerShdw>
          </a:effectLst>
        </p:grpSpPr>
        <p:sp>
          <p:nvSpPr>
            <p:cNvPr id="11" name="Flowchart: Document 10"/>
            <p:cNvSpPr/>
            <p:nvPr/>
          </p:nvSpPr>
          <p:spPr>
            <a:xfrm flipH="1" flipV="1">
              <a:off x="5073078" y="2286000"/>
              <a:ext cx="2590800" cy="2209782"/>
            </a:xfrm>
            <a:prstGeom prst="flowChartDocument">
              <a:avLst/>
            </a:prstGeom>
            <a:solidFill>
              <a:srgbClr val="97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3"/>
            <p:cNvSpPr txBox="1">
              <a:spLocks noChangeArrowheads="1"/>
            </p:cNvSpPr>
            <p:nvPr/>
          </p:nvSpPr>
          <p:spPr>
            <a:xfrm>
              <a:off x="4436316" y="2794854"/>
              <a:ext cx="3793284" cy="1585992"/>
            </a:xfrm>
            <a:prstGeom prst="rect">
              <a:avLst/>
            </a:prstGeom>
          </p:spPr>
          <p:txBody>
            <a:bodyPr/>
            <a:lstStyle/>
            <a:p>
              <a:pPr marL="7938" lvl="1" indent="-7938" algn="ctr">
                <a:spcBef>
                  <a:spcPct val="20000"/>
                </a:spcBef>
                <a:defRPr/>
              </a:pPr>
              <a:r>
                <a:rPr kumimoji="0" lang="en-US" sz="2400" b="1" i="1" u="none" strike="noStrike" kern="0" cap="none" spc="0" normalizeH="0" baseline="0" noProof="0" dirty="0" smtClean="0">
                  <a:ln>
                    <a:noFill/>
                  </a:ln>
                  <a:solidFill>
                    <a:schemeClr val="bg1"/>
                  </a:solidFill>
                  <a:effectLst/>
                  <a:uLnTx/>
                  <a:uFillTx/>
                  <a:latin typeface="Georgia" pitchFamily="18" charset="0"/>
                </a:rPr>
                <a:t>Match </a:t>
              </a:r>
              <a:r>
                <a:rPr lang="en-US" sz="2400" b="1" i="1" kern="0" dirty="0" smtClean="0">
                  <a:solidFill>
                    <a:schemeClr val="bg1"/>
                  </a:solidFill>
                  <a:latin typeface="Georgia" pitchFamily="18" charset="0"/>
                </a:rPr>
                <a:t>your</a:t>
              </a:r>
              <a:br>
                <a:rPr lang="en-US" sz="2400" b="1" i="1" kern="0" dirty="0" smtClean="0">
                  <a:solidFill>
                    <a:schemeClr val="bg1"/>
                  </a:solidFill>
                  <a:latin typeface="Georgia" pitchFamily="18" charset="0"/>
                </a:rPr>
              </a:br>
              <a:r>
                <a:rPr lang="en-US" sz="2400" b="1" i="1" kern="0" dirty="0" smtClean="0">
                  <a:solidFill>
                    <a:schemeClr val="bg1"/>
                  </a:solidFill>
                  <a:latin typeface="Georgia" pitchFamily="18" charset="0"/>
                </a:rPr>
                <a:t>Expectations</a:t>
              </a:r>
              <a:br>
                <a:rPr lang="en-US" sz="2400" b="1" i="1" kern="0" dirty="0" smtClean="0">
                  <a:solidFill>
                    <a:schemeClr val="bg1"/>
                  </a:solidFill>
                  <a:latin typeface="Georgia" pitchFamily="18" charset="0"/>
                </a:rPr>
              </a:br>
              <a:r>
                <a:rPr lang="en-US" sz="2400" b="1" i="1" kern="0" dirty="0" smtClean="0">
                  <a:solidFill>
                    <a:schemeClr val="bg1"/>
                  </a:solidFill>
                  <a:latin typeface="Georgia" pitchFamily="18" charset="0"/>
                </a:rPr>
                <a:t>to their</a:t>
              </a:r>
              <a:br>
                <a:rPr lang="en-US" sz="2400" b="1" i="1" kern="0" dirty="0" smtClean="0">
                  <a:solidFill>
                    <a:schemeClr val="bg1"/>
                  </a:solidFill>
                  <a:latin typeface="Georgia" pitchFamily="18" charset="0"/>
                </a:rPr>
              </a:br>
              <a:r>
                <a:rPr lang="en-US" sz="2400" b="1" i="1" kern="0" dirty="0" smtClean="0">
                  <a:solidFill>
                    <a:schemeClr val="bg1"/>
                  </a:solidFill>
                  <a:latin typeface="Georgia" pitchFamily="18" charset="0"/>
                </a:rPr>
                <a:t>Talents</a:t>
              </a:r>
              <a:r>
                <a:rPr kumimoji="0" lang="en-US" sz="2400" b="1" i="1" u="none" strike="noStrike" kern="0" cap="none" spc="0" normalizeH="0" baseline="0" noProof="0" dirty="0" smtClean="0">
                  <a:ln>
                    <a:noFill/>
                  </a:ln>
                  <a:solidFill>
                    <a:schemeClr val="bg1"/>
                  </a:solidFill>
                  <a:effectLst/>
                  <a:uLnTx/>
                  <a:uFillTx/>
                  <a:latin typeface="Georgia" pitchFamily="18" charset="0"/>
                </a:rPr>
                <a:t>.</a:t>
              </a:r>
            </a:p>
            <a:p>
              <a:pPr marL="342900" lvl="0" indent="-342900">
                <a:spcBef>
                  <a:spcPct val="60000"/>
                </a:spcBef>
                <a:defRPr/>
              </a:pPr>
              <a:endParaRPr kumimoji="0" lang="en-US" sz="2800" b="1" i="0" u="none" strike="noStrike" kern="0" cap="none" spc="0" normalizeH="0" baseline="0" noProof="0" dirty="0" smtClean="0">
                <a:ln>
                  <a:noFill/>
                </a:ln>
                <a:solidFill>
                  <a:schemeClr val="bg1"/>
                </a:solidFill>
                <a:effectLst/>
                <a:uLnTx/>
                <a:uFillTx/>
                <a:latin typeface="Georgia" pitchFamily="18" charset="0"/>
                <a:sym typeface="Wingdings" pitchFamily="2" charset="2"/>
              </a:endParaRPr>
            </a:p>
          </p:txBody>
        </p:sp>
      </p:grpSp>
      <p:sp>
        <p:nvSpPr>
          <p:cNvPr id="13" name="TextBox 12"/>
          <p:cNvSpPr txBox="1"/>
          <p:nvPr/>
        </p:nvSpPr>
        <p:spPr>
          <a:xfrm>
            <a:off x="831720" y="228600"/>
            <a:ext cx="3048000" cy="1200329"/>
          </a:xfrm>
          <a:prstGeom prst="rect">
            <a:avLst/>
          </a:prstGeom>
          <a:noFill/>
        </p:spPr>
        <p:txBody>
          <a:bodyPr wrap="square" rtlCol="0">
            <a:spAutoFit/>
          </a:bodyPr>
          <a:lstStyle/>
          <a:p>
            <a:pPr algn="ctr"/>
            <a:r>
              <a:rPr lang="en-US" sz="3600" dirty="0" smtClean="0">
                <a:solidFill>
                  <a:schemeClr val="accent1">
                    <a:lumMod val="60000"/>
                    <a:lumOff val="40000"/>
                  </a:schemeClr>
                </a:solidFill>
                <a:effectLst>
                  <a:outerShdw blurRad="63500" dist="38100" dir="2700000" algn="tl" rotWithShape="0">
                    <a:prstClr val="black"/>
                  </a:outerShdw>
                </a:effectLst>
                <a:latin typeface="Georgia" pitchFamily="18" charset="0"/>
              </a:rPr>
              <a:t>Selecting Talent</a:t>
            </a:r>
          </a:p>
        </p:txBody>
      </p:sp>
      <p:sp>
        <p:nvSpPr>
          <p:cNvPr id="14" name="TextBox 13"/>
          <p:cNvSpPr txBox="1"/>
          <p:nvPr/>
        </p:nvSpPr>
        <p:spPr>
          <a:xfrm>
            <a:off x="4411496" y="228600"/>
            <a:ext cx="3962400" cy="1200329"/>
          </a:xfrm>
          <a:prstGeom prst="rect">
            <a:avLst/>
          </a:prstGeom>
          <a:noFill/>
        </p:spPr>
        <p:txBody>
          <a:bodyPr wrap="square" rtlCol="0">
            <a:spAutoFit/>
          </a:bodyPr>
          <a:lstStyle/>
          <a:p>
            <a:pPr algn="ctr"/>
            <a:r>
              <a:rPr lang="en-US" sz="3600" dirty="0" smtClean="0">
                <a:solidFill>
                  <a:srgbClr val="97FAFF"/>
                </a:solidFill>
                <a:effectLst>
                  <a:outerShdw blurRad="63500" dist="38100" dir="2700000" algn="tl" rotWithShape="0">
                    <a:prstClr val="black"/>
                  </a:outerShdw>
                </a:effectLst>
                <a:latin typeface="Georgia" pitchFamily="18" charset="0"/>
              </a:rPr>
              <a:t>Turning Talent into Performance</a:t>
            </a:r>
          </a:p>
        </p:txBody>
      </p:sp>
      <p:pic>
        <p:nvPicPr>
          <p:cNvPr id="52226" name="Picture 2" descr="Y:\11gen\Vignette 2 graph.jpg"/>
          <p:cNvPicPr>
            <a:picLocks noChangeAspect="1" noChangeArrowheads="1"/>
          </p:cNvPicPr>
          <p:nvPr/>
        </p:nvPicPr>
        <p:blipFill>
          <a:blip r:embed="rId2" cstate="print"/>
          <a:srcRect/>
          <a:stretch>
            <a:fillRect/>
          </a:stretch>
        </p:blipFill>
        <p:spPr bwMode="auto">
          <a:xfrm>
            <a:off x="1305128" y="4038600"/>
            <a:ext cx="2135617" cy="1335024"/>
          </a:xfrm>
          <a:prstGeom prst="rect">
            <a:avLst/>
          </a:prstGeom>
          <a:noFill/>
        </p:spPr>
      </p:pic>
      <p:pic>
        <p:nvPicPr>
          <p:cNvPr id="17" name="Picture 2" descr="Y:\11gen\Vignette 2 graph.jpg"/>
          <p:cNvPicPr>
            <a:picLocks noChangeAspect="1" noChangeArrowheads="1"/>
          </p:cNvPicPr>
          <p:nvPr/>
        </p:nvPicPr>
        <p:blipFill>
          <a:blip r:embed="rId2" cstate="print"/>
          <a:srcRect/>
          <a:stretch>
            <a:fillRect/>
          </a:stretch>
        </p:blipFill>
        <p:spPr bwMode="auto">
          <a:xfrm>
            <a:off x="5363184" y="4038600"/>
            <a:ext cx="2135617" cy="1335024"/>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2226"/>
                                        </p:tgtEl>
                                        <p:attrNameLst>
                                          <p:attrName>style.visibility</p:attrName>
                                        </p:attrNameLst>
                                      </p:cBhvr>
                                      <p:to>
                                        <p:strVal val="visible"/>
                                      </p:to>
                                    </p:set>
                                    <p:animEffect transition="in" filter="wipe(left)">
                                      <p:cBhvr>
                                        <p:cTn id="12" dur="500"/>
                                        <p:tgtEl>
                                          <p:spTgt spid="522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righ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right)">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3" descr="Y:\11gen\Vignette 2 graph.jpg"/>
          <p:cNvPicPr>
            <a:picLocks noChangeAspect="1" noChangeArrowheads="1"/>
          </p:cNvPicPr>
          <p:nvPr/>
        </p:nvPicPr>
        <p:blipFill>
          <a:blip r:embed="rId2" cstate="print"/>
          <a:srcRect/>
          <a:stretch>
            <a:fillRect/>
          </a:stretch>
        </p:blipFill>
        <p:spPr bwMode="auto">
          <a:xfrm>
            <a:off x="546894" y="381000"/>
            <a:ext cx="8050213" cy="5032375"/>
          </a:xfrm>
          <a:prstGeom prst="rect">
            <a:avLst/>
          </a:prstGeom>
          <a:noFill/>
        </p:spPr>
      </p:pic>
      <p:sp>
        <p:nvSpPr>
          <p:cNvPr id="5" name="Oval 4"/>
          <p:cNvSpPr/>
          <p:nvPr/>
        </p:nvSpPr>
        <p:spPr>
          <a:xfrm rot="360000">
            <a:off x="3861702" y="2763612"/>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09625" y="2438400"/>
            <a:ext cx="2819400" cy="1200329"/>
          </a:xfrm>
          <a:prstGeom prst="rect">
            <a:avLst/>
          </a:prstGeom>
          <a:solidFill>
            <a:srgbClr val="000000">
              <a:alpha val="74902"/>
            </a:srgbClr>
          </a:solidFill>
        </p:spPr>
        <p:txBody>
          <a:bodyPr wrap="square" rtlCol="0">
            <a:spAutoFit/>
          </a:bodyPr>
          <a:lstStyle/>
          <a:p>
            <a:pPr algn="ctr"/>
            <a:r>
              <a:rPr lang="en-US" sz="2400" dirty="0" smtClean="0">
                <a:solidFill>
                  <a:srgbClr val="97E4FF"/>
                </a:solidFill>
                <a:latin typeface="Georgia" pitchFamily="18" charset="0"/>
              </a:rPr>
              <a:t>If the non-strength is a non-problem, just ignore it!</a:t>
            </a:r>
          </a:p>
        </p:txBody>
      </p:sp>
      <p:sp>
        <p:nvSpPr>
          <p:cNvPr id="9" name="TextBox 8"/>
          <p:cNvSpPr txBox="1"/>
          <p:nvPr/>
        </p:nvSpPr>
        <p:spPr>
          <a:xfrm>
            <a:off x="4752975" y="1914525"/>
            <a:ext cx="2486025" cy="2308324"/>
          </a:xfrm>
          <a:prstGeom prst="rect">
            <a:avLst/>
          </a:prstGeom>
          <a:solidFill>
            <a:srgbClr val="000000">
              <a:alpha val="74902"/>
            </a:srgbClr>
          </a:solidFill>
        </p:spPr>
        <p:txBody>
          <a:bodyPr wrap="square" rtlCol="0">
            <a:spAutoFit/>
          </a:bodyPr>
          <a:lstStyle/>
          <a:p>
            <a:pPr algn="ctr"/>
            <a:r>
              <a:rPr lang="en-US" sz="2400" dirty="0" smtClean="0">
                <a:solidFill>
                  <a:schemeClr val="accent1">
                    <a:lumMod val="60000"/>
                    <a:lumOff val="40000"/>
                  </a:schemeClr>
                </a:solidFill>
                <a:latin typeface="Georgia" pitchFamily="18" charset="0"/>
              </a:rPr>
              <a:t>If it’s a problem, </a:t>
            </a:r>
            <a:r>
              <a:rPr lang="en-US" sz="2400" i="1" dirty="0" smtClean="0">
                <a:solidFill>
                  <a:schemeClr val="accent1">
                    <a:lumMod val="60000"/>
                    <a:lumOff val="40000"/>
                  </a:schemeClr>
                </a:solidFill>
                <a:latin typeface="Georgia" pitchFamily="18" charset="0"/>
              </a:rPr>
              <a:t>you can’t fix it!</a:t>
            </a:r>
          </a:p>
          <a:p>
            <a:pPr algn="ctr"/>
            <a:r>
              <a:rPr lang="en-US" sz="2400" dirty="0" smtClean="0">
                <a:solidFill>
                  <a:schemeClr val="accent1">
                    <a:lumMod val="60000"/>
                    <a:lumOff val="40000"/>
                  </a:schemeClr>
                </a:solidFill>
                <a:latin typeface="Georgia" pitchFamily="18" charset="0"/>
              </a:rPr>
              <a:t>Instead, find a workaround…</a:t>
            </a:r>
          </a:p>
          <a:p>
            <a:pPr algn="ctr"/>
            <a:r>
              <a:rPr lang="en-US" sz="2400" dirty="0">
                <a:solidFill>
                  <a:schemeClr val="accent1">
                    <a:lumMod val="60000"/>
                    <a:lumOff val="40000"/>
                  </a:schemeClr>
                </a:solidFill>
                <a:latin typeface="Georgia" pitchFamily="18" charset="0"/>
              </a:rPr>
              <a:t>b</a:t>
            </a:r>
            <a:r>
              <a:rPr lang="en-US" sz="2400" dirty="0" smtClean="0">
                <a:solidFill>
                  <a:schemeClr val="accent1">
                    <a:lumMod val="60000"/>
                    <a:lumOff val="40000"/>
                  </a:schemeClr>
                </a:solidFill>
                <a:latin typeface="Georgia" pitchFamily="18" charset="0"/>
              </a:rPr>
              <a:t>ased on a strength.</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2"/>
          <p:cNvGrpSpPr/>
          <p:nvPr/>
        </p:nvGrpSpPr>
        <p:grpSpPr>
          <a:xfrm>
            <a:off x="3467912" y="304800"/>
            <a:ext cx="2187450" cy="2140194"/>
            <a:chOff x="2051179" y="3130596"/>
            <a:chExt cx="2187450" cy="2140194"/>
          </a:xfrm>
        </p:grpSpPr>
        <p:grpSp>
          <p:nvGrpSpPr>
            <p:cNvPr id="3" name="Group 8"/>
            <p:cNvGrpSpPr>
              <a:grpSpLocks noChangeAspect="1"/>
            </p:cNvGrpSpPr>
            <p:nvPr/>
          </p:nvGrpSpPr>
          <p:grpSpPr>
            <a:xfrm rot="-180000">
              <a:off x="2051179" y="3130596"/>
              <a:ext cx="1159560" cy="1836950"/>
              <a:chOff x="1905000" y="1683716"/>
              <a:chExt cx="1353966" cy="2144923"/>
            </a:xfrm>
            <a:effectLst>
              <a:glow rad="101600">
                <a:schemeClr val="accent1">
                  <a:lumMod val="50000"/>
                  <a:alpha val="60000"/>
                </a:schemeClr>
              </a:glow>
            </a:effectLst>
          </p:grpSpPr>
          <p:pic>
            <p:nvPicPr>
              <p:cNvPr id="10" name="Picture 2" descr="X:\Staff Folders\smarx\11gen\Vignette 2 - mgr Susan - alt.jpg"/>
              <p:cNvPicPr>
                <a:picLocks noChangeAspect="1" noChangeArrowheads="1"/>
              </p:cNvPicPr>
              <p:nvPr/>
            </p:nvPicPr>
            <p:blipFill>
              <a:blip r:embed="rId2" cstate="print"/>
              <a:srcRect/>
              <a:stretch>
                <a:fillRect/>
              </a:stretch>
            </p:blipFill>
            <p:spPr bwMode="auto">
              <a:xfrm>
                <a:off x="1905000" y="1683716"/>
                <a:ext cx="1353312" cy="1800791"/>
              </a:xfrm>
              <a:prstGeom prst="rect">
                <a:avLst/>
              </a:prstGeom>
              <a:noFill/>
            </p:spPr>
          </p:pic>
          <p:sp>
            <p:nvSpPr>
              <p:cNvPr id="11" name="TextBox 10"/>
              <p:cNvSpPr txBox="1"/>
              <p:nvPr/>
            </p:nvSpPr>
            <p:spPr>
              <a:xfrm>
                <a:off x="2253126" y="3505200"/>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Susan</a:t>
                </a:r>
              </a:p>
            </p:txBody>
          </p:sp>
          <p:sp>
            <p:nvSpPr>
              <p:cNvPr id="12" name="TextBox 11"/>
              <p:cNvSpPr txBox="1"/>
              <p:nvPr/>
            </p:nvSpPr>
            <p:spPr>
              <a:xfrm>
                <a:off x="1905000" y="3505200"/>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grpSp>
        <p:grpSp>
          <p:nvGrpSpPr>
            <p:cNvPr id="4" name="Group 12"/>
            <p:cNvGrpSpPr>
              <a:grpSpLocks noChangeAspect="1"/>
            </p:cNvGrpSpPr>
            <p:nvPr/>
          </p:nvGrpSpPr>
          <p:grpSpPr>
            <a:xfrm rot="180000">
              <a:off x="3094661" y="3457693"/>
              <a:ext cx="1143968" cy="1813097"/>
              <a:chOff x="1905000" y="3962400"/>
              <a:chExt cx="1335760" cy="2117072"/>
            </a:xfrm>
            <a:effectLst>
              <a:glow rad="101600">
                <a:srgbClr val="396D7F">
                  <a:alpha val="60000"/>
                </a:srgbClr>
              </a:glow>
            </a:effectLst>
          </p:grpSpPr>
          <p:pic>
            <p:nvPicPr>
              <p:cNvPr id="14" name="Picture 5" descr="\\192.168.10.7\g\Staff Folders\smarx\11gen\Vignette 2 - seller Jon - alt.jpg"/>
              <p:cNvPicPr>
                <a:picLocks noChangeAspect="1" noChangeArrowheads="1"/>
              </p:cNvPicPr>
              <p:nvPr/>
            </p:nvPicPr>
            <p:blipFill>
              <a:blip r:embed="rId3" cstate="print"/>
              <a:srcRect/>
              <a:stretch>
                <a:fillRect/>
              </a:stretch>
            </p:blipFill>
            <p:spPr bwMode="auto">
              <a:xfrm>
                <a:off x="1905000" y="3962400"/>
                <a:ext cx="1335024" cy="1776709"/>
              </a:xfrm>
              <a:prstGeom prst="rect">
                <a:avLst/>
              </a:prstGeom>
              <a:noFill/>
            </p:spPr>
          </p:pic>
          <p:sp>
            <p:nvSpPr>
              <p:cNvPr id="15" name="TextBox 14"/>
              <p:cNvSpPr txBox="1"/>
              <p:nvPr/>
            </p:nvSpPr>
            <p:spPr>
              <a:xfrm>
                <a:off x="2234920" y="5756031"/>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Jon</a:t>
                </a:r>
              </a:p>
            </p:txBody>
          </p:sp>
          <p:sp>
            <p:nvSpPr>
              <p:cNvPr id="16" name="TextBox 15"/>
              <p:cNvSpPr txBox="1"/>
              <p:nvPr/>
            </p:nvSpPr>
            <p:spPr>
              <a:xfrm>
                <a:off x="1905000" y="5756033"/>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grpSp>
      <p:grpSp>
        <p:nvGrpSpPr>
          <p:cNvPr id="5" name="Group 54"/>
          <p:cNvGrpSpPr/>
          <p:nvPr/>
        </p:nvGrpSpPr>
        <p:grpSpPr>
          <a:xfrm rot="-180000">
            <a:off x="2268985" y="3239833"/>
            <a:ext cx="2182165" cy="2133287"/>
            <a:chOff x="6094386" y="925757"/>
            <a:chExt cx="2182165" cy="2133287"/>
          </a:xfrm>
        </p:grpSpPr>
        <p:grpSp>
          <p:nvGrpSpPr>
            <p:cNvPr id="6" name="Group 16"/>
            <p:cNvGrpSpPr>
              <a:grpSpLocks noChangeAspect="1"/>
            </p:cNvGrpSpPr>
            <p:nvPr/>
          </p:nvGrpSpPr>
          <p:grpSpPr>
            <a:xfrm rot="-180000">
              <a:off x="6094386" y="925757"/>
              <a:ext cx="1162694" cy="1827551"/>
              <a:chOff x="3577742" y="1694690"/>
              <a:chExt cx="1357624" cy="2133949"/>
            </a:xfrm>
            <a:effectLst>
              <a:glow rad="101600">
                <a:schemeClr val="accent1">
                  <a:lumMod val="50000"/>
                  <a:alpha val="60000"/>
                </a:schemeClr>
              </a:glow>
            </a:effectLst>
          </p:grpSpPr>
          <p:pic>
            <p:nvPicPr>
              <p:cNvPr id="18" name="Picture 3" descr="X:\Staff Folders\smarx\11gen\Vignette 4 - mgr Sonia - alt.jpg"/>
              <p:cNvPicPr>
                <a:picLocks noChangeAspect="1" noChangeArrowheads="1"/>
              </p:cNvPicPr>
              <p:nvPr/>
            </p:nvPicPr>
            <p:blipFill>
              <a:blip r:embed="rId4" cstate="print"/>
              <a:srcRect/>
              <a:stretch>
                <a:fillRect/>
              </a:stretch>
            </p:blipFill>
            <p:spPr bwMode="auto">
              <a:xfrm>
                <a:off x="3577742" y="1694690"/>
                <a:ext cx="1344168" cy="1792224"/>
              </a:xfrm>
              <a:prstGeom prst="rect">
                <a:avLst/>
              </a:prstGeom>
              <a:noFill/>
            </p:spPr>
          </p:pic>
          <p:sp>
            <p:nvSpPr>
              <p:cNvPr id="19" name="TextBox 18"/>
              <p:cNvSpPr txBox="1"/>
              <p:nvPr/>
            </p:nvSpPr>
            <p:spPr>
              <a:xfrm>
                <a:off x="3929526" y="3505200"/>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Sonia</a:t>
                </a:r>
              </a:p>
            </p:txBody>
          </p:sp>
          <p:sp>
            <p:nvSpPr>
              <p:cNvPr id="20" name="TextBox 19"/>
              <p:cNvSpPr txBox="1"/>
              <p:nvPr/>
            </p:nvSpPr>
            <p:spPr>
              <a:xfrm>
                <a:off x="3581400" y="3505200"/>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grpSp>
        <p:grpSp>
          <p:nvGrpSpPr>
            <p:cNvPr id="7" name="Group 20"/>
            <p:cNvGrpSpPr>
              <a:grpSpLocks noChangeAspect="1"/>
            </p:cNvGrpSpPr>
            <p:nvPr/>
          </p:nvGrpSpPr>
          <p:grpSpPr>
            <a:xfrm rot="180000">
              <a:off x="7133212" y="1247878"/>
              <a:ext cx="1143339" cy="1811166"/>
              <a:chOff x="3657600" y="4114800"/>
              <a:chExt cx="1335024" cy="2114816"/>
            </a:xfrm>
            <a:effectLst>
              <a:glow rad="101600">
                <a:srgbClr val="396D7F">
                  <a:alpha val="60000"/>
                </a:srgbClr>
              </a:glow>
            </a:effectLst>
          </p:grpSpPr>
          <p:pic>
            <p:nvPicPr>
              <p:cNvPr id="22" name="Picture 4" descr="X:\Staff Folders\smarx\11gen\Vignette 4 - seller Jeremy - alt.jpg"/>
              <p:cNvPicPr>
                <a:picLocks noChangeAspect="1" noChangeArrowheads="1"/>
              </p:cNvPicPr>
              <p:nvPr/>
            </p:nvPicPr>
            <p:blipFill>
              <a:blip r:embed="rId5" cstate="print"/>
              <a:srcRect/>
              <a:stretch>
                <a:fillRect/>
              </a:stretch>
            </p:blipFill>
            <p:spPr bwMode="auto">
              <a:xfrm>
                <a:off x="3657600" y="4114800"/>
                <a:ext cx="1335024" cy="1773436"/>
              </a:xfrm>
              <a:prstGeom prst="rect">
                <a:avLst/>
              </a:prstGeom>
              <a:noFill/>
            </p:spPr>
          </p:pic>
          <p:grpSp>
            <p:nvGrpSpPr>
              <p:cNvPr id="8" name="Group 113"/>
              <p:cNvGrpSpPr/>
              <p:nvPr/>
            </p:nvGrpSpPr>
            <p:grpSpPr>
              <a:xfrm>
                <a:off x="3660176" y="5906177"/>
                <a:ext cx="1330773" cy="323439"/>
                <a:chOff x="3660176" y="5906177"/>
                <a:chExt cx="1330773" cy="323439"/>
              </a:xfrm>
            </p:grpSpPr>
            <p:sp>
              <p:nvSpPr>
                <p:cNvPr id="24" name="TextBox 23"/>
                <p:cNvSpPr txBox="1"/>
                <p:nvPr/>
              </p:nvSpPr>
              <p:spPr>
                <a:xfrm>
                  <a:off x="3985108" y="5906177"/>
                  <a:ext cx="1005841"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Jeremy</a:t>
                  </a:r>
                </a:p>
              </p:txBody>
            </p:sp>
            <p:sp>
              <p:nvSpPr>
                <p:cNvPr id="25" name="TextBox 24"/>
                <p:cNvSpPr txBox="1"/>
                <p:nvPr/>
              </p:nvSpPr>
              <p:spPr>
                <a:xfrm>
                  <a:off x="3660176" y="5906177"/>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grpSp>
      </p:grpSp>
      <p:grpSp>
        <p:nvGrpSpPr>
          <p:cNvPr id="9" name="Group 55"/>
          <p:cNvGrpSpPr/>
          <p:nvPr/>
        </p:nvGrpSpPr>
        <p:grpSpPr>
          <a:xfrm rot="180000">
            <a:off x="5100248" y="3027454"/>
            <a:ext cx="2183192" cy="2152887"/>
            <a:chOff x="6019800" y="3505200"/>
            <a:chExt cx="2183192" cy="2152887"/>
          </a:xfrm>
        </p:grpSpPr>
        <p:grpSp>
          <p:nvGrpSpPr>
            <p:cNvPr id="13" name="Group 25"/>
            <p:cNvGrpSpPr>
              <a:grpSpLocks noChangeAspect="1"/>
            </p:cNvGrpSpPr>
            <p:nvPr/>
          </p:nvGrpSpPr>
          <p:grpSpPr>
            <a:xfrm rot="-180000">
              <a:off x="6019800" y="3505200"/>
              <a:ext cx="1160211" cy="1836857"/>
              <a:chOff x="5391150" y="1645919"/>
              <a:chExt cx="1354726" cy="2144815"/>
            </a:xfrm>
            <a:effectLst>
              <a:glow rad="101600">
                <a:schemeClr val="accent1">
                  <a:lumMod val="50000"/>
                  <a:alpha val="60000"/>
                </a:schemeClr>
              </a:glow>
            </a:effectLst>
          </p:grpSpPr>
          <p:sp>
            <p:nvSpPr>
              <p:cNvPr id="27" name="TextBox 26"/>
              <p:cNvSpPr txBox="1"/>
              <p:nvPr/>
            </p:nvSpPr>
            <p:spPr>
              <a:xfrm>
                <a:off x="5740036" y="3467295"/>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Barbara</a:t>
                </a:r>
              </a:p>
            </p:txBody>
          </p:sp>
          <p:sp>
            <p:nvSpPr>
              <p:cNvPr id="28" name="TextBox 27"/>
              <p:cNvSpPr txBox="1"/>
              <p:nvPr/>
            </p:nvSpPr>
            <p:spPr>
              <a:xfrm>
                <a:off x="5394960" y="3467295"/>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pic>
            <p:nvPicPr>
              <p:cNvPr id="29" name="Picture 5" descr="X:\Staff Folders\smarx\11gen\Vignette 5 - mgr Barbara - alt.jpg"/>
              <p:cNvPicPr>
                <a:picLocks noChangeAspect="1" noChangeArrowheads="1"/>
              </p:cNvPicPr>
              <p:nvPr/>
            </p:nvPicPr>
            <p:blipFill>
              <a:blip r:embed="rId6" cstate="print"/>
              <a:srcRect/>
              <a:stretch>
                <a:fillRect/>
              </a:stretch>
            </p:blipFill>
            <p:spPr bwMode="auto">
              <a:xfrm>
                <a:off x="5391150" y="1645919"/>
                <a:ext cx="1353312" cy="1801562"/>
              </a:xfrm>
              <a:prstGeom prst="rect">
                <a:avLst/>
              </a:prstGeom>
              <a:noFill/>
            </p:spPr>
          </p:pic>
        </p:grpSp>
        <p:grpSp>
          <p:nvGrpSpPr>
            <p:cNvPr id="17" name="Group 29"/>
            <p:cNvGrpSpPr>
              <a:grpSpLocks noChangeAspect="1"/>
            </p:cNvGrpSpPr>
            <p:nvPr/>
          </p:nvGrpSpPr>
          <p:grpSpPr>
            <a:xfrm rot="180000">
              <a:off x="7057224" y="3838736"/>
              <a:ext cx="1145768" cy="1819351"/>
              <a:chOff x="7463832" y="4034832"/>
              <a:chExt cx="1337864" cy="2124373"/>
            </a:xfrm>
            <a:effectLst>
              <a:glow rad="101600">
                <a:srgbClr val="396D7F">
                  <a:alpha val="60000"/>
                </a:srgbClr>
              </a:glow>
            </a:effectLst>
          </p:grpSpPr>
          <p:sp>
            <p:nvSpPr>
              <p:cNvPr id="31" name="TextBox 30"/>
              <p:cNvSpPr txBox="1"/>
              <p:nvPr/>
            </p:nvSpPr>
            <p:spPr>
              <a:xfrm>
                <a:off x="7795856" y="583576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Melissa</a:t>
                </a:r>
              </a:p>
            </p:txBody>
          </p:sp>
          <p:sp>
            <p:nvSpPr>
              <p:cNvPr id="33" name="TextBox 32"/>
              <p:cNvSpPr txBox="1"/>
              <p:nvPr/>
            </p:nvSpPr>
            <p:spPr>
              <a:xfrm>
                <a:off x="7472113" y="5835766"/>
                <a:ext cx="304801"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34" name="Picture 2" descr="Y:\11gen\Vignette 5 - seller Melissa - alt.jpg"/>
              <p:cNvPicPr>
                <a:picLocks noChangeAspect="1" noChangeArrowheads="1"/>
              </p:cNvPicPr>
              <p:nvPr/>
            </p:nvPicPr>
            <p:blipFill>
              <a:blip r:embed="rId7" cstate="print"/>
              <a:srcRect/>
              <a:stretch>
                <a:fillRect/>
              </a:stretch>
            </p:blipFill>
            <p:spPr bwMode="auto">
              <a:xfrm>
                <a:off x="7463832" y="4034832"/>
                <a:ext cx="1335024" cy="1780032"/>
              </a:xfrm>
              <a:prstGeom prst="rect">
                <a:avLst/>
              </a:prstGeom>
              <a:noFill/>
            </p:spPr>
          </p:pic>
        </p:grpSp>
      </p:grpSp>
      <p:grpSp>
        <p:nvGrpSpPr>
          <p:cNvPr id="21" name="Group 51"/>
          <p:cNvGrpSpPr/>
          <p:nvPr/>
        </p:nvGrpSpPr>
        <p:grpSpPr>
          <a:xfrm rot="-600000">
            <a:off x="640822" y="724441"/>
            <a:ext cx="2181951" cy="2137613"/>
            <a:chOff x="248439" y="893890"/>
            <a:chExt cx="2181951" cy="2137613"/>
          </a:xfrm>
        </p:grpSpPr>
        <p:grpSp>
          <p:nvGrpSpPr>
            <p:cNvPr id="23" name="Group 34"/>
            <p:cNvGrpSpPr>
              <a:grpSpLocks noChangeAspect="1"/>
            </p:cNvGrpSpPr>
            <p:nvPr/>
          </p:nvGrpSpPr>
          <p:grpSpPr>
            <a:xfrm rot="-180000">
              <a:off x="248439" y="893890"/>
              <a:ext cx="1159485" cy="1839605"/>
              <a:chOff x="397769" y="1617536"/>
              <a:chExt cx="1353879" cy="2148024"/>
            </a:xfrm>
            <a:effectLst>
              <a:glow rad="101600">
                <a:schemeClr val="accent1">
                  <a:lumMod val="50000"/>
                  <a:alpha val="60000"/>
                </a:schemeClr>
              </a:glow>
            </a:effectLst>
          </p:grpSpPr>
          <p:sp>
            <p:nvSpPr>
              <p:cNvPr id="36" name="TextBox 35"/>
              <p:cNvSpPr txBox="1"/>
              <p:nvPr/>
            </p:nvSpPr>
            <p:spPr>
              <a:xfrm>
                <a:off x="742845" y="3442121"/>
                <a:ext cx="1005839"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smtClean="0">
                    <a:solidFill>
                      <a:schemeClr val="bg1"/>
                    </a:solidFill>
                    <a:latin typeface="Georgia" pitchFamily="18" charset="0"/>
                  </a:rPr>
                  <a:t>Henry</a:t>
                </a:r>
                <a:endParaRPr lang="en-US" sz="1200" b="1" dirty="0">
                  <a:solidFill>
                    <a:schemeClr val="bg1"/>
                  </a:solidFill>
                  <a:latin typeface="Georgia" pitchFamily="18" charset="0"/>
                </a:endParaRPr>
              </a:p>
            </p:txBody>
          </p:sp>
          <p:sp>
            <p:nvSpPr>
              <p:cNvPr id="37" name="TextBox 36"/>
              <p:cNvSpPr txBox="1"/>
              <p:nvPr/>
            </p:nvSpPr>
            <p:spPr>
              <a:xfrm>
                <a:off x="397769" y="3442121"/>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smtClean="0">
                    <a:latin typeface="Georgia" pitchFamily="18" charset="0"/>
                  </a:rPr>
                  <a:t>M</a:t>
                </a:r>
              </a:p>
            </p:txBody>
          </p:sp>
          <p:pic>
            <p:nvPicPr>
              <p:cNvPr id="38" name="Picture 3" descr="Y:\11gen\Vignette 1 - mgr Henry - alt.jpg"/>
              <p:cNvPicPr>
                <a:picLocks noChangeAspect="1" noChangeArrowheads="1"/>
              </p:cNvPicPr>
              <p:nvPr/>
            </p:nvPicPr>
            <p:blipFill>
              <a:blip r:embed="rId8" cstate="print"/>
              <a:srcRect/>
              <a:stretch>
                <a:fillRect/>
              </a:stretch>
            </p:blipFill>
            <p:spPr bwMode="auto">
              <a:xfrm>
                <a:off x="398336" y="1617536"/>
                <a:ext cx="1353312" cy="1804416"/>
              </a:xfrm>
              <a:prstGeom prst="rect">
                <a:avLst/>
              </a:prstGeom>
              <a:noFill/>
            </p:spPr>
          </p:pic>
        </p:grpSp>
        <p:grpSp>
          <p:nvGrpSpPr>
            <p:cNvPr id="26" name="Group 50"/>
            <p:cNvGrpSpPr>
              <a:grpSpLocks noChangeAspect="1"/>
            </p:cNvGrpSpPr>
            <p:nvPr/>
          </p:nvGrpSpPr>
          <p:grpSpPr>
            <a:xfrm rot="180000">
              <a:off x="1285704" y="1219200"/>
              <a:ext cx="1144686" cy="1812303"/>
              <a:chOff x="249004" y="2879004"/>
              <a:chExt cx="1336598" cy="2116145"/>
            </a:xfrm>
            <a:effectLst>
              <a:glow rad="101600">
                <a:schemeClr val="accent2">
                  <a:lumMod val="50000"/>
                  <a:alpha val="60000"/>
                </a:schemeClr>
              </a:glow>
            </a:effectLst>
          </p:grpSpPr>
          <p:sp>
            <p:nvSpPr>
              <p:cNvPr id="40" name="TextBox 39"/>
              <p:cNvSpPr txBox="1"/>
              <p:nvPr/>
            </p:nvSpPr>
            <p:spPr>
              <a:xfrm>
                <a:off x="579762" y="4671710"/>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spc="-30" dirty="0" smtClean="0">
                    <a:solidFill>
                      <a:schemeClr val="bg1"/>
                    </a:solidFill>
                    <a:latin typeface="Georgia" pitchFamily="18" charset="0"/>
                  </a:rPr>
                  <a:t>Chandra</a:t>
                </a:r>
                <a:endParaRPr lang="en-US" sz="1200" b="1" spc="-30" dirty="0">
                  <a:solidFill>
                    <a:schemeClr val="bg1"/>
                  </a:solidFill>
                  <a:latin typeface="Georgia" pitchFamily="18" charset="0"/>
                </a:endParaRPr>
              </a:p>
            </p:txBody>
          </p:sp>
          <p:sp>
            <p:nvSpPr>
              <p:cNvPr id="41" name="TextBox 40"/>
              <p:cNvSpPr txBox="1"/>
              <p:nvPr/>
            </p:nvSpPr>
            <p:spPr>
              <a:xfrm>
                <a:off x="254856" y="4671710"/>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smtClean="0">
                    <a:latin typeface="Georgia" pitchFamily="18" charset="0"/>
                  </a:rPr>
                  <a:t>S</a:t>
                </a:r>
                <a:endParaRPr lang="en-US" sz="1200" b="1" dirty="0">
                  <a:latin typeface="Georgia" pitchFamily="18" charset="0"/>
                </a:endParaRPr>
              </a:p>
            </p:txBody>
          </p:sp>
          <p:pic>
            <p:nvPicPr>
              <p:cNvPr id="42" name="Picture 4" descr="Y:\11gen\Vignette 1 - seller Chandra - alt.jpg"/>
              <p:cNvPicPr>
                <a:picLocks noChangeAspect="1" noChangeArrowheads="1"/>
              </p:cNvPicPr>
              <p:nvPr/>
            </p:nvPicPr>
            <p:blipFill>
              <a:blip r:embed="rId9" cstate="print"/>
              <a:srcRect/>
              <a:stretch>
                <a:fillRect/>
              </a:stretch>
            </p:blipFill>
            <p:spPr bwMode="auto">
              <a:xfrm>
                <a:off x="249004" y="2879004"/>
                <a:ext cx="1335024" cy="1776963"/>
              </a:xfrm>
              <a:prstGeom prst="rect">
                <a:avLst/>
              </a:prstGeom>
              <a:noFill/>
            </p:spPr>
          </p:pic>
        </p:grpSp>
      </p:grpSp>
      <p:grpSp>
        <p:nvGrpSpPr>
          <p:cNvPr id="30" name="Group 53"/>
          <p:cNvGrpSpPr/>
          <p:nvPr/>
        </p:nvGrpSpPr>
        <p:grpSpPr>
          <a:xfrm rot="540000">
            <a:off x="6326840" y="614603"/>
            <a:ext cx="2181499" cy="2148739"/>
            <a:chOff x="3587881" y="885233"/>
            <a:chExt cx="2181499" cy="2148739"/>
          </a:xfrm>
        </p:grpSpPr>
        <p:grpSp>
          <p:nvGrpSpPr>
            <p:cNvPr id="32" name="Group 42"/>
            <p:cNvGrpSpPr>
              <a:grpSpLocks noChangeAspect="1"/>
            </p:cNvGrpSpPr>
            <p:nvPr/>
          </p:nvGrpSpPr>
          <p:grpSpPr>
            <a:xfrm rot="-180000">
              <a:off x="3587881" y="885233"/>
              <a:ext cx="1163776" cy="1838288"/>
              <a:chOff x="3883132" y="1618608"/>
              <a:chExt cx="1358889" cy="2146486"/>
            </a:xfrm>
            <a:effectLst>
              <a:glow rad="101600">
                <a:schemeClr val="accent1">
                  <a:lumMod val="50000"/>
                  <a:alpha val="60000"/>
                </a:schemeClr>
              </a:glow>
            </a:effectLst>
          </p:grpSpPr>
          <p:sp>
            <p:nvSpPr>
              <p:cNvPr id="44" name="TextBox 43"/>
              <p:cNvSpPr txBox="1"/>
              <p:nvPr/>
            </p:nvSpPr>
            <p:spPr>
              <a:xfrm>
                <a:off x="4236181" y="3441655"/>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Tony</a:t>
                </a:r>
              </a:p>
            </p:txBody>
          </p:sp>
          <p:sp>
            <p:nvSpPr>
              <p:cNvPr id="45" name="TextBox 44"/>
              <p:cNvSpPr txBox="1"/>
              <p:nvPr/>
            </p:nvSpPr>
            <p:spPr>
              <a:xfrm>
                <a:off x="3888055" y="3441655"/>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pic>
            <p:nvPicPr>
              <p:cNvPr id="46" name="Picture 5" descr="Y:\11gen\Vignette 3 - mgr Tony - sharp - alt.jpg"/>
              <p:cNvPicPr>
                <a:picLocks noChangeAspect="1" noChangeArrowheads="1"/>
              </p:cNvPicPr>
              <p:nvPr/>
            </p:nvPicPr>
            <p:blipFill>
              <a:blip r:embed="rId10" cstate="print"/>
              <a:srcRect/>
              <a:stretch>
                <a:fillRect/>
              </a:stretch>
            </p:blipFill>
            <p:spPr bwMode="auto">
              <a:xfrm>
                <a:off x="3883132" y="1618608"/>
                <a:ext cx="1353312" cy="1804416"/>
              </a:xfrm>
              <a:prstGeom prst="rect">
                <a:avLst/>
              </a:prstGeom>
              <a:noFill/>
            </p:spPr>
          </p:pic>
        </p:grpSp>
        <p:grpSp>
          <p:nvGrpSpPr>
            <p:cNvPr id="35" name="Group 46"/>
            <p:cNvGrpSpPr>
              <a:grpSpLocks noChangeAspect="1"/>
            </p:cNvGrpSpPr>
            <p:nvPr/>
          </p:nvGrpSpPr>
          <p:grpSpPr>
            <a:xfrm rot="180000">
              <a:off x="4625528" y="1219200"/>
              <a:ext cx="1143852" cy="1814772"/>
              <a:chOff x="3883132" y="4041668"/>
              <a:chExt cx="1335623" cy="2119027"/>
            </a:xfrm>
            <a:effectLst>
              <a:glow rad="101600">
                <a:srgbClr val="396D7F">
                  <a:alpha val="60000"/>
                </a:srgbClr>
              </a:glow>
            </a:effectLst>
          </p:grpSpPr>
          <p:sp>
            <p:nvSpPr>
              <p:cNvPr id="48" name="TextBox 47"/>
              <p:cNvSpPr txBox="1"/>
              <p:nvPr/>
            </p:nvSpPr>
            <p:spPr>
              <a:xfrm>
                <a:off x="4212915" y="583725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Carol</a:t>
                </a:r>
              </a:p>
            </p:txBody>
          </p:sp>
          <p:sp>
            <p:nvSpPr>
              <p:cNvPr id="49" name="TextBox 48"/>
              <p:cNvSpPr txBox="1"/>
              <p:nvPr/>
            </p:nvSpPr>
            <p:spPr>
              <a:xfrm>
                <a:off x="3888055" y="5837256"/>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50" name="Picture 6" descr="Y:\11gen\Vignette 3 - seller Carol - alt.jpg"/>
              <p:cNvPicPr>
                <a:picLocks noChangeAspect="1" noChangeArrowheads="1"/>
              </p:cNvPicPr>
              <p:nvPr/>
            </p:nvPicPr>
            <p:blipFill>
              <a:blip r:embed="rId11" cstate="print"/>
              <a:srcRect/>
              <a:stretch>
                <a:fillRect/>
              </a:stretch>
            </p:blipFill>
            <p:spPr bwMode="auto">
              <a:xfrm>
                <a:off x="3883132" y="4041668"/>
                <a:ext cx="1335024" cy="1776709"/>
              </a:xfrm>
              <a:prstGeom prst="rect">
                <a:avLst/>
              </a:prstGeom>
              <a:noFill/>
            </p:spPr>
          </p:pic>
        </p:grpSp>
      </p:grpSp>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34"/>
          <p:cNvGrpSpPr>
            <a:grpSpLocks noChangeAspect="1"/>
          </p:cNvGrpSpPr>
          <p:nvPr/>
        </p:nvGrpSpPr>
        <p:grpSpPr>
          <a:xfrm rot="21600000">
            <a:off x="457200" y="457200"/>
            <a:ext cx="1159485" cy="1839605"/>
            <a:chOff x="397769" y="1617536"/>
            <a:chExt cx="1353879" cy="2148024"/>
          </a:xfrm>
          <a:effectLst>
            <a:glow rad="101600">
              <a:schemeClr val="accent1">
                <a:lumMod val="50000"/>
                <a:alpha val="60000"/>
              </a:schemeClr>
            </a:glow>
          </a:effectLst>
        </p:grpSpPr>
        <p:sp>
          <p:nvSpPr>
            <p:cNvPr id="36" name="TextBox 35"/>
            <p:cNvSpPr txBox="1"/>
            <p:nvPr/>
          </p:nvSpPr>
          <p:spPr>
            <a:xfrm>
              <a:off x="742845" y="3442121"/>
              <a:ext cx="1005839"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smtClean="0">
                  <a:solidFill>
                    <a:schemeClr val="bg1"/>
                  </a:solidFill>
                  <a:latin typeface="Georgia" pitchFamily="18" charset="0"/>
                </a:rPr>
                <a:t>Henry</a:t>
              </a:r>
              <a:endParaRPr lang="en-US" sz="1200" b="1" dirty="0">
                <a:solidFill>
                  <a:schemeClr val="bg1"/>
                </a:solidFill>
                <a:latin typeface="Georgia" pitchFamily="18" charset="0"/>
              </a:endParaRPr>
            </a:p>
          </p:txBody>
        </p:sp>
        <p:sp>
          <p:nvSpPr>
            <p:cNvPr id="37" name="TextBox 36"/>
            <p:cNvSpPr txBox="1"/>
            <p:nvPr/>
          </p:nvSpPr>
          <p:spPr>
            <a:xfrm>
              <a:off x="397769" y="3442121"/>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smtClean="0">
                  <a:latin typeface="Georgia" pitchFamily="18" charset="0"/>
                </a:rPr>
                <a:t>M</a:t>
              </a:r>
            </a:p>
          </p:txBody>
        </p:sp>
        <p:pic>
          <p:nvPicPr>
            <p:cNvPr id="38" name="Picture 3" descr="Y:\11gen\Vignette 1 - mgr Henry - alt.jpg"/>
            <p:cNvPicPr>
              <a:picLocks noChangeAspect="1" noChangeArrowheads="1"/>
            </p:cNvPicPr>
            <p:nvPr/>
          </p:nvPicPr>
          <p:blipFill>
            <a:blip r:embed="rId2" cstate="print"/>
            <a:srcRect/>
            <a:stretch>
              <a:fillRect/>
            </a:stretch>
          </p:blipFill>
          <p:spPr bwMode="auto">
            <a:xfrm>
              <a:off x="398336" y="1617536"/>
              <a:ext cx="1353312" cy="1804416"/>
            </a:xfrm>
            <a:prstGeom prst="rect">
              <a:avLst/>
            </a:prstGeom>
            <a:noFill/>
          </p:spPr>
        </p:pic>
      </p:grpSp>
      <p:grpSp>
        <p:nvGrpSpPr>
          <p:cNvPr id="26" name="Group 50"/>
          <p:cNvGrpSpPr>
            <a:grpSpLocks noChangeAspect="1"/>
          </p:cNvGrpSpPr>
          <p:nvPr/>
        </p:nvGrpSpPr>
        <p:grpSpPr>
          <a:xfrm>
            <a:off x="1828801" y="457200"/>
            <a:ext cx="1160883" cy="1837944"/>
            <a:chOff x="249004" y="2879004"/>
            <a:chExt cx="1336598" cy="2116145"/>
          </a:xfrm>
          <a:effectLst>
            <a:glow rad="101600">
              <a:schemeClr val="accent2">
                <a:lumMod val="50000"/>
                <a:alpha val="60000"/>
              </a:schemeClr>
            </a:glow>
          </a:effectLst>
        </p:grpSpPr>
        <p:sp>
          <p:nvSpPr>
            <p:cNvPr id="40" name="TextBox 39"/>
            <p:cNvSpPr txBox="1"/>
            <p:nvPr/>
          </p:nvSpPr>
          <p:spPr>
            <a:xfrm>
              <a:off x="579762" y="4671710"/>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spc="-30" dirty="0" smtClean="0">
                  <a:solidFill>
                    <a:schemeClr val="bg1"/>
                  </a:solidFill>
                  <a:latin typeface="Georgia" pitchFamily="18" charset="0"/>
                </a:rPr>
                <a:t>Chandra</a:t>
              </a:r>
              <a:endParaRPr lang="en-US" sz="1200" b="1" spc="-30" dirty="0">
                <a:solidFill>
                  <a:schemeClr val="bg1"/>
                </a:solidFill>
                <a:latin typeface="Georgia" pitchFamily="18" charset="0"/>
              </a:endParaRPr>
            </a:p>
          </p:txBody>
        </p:sp>
        <p:sp>
          <p:nvSpPr>
            <p:cNvPr id="41" name="TextBox 40"/>
            <p:cNvSpPr txBox="1"/>
            <p:nvPr/>
          </p:nvSpPr>
          <p:spPr>
            <a:xfrm>
              <a:off x="254856" y="4671710"/>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smtClean="0">
                  <a:latin typeface="Georgia" pitchFamily="18" charset="0"/>
                </a:rPr>
                <a:t>S</a:t>
              </a:r>
              <a:endParaRPr lang="en-US" sz="1200" b="1" dirty="0">
                <a:latin typeface="Georgia" pitchFamily="18" charset="0"/>
              </a:endParaRPr>
            </a:p>
          </p:txBody>
        </p:sp>
        <p:pic>
          <p:nvPicPr>
            <p:cNvPr id="42" name="Picture 4" descr="Y:\11gen\Vignette 1 - seller Chandra - alt.jpg"/>
            <p:cNvPicPr>
              <a:picLocks noChangeAspect="1" noChangeArrowheads="1"/>
            </p:cNvPicPr>
            <p:nvPr/>
          </p:nvPicPr>
          <p:blipFill>
            <a:blip r:embed="rId3" cstate="print"/>
            <a:srcRect/>
            <a:stretch>
              <a:fillRect/>
            </a:stretch>
          </p:blipFill>
          <p:spPr bwMode="auto">
            <a:xfrm>
              <a:off x="249004" y="2879004"/>
              <a:ext cx="1335024" cy="1776963"/>
            </a:xfrm>
            <a:prstGeom prst="rect">
              <a:avLst/>
            </a:prstGeom>
            <a:noFill/>
          </p:spPr>
        </p:pic>
      </p:grpSp>
      <p:sp>
        <p:nvSpPr>
          <p:cNvPr id="51" name="TextBox 50"/>
          <p:cNvSpPr txBox="1"/>
          <p:nvPr/>
        </p:nvSpPr>
        <p:spPr>
          <a:xfrm>
            <a:off x="3124200" y="381000"/>
            <a:ext cx="3962400" cy="1508105"/>
          </a:xfrm>
          <a:prstGeom prst="rect">
            <a:avLst/>
          </a:prstGeom>
          <a:noFill/>
        </p:spPr>
        <p:txBody>
          <a:bodyPr wrap="square" rtlCol="0">
            <a:spAutoFit/>
          </a:bodyPr>
          <a:lstStyle/>
          <a:p>
            <a:pPr marL="228600" indent="-228600">
              <a:spcBef>
                <a:spcPts val="1200"/>
              </a:spcBef>
              <a:buFont typeface="Arial" pitchFamily="34" charset="0"/>
              <a:buChar char="•"/>
            </a:pPr>
            <a:r>
              <a:rPr lang="en-US" dirty="0" smtClean="0">
                <a:solidFill>
                  <a:srgbClr val="97FAFF"/>
                </a:solidFill>
                <a:effectLst>
                  <a:outerShdw blurRad="63500" dist="38100" dir="2700000" algn="tl" rotWithShape="0">
                    <a:prstClr val="black"/>
                  </a:outerShdw>
                </a:effectLst>
                <a:latin typeface="Georgia" pitchFamily="18" charset="0"/>
              </a:rPr>
              <a:t>New to sales in 2006.</a:t>
            </a:r>
          </a:p>
          <a:p>
            <a:pPr marL="228600" indent="-228600">
              <a:spcBef>
                <a:spcPts val="1200"/>
              </a:spcBef>
              <a:buFont typeface="Arial" pitchFamily="34" charset="0"/>
              <a:buChar char="•"/>
            </a:pPr>
            <a:r>
              <a:rPr lang="en-US" dirty="0" smtClean="0">
                <a:solidFill>
                  <a:srgbClr val="97FAFF"/>
                </a:solidFill>
                <a:effectLst>
                  <a:outerShdw blurRad="63500" dist="38100" dir="2700000" algn="tl" rotWithShape="0">
                    <a:prstClr val="black"/>
                  </a:outerShdw>
                </a:effectLst>
                <a:latin typeface="Georgia" pitchFamily="18" charset="0"/>
              </a:rPr>
              <a:t>Quickly became proficient.</a:t>
            </a:r>
          </a:p>
          <a:p>
            <a:pPr marL="228600" indent="-228600">
              <a:spcBef>
                <a:spcPts val="1200"/>
              </a:spcBef>
              <a:buFont typeface="Arial" pitchFamily="34" charset="0"/>
              <a:buChar char="•"/>
            </a:pPr>
            <a:r>
              <a:rPr lang="en-US" dirty="0" smtClean="0">
                <a:solidFill>
                  <a:srgbClr val="97FAFF"/>
                </a:solidFill>
                <a:effectLst>
                  <a:outerShdw blurRad="63500" dist="38100" dir="2700000" algn="tl" rotWithShape="0">
                    <a:prstClr val="black"/>
                  </a:outerShdw>
                </a:effectLst>
                <a:latin typeface="Georgia" pitchFamily="18" charset="0"/>
              </a:rPr>
              <a:t>But specialized in small accounts with small potential.</a:t>
            </a:r>
          </a:p>
        </p:txBody>
      </p:sp>
      <p:sp>
        <p:nvSpPr>
          <p:cNvPr id="52" name="TextBox 51"/>
          <p:cNvSpPr txBox="1"/>
          <p:nvPr/>
        </p:nvSpPr>
        <p:spPr>
          <a:xfrm>
            <a:off x="352425" y="2438400"/>
            <a:ext cx="5105400" cy="369332"/>
          </a:xfrm>
          <a:prstGeom prst="rect">
            <a:avLst/>
          </a:prstGeom>
          <a:noFill/>
        </p:spPr>
        <p:txBody>
          <a:bodyPr wrap="square" rtlCol="0">
            <a:spAutoFit/>
          </a:bodyPr>
          <a:lstStyle/>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Henry sees her talent and knows he can help.</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Y:\11gen\Vignette 1 graph.jpg"/>
          <p:cNvPicPr>
            <a:picLocks noChangeAspect="1" noChangeArrowheads="1"/>
          </p:cNvPicPr>
          <p:nvPr/>
        </p:nvPicPr>
        <p:blipFill>
          <a:blip r:embed="rId2" cstate="print"/>
          <a:srcRect/>
          <a:stretch>
            <a:fillRect/>
          </a:stretch>
        </p:blipFill>
        <p:spPr bwMode="auto">
          <a:xfrm>
            <a:off x="533400" y="733425"/>
            <a:ext cx="8085137" cy="4940300"/>
          </a:xfrm>
          <a:prstGeom prst="rect">
            <a:avLst/>
          </a:prstGeom>
          <a:noFill/>
        </p:spPr>
      </p:pic>
      <p:grpSp>
        <p:nvGrpSpPr>
          <p:cNvPr id="3" name="Group 50"/>
          <p:cNvGrpSpPr>
            <a:grpSpLocks noChangeAspect="1"/>
          </p:cNvGrpSpPr>
          <p:nvPr/>
        </p:nvGrpSpPr>
        <p:grpSpPr>
          <a:xfrm>
            <a:off x="704850" y="3705225"/>
            <a:ext cx="1160883" cy="1837944"/>
            <a:chOff x="249004" y="2879004"/>
            <a:chExt cx="1336598" cy="2116145"/>
          </a:xfrm>
          <a:effectLst>
            <a:glow rad="101600">
              <a:schemeClr val="accent2">
                <a:lumMod val="50000"/>
                <a:alpha val="60000"/>
              </a:schemeClr>
            </a:glow>
          </a:effectLst>
        </p:grpSpPr>
        <p:sp>
          <p:nvSpPr>
            <p:cNvPr id="40" name="TextBox 39"/>
            <p:cNvSpPr txBox="1"/>
            <p:nvPr/>
          </p:nvSpPr>
          <p:spPr>
            <a:xfrm>
              <a:off x="579762" y="4671710"/>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spc="-30" dirty="0" smtClean="0">
                  <a:solidFill>
                    <a:schemeClr val="bg1"/>
                  </a:solidFill>
                  <a:latin typeface="Georgia" pitchFamily="18" charset="0"/>
                </a:rPr>
                <a:t>Chandra</a:t>
              </a:r>
              <a:endParaRPr lang="en-US" sz="1200" b="1" spc="-30" dirty="0">
                <a:solidFill>
                  <a:schemeClr val="bg1"/>
                </a:solidFill>
                <a:latin typeface="Georgia" pitchFamily="18" charset="0"/>
              </a:endParaRPr>
            </a:p>
          </p:txBody>
        </p:sp>
        <p:sp>
          <p:nvSpPr>
            <p:cNvPr id="41" name="TextBox 40"/>
            <p:cNvSpPr txBox="1"/>
            <p:nvPr/>
          </p:nvSpPr>
          <p:spPr>
            <a:xfrm>
              <a:off x="254856" y="4671710"/>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smtClean="0">
                  <a:latin typeface="Georgia" pitchFamily="18" charset="0"/>
                </a:rPr>
                <a:t>S</a:t>
              </a:r>
              <a:endParaRPr lang="en-US" sz="1200" b="1" dirty="0">
                <a:latin typeface="Georgia" pitchFamily="18" charset="0"/>
              </a:endParaRPr>
            </a:p>
          </p:txBody>
        </p:sp>
        <p:pic>
          <p:nvPicPr>
            <p:cNvPr id="42" name="Picture 4" descr="Y:\11gen\Vignette 1 - seller Chandra - alt.jpg"/>
            <p:cNvPicPr>
              <a:picLocks noChangeAspect="1" noChangeArrowheads="1"/>
            </p:cNvPicPr>
            <p:nvPr/>
          </p:nvPicPr>
          <p:blipFill>
            <a:blip r:embed="rId3" cstate="print"/>
            <a:srcRect/>
            <a:stretch>
              <a:fillRect/>
            </a:stretch>
          </p:blipFill>
          <p:spPr bwMode="auto">
            <a:xfrm>
              <a:off x="249004" y="2879004"/>
              <a:ext cx="1335024" cy="1776963"/>
            </a:xfrm>
            <a:prstGeom prst="rect">
              <a:avLst/>
            </a:prstGeom>
            <a:noFill/>
          </p:spPr>
        </p:pic>
      </p:grpSp>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Henry has to work with.  Anything else is wishful thinking.</a:t>
            </a:r>
          </a:p>
        </p:txBody>
      </p:sp>
      <p:sp>
        <p:nvSpPr>
          <p:cNvPr id="16" name="TextBox 15"/>
          <p:cNvSpPr txBox="1"/>
          <p:nvPr/>
        </p:nvSpPr>
        <p:spPr>
          <a:xfrm>
            <a:off x="5867400" y="53340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48</a:t>
            </a:r>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Y:\11gen\Vignette 1 graph.jpg"/>
          <p:cNvPicPr>
            <a:picLocks noChangeAspect="1" noChangeArrowheads="1"/>
          </p:cNvPicPr>
          <p:nvPr/>
        </p:nvPicPr>
        <p:blipFill>
          <a:blip r:embed="rId2" cstate="print"/>
          <a:srcRect/>
          <a:stretch>
            <a:fillRect/>
          </a:stretch>
        </p:blipFill>
        <p:spPr bwMode="auto">
          <a:xfrm>
            <a:off x="533400" y="733425"/>
            <a:ext cx="8085137" cy="4940300"/>
          </a:xfrm>
          <a:prstGeom prst="rect">
            <a:avLst/>
          </a:prstGeom>
          <a:noFill/>
        </p:spPr>
      </p:pic>
      <p:grpSp>
        <p:nvGrpSpPr>
          <p:cNvPr id="2" name="Group 50"/>
          <p:cNvGrpSpPr>
            <a:grpSpLocks noChangeAspect="1"/>
          </p:cNvGrpSpPr>
          <p:nvPr/>
        </p:nvGrpSpPr>
        <p:grpSpPr>
          <a:xfrm>
            <a:off x="704850" y="3705225"/>
            <a:ext cx="1160883" cy="1837944"/>
            <a:chOff x="249004" y="2879004"/>
            <a:chExt cx="1336598" cy="2116145"/>
          </a:xfrm>
          <a:effectLst>
            <a:glow rad="101600">
              <a:schemeClr val="accent2">
                <a:lumMod val="50000"/>
                <a:alpha val="60000"/>
              </a:schemeClr>
            </a:glow>
          </a:effectLst>
        </p:grpSpPr>
        <p:sp>
          <p:nvSpPr>
            <p:cNvPr id="40" name="TextBox 39"/>
            <p:cNvSpPr txBox="1"/>
            <p:nvPr/>
          </p:nvSpPr>
          <p:spPr>
            <a:xfrm>
              <a:off x="579762" y="4671710"/>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spc="-30" dirty="0" smtClean="0">
                  <a:solidFill>
                    <a:schemeClr val="bg1"/>
                  </a:solidFill>
                  <a:latin typeface="Georgia" pitchFamily="18" charset="0"/>
                </a:rPr>
                <a:t>Chandra</a:t>
              </a:r>
              <a:endParaRPr lang="en-US" sz="1200" b="1" spc="-30" dirty="0">
                <a:solidFill>
                  <a:schemeClr val="bg1"/>
                </a:solidFill>
                <a:latin typeface="Georgia" pitchFamily="18" charset="0"/>
              </a:endParaRPr>
            </a:p>
          </p:txBody>
        </p:sp>
        <p:sp>
          <p:nvSpPr>
            <p:cNvPr id="41" name="TextBox 40"/>
            <p:cNvSpPr txBox="1"/>
            <p:nvPr/>
          </p:nvSpPr>
          <p:spPr>
            <a:xfrm>
              <a:off x="254856" y="4671710"/>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smtClean="0">
                  <a:latin typeface="Georgia" pitchFamily="18" charset="0"/>
                </a:rPr>
                <a:t>S</a:t>
              </a:r>
              <a:endParaRPr lang="en-US" sz="1200" b="1" dirty="0">
                <a:latin typeface="Georgia" pitchFamily="18" charset="0"/>
              </a:endParaRPr>
            </a:p>
          </p:txBody>
        </p:sp>
        <p:pic>
          <p:nvPicPr>
            <p:cNvPr id="42" name="Picture 4" descr="Y:\11gen\Vignette 1 - seller Chandra - alt.jpg"/>
            <p:cNvPicPr>
              <a:picLocks noChangeAspect="1" noChangeArrowheads="1"/>
            </p:cNvPicPr>
            <p:nvPr/>
          </p:nvPicPr>
          <p:blipFill>
            <a:blip r:embed="rId3" cstate="print"/>
            <a:srcRect/>
            <a:stretch>
              <a:fillRect/>
            </a:stretch>
          </p:blipFill>
          <p:spPr bwMode="auto">
            <a:xfrm>
              <a:off x="249004" y="2879004"/>
              <a:ext cx="1335024" cy="1776963"/>
            </a:xfrm>
            <a:prstGeom prst="rect">
              <a:avLst/>
            </a:prstGeom>
            <a:noFill/>
          </p:spPr>
        </p:pic>
      </p:grpSp>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Henry has to work with.  Anything else is wishful thinking.</a:t>
            </a:r>
          </a:p>
        </p:txBody>
      </p:sp>
      <p:sp>
        <p:nvSpPr>
          <p:cNvPr id="14" name="Oval 13"/>
          <p:cNvSpPr/>
          <p:nvPr/>
        </p:nvSpPr>
        <p:spPr>
          <a:xfrm>
            <a:off x="990600" y="1219200"/>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81000" y="2952750"/>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Works long and hard, loves to practice and rehearse.</a:t>
            </a:r>
          </a:p>
        </p:txBody>
      </p:sp>
      <p:sp>
        <p:nvSpPr>
          <p:cNvPr id="10" name="TextBox 9"/>
          <p:cNvSpPr txBox="1"/>
          <p:nvPr/>
        </p:nvSpPr>
        <p:spPr>
          <a:xfrm>
            <a:off x="5867400" y="53340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48</a:t>
            </a:r>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Y:\11gen\Vignette 1 graph.jpg"/>
          <p:cNvPicPr>
            <a:picLocks noChangeAspect="1" noChangeArrowheads="1"/>
          </p:cNvPicPr>
          <p:nvPr/>
        </p:nvPicPr>
        <p:blipFill>
          <a:blip r:embed="rId2" cstate="print"/>
          <a:srcRect/>
          <a:stretch>
            <a:fillRect/>
          </a:stretch>
        </p:blipFill>
        <p:spPr bwMode="auto">
          <a:xfrm>
            <a:off x="533400" y="733425"/>
            <a:ext cx="8085137" cy="4940300"/>
          </a:xfrm>
          <a:prstGeom prst="rect">
            <a:avLst/>
          </a:prstGeom>
          <a:noFill/>
        </p:spPr>
      </p:pic>
      <p:grpSp>
        <p:nvGrpSpPr>
          <p:cNvPr id="2" name="Group 50"/>
          <p:cNvGrpSpPr>
            <a:grpSpLocks noChangeAspect="1"/>
          </p:cNvGrpSpPr>
          <p:nvPr/>
        </p:nvGrpSpPr>
        <p:grpSpPr>
          <a:xfrm>
            <a:off x="704850" y="3705225"/>
            <a:ext cx="1160883" cy="1837944"/>
            <a:chOff x="249004" y="2879004"/>
            <a:chExt cx="1336598" cy="2116145"/>
          </a:xfrm>
          <a:effectLst>
            <a:glow rad="101600">
              <a:schemeClr val="accent2">
                <a:lumMod val="50000"/>
                <a:alpha val="60000"/>
              </a:schemeClr>
            </a:glow>
          </a:effectLst>
        </p:grpSpPr>
        <p:sp>
          <p:nvSpPr>
            <p:cNvPr id="40" name="TextBox 39"/>
            <p:cNvSpPr txBox="1"/>
            <p:nvPr/>
          </p:nvSpPr>
          <p:spPr>
            <a:xfrm>
              <a:off x="579762" y="4671710"/>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spc="-30" dirty="0" smtClean="0">
                  <a:solidFill>
                    <a:schemeClr val="bg1"/>
                  </a:solidFill>
                  <a:latin typeface="Georgia" pitchFamily="18" charset="0"/>
                </a:rPr>
                <a:t>Chandra</a:t>
              </a:r>
              <a:endParaRPr lang="en-US" sz="1200" b="1" spc="-30" dirty="0">
                <a:solidFill>
                  <a:schemeClr val="bg1"/>
                </a:solidFill>
                <a:latin typeface="Georgia" pitchFamily="18" charset="0"/>
              </a:endParaRPr>
            </a:p>
          </p:txBody>
        </p:sp>
        <p:sp>
          <p:nvSpPr>
            <p:cNvPr id="41" name="TextBox 40"/>
            <p:cNvSpPr txBox="1"/>
            <p:nvPr/>
          </p:nvSpPr>
          <p:spPr>
            <a:xfrm>
              <a:off x="254856" y="4671710"/>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smtClean="0">
                  <a:latin typeface="Georgia" pitchFamily="18" charset="0"/>
                </a:rPr>
                <a:t>S</a:t>
              </a:r>
              <a:endParaRPr lang="en-US" sz="1200" b="1" dirty="0">
                <a:latin typeface="Georgia" pitchFamily="18" charset="0"/>
              </a:endParaRPr>
            </a:p>
          </p:txBody>
        </p:sp>
        <p:pic>
          <p:nvPicPr>
            <p:cNvPr id="42" name="Picture 4" descr="Y:\11gen\Vignette 1 - seller Chandra - alt.jpg"/>
            <p:cNvPicPr>
              <a:picLocks noChangeAspect="1" noChangeArrowheads="1"/>
            </p:cNvPicPr>
            <p:nvPr/>
          </p:nvPicPr>
          <p:blipFill>
            <a:blip r:embed="rId3" cstate="print"/>
            <a:srcRect/>
            <a:stretch>
              <a:fillRect/>
            </a:stretch>
          </p:blipFill>
          <p:spPr bwMode="auto">
            <a:xfrm>
              <a:off x="249004" y="2879004"/>
              <a:ext cx="1335024" cy="1776963"/>
            </a:xfrm>
            <a:prstGeom prst="rect">
              <a:avLst/>
            </a:prstGeom>
            <a:noFill/>
          </p:spPr>
        </p:pic>
      </p:grpSp>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Henry has to work with.  Anything else is wishful thinking.</a:t>
            </a:r>
          </a:p>
        </p:txBody>
      </p:sp>
      <p:sp>
        <p:nvSpPr>
          <p:cNvPr id="14" name="Oval 13"/>
          <p:cNvSpPr/>
          <p:nvPr/>
        </p:nvSpPr>
        <p:spPr>
          <a:xfrm>
            <a:off x="1933575" y="1981200"/>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81000" y="2952750"/>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Detail-oriented—even detail-needy.</a:t>
            </a:r>
          </a:p>
        </p:txBody>
      </p:sp>
      <p:sp>
        <p:nvSpPr>
          <p:cNvPr id="10" name="TextBox 9"/>
          <p:cNvSpPr txBox="1"/>
          <p:nvPr/>
        </p:nvSpPr>
        <p:spPr>
          <a:xfrm>
            <a:off x="5867400" y="53340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48</a:t>
            </a:r>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Y:\11gen\Vignette 1 graph.jpg"/>
          <p:cNvPicPr>
            <a:picLocks noChangeAspect="1" noChangeArrowheads="1"/>
          </p:cNvPicPr>
          <p:nvPr/>
        </p:nvPicPr>
        <p:blipFill>
          <a:blip r:embed="rId2" cstate="print"/>
          <a:srcRect/>
          <a:stretch>
            <a:fillRect/>
          </a:stretch>
        </p:blipFill>
        <p:spPr bwMode="auto">
          <a:xfrm>
            <a:off x="533400" y="733425"/>
            <a:ext cx="8085137" cy="4940300"/>
          </a:xfrm>
          <a:prstGeom prst="rect">
            <a:avLst/>
          </a:prstGeom>
          <a:noFill/>
        </p:spPr>
      </p:pic>
      <p:grpSp>
        <p:nvGrpSpPr>
          <p:cNvPr id="2" name="Group 50"/>
          <p:cNvGrpSpPr>
            <a:grpSpLocks noChangeAspect="1"/>
          </p:cNvGrpSpPr>
          <p:nvPr/>
        </p:nvGrpSpPr>
        <p:grpSpPr>
          <a:xfrm>
            <a:off x="704850" y="3705225"/>
            <a:ext cx="1160883" cy="1837944"/>
            <a:chOff x="249004" y="2879004"/>
            <a:chExt cx="1336598" cy="2116145"/>
          </a:xfrm>
          <a:effectLst>
            <a:glow rad="101600">
              <a:schemeClr val="accent2">
                <a:lumMod val="50000"/>
                <a:alpha val="60000"/>
              </a:schemeClr>
            </a:glow>
          </a:effectLst>
        </p:grpSpPr>
        <p:sp>
          <p:nvSpPr>
            <p:cNvPr id="40" name="TextBox 39"/>
            <p:cNvSpPr txBox="1"/>
            <p:nvPr/>
          </p:nvSpPr>
          <p:spPr>
            <a:xfrm>
              <a:off x="579762" y="4671710"/>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spc="-30" dirty="0" smtClean="0">
                  <a:solidFill>
                    <a:schemeClr val="bg1"/>
                  </a:solidFill>
                  <a:latin typeface="Georgia" pitchFamily="18" charset="0"/>
                </a:rPr>
                <a:t>Chandra</a:t>
              </a:r>
              <a:endParaRPr lang="en-US" sz="1200" b="1" spc="-30" dirty="0">
                <a:solidFill>
                  <a:schemeClr val="bg1"/>
                </a:solidFill>
                <a:latin typeface="Georgia" pitchFamily="18" charset="0"/>
              </a:endParaRPr>
            </a:p>
          </p:txBody>
        </p:sp>
        <p:sp>
          <p:nvSpPr>
            <p:cNvPr id="41" name="TextBox 40"/>
            <p:cNvSpPr txBox="1"/>
            <p:nvPr/>
          </p:nvSpPr>
          <p:spPr>
            <a:xfrm>
              <a:off x="254856" y="4671710"/>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smtClean="0">
                  <a:latin typeface="Georgia" pitchFamily="18" charset="0"/>
                </a:rPr>
                <a:t>S</a:t>
              </a:r>
              <a:endParaRPr lang="en-US" sz="1200" b="1" dirty="0">
                <a:latin typeface="Georgia" pitchFamily="18" charset="0"/>
              </a:endParaRPr>
            </a:p>
          </p:txBody>
        </p:sp>
        <p:pic>
          <p:nvPicPr>
            <p:cNvPr id="42" name="Picture 4" descr="Y:\11gen\Vignette 1 - seller Chandra - alt.jpg"/>
            <p:cNvPicPr>
              <a:picLocks noChangeAspect="1" noChangeArrowheads="1"/>
            </p:cNvPicPr>
            <p:nvPr/>
          </p:nvPicPr>
          <p:blipFill>
            <a:blip r:embed="rId3" cstate="print"/>
            <a:srcRect/>
            <a:stretch>
              <a:fillRect/>
            </a:stretch>
          </p:blipFill>
          <p:spPr bwMode="auto">
            <a:xfrm>
              <a:off x="249004" y="2879004"/>
              <a:ext cx="1335024" cy="1776963"/>
            </a:xfrm>
            <a:prstGeom prst="rect">
              <a:avLst/>
            </a:prstGeom>
            <a:noFill/>
          </p:spPr>
        </p:pic>
      </p:grpSp>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Henry has to work with.  Anything else is wishful thinking.</a:t>
            </a:r>
          </a:p>
        </p:txBody>
      </p:sp>
      <p:sp>
        <p:nvSpPr>
          <p:cNvPr id="14" name="Oval 13"/>
          <p:cNvSpPr/>
          <p:nvPr/>
        </p:nvSpPr>
        <p:spPr>
          <a:xfrm>
            <a:off x="2876550" y="1981200"/>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81000" y="2952750"/>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Finds it tough to grow accounts and to move stalled accounts.</a:t>
            </a:r>
          </a:p>
        </p:txBody>
      </p:sp>
      <p:sp>
        <p:nvSpPr>
          <p:cNvPr id="10" name="TextBox 9"/>
          <p:cNvSpPr txBox="1"/>
          <p:nvPr/>
        </p:nvSpPr>
        <p:spPr>
          <a:xfrm>
            <a:off x="5867400" y="53340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48</a:t>
            </a:r>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Y:\11gen\Vignette 1 graph.jpg"/>
          <p:cNvPicPr>
            <a:picLocks noChangeAspect="1" noChangeArrowheads="1"/>
          </p:cNvPicPr>
          <p:nvPr/>
        </p:nvPicPr>
        <p:blipFill>
          <a:blip r:embed="rId2" cstate="print"/>
          <a:srcRect/>
          <a:stretch>
            <a:fillRect/>
          </a:stretch>
        </p:blipFill>
        <p:spPr bwMode="auto">
          <a:xfrm>
            <a:off x="533400" y="733425"/>
            <a:ext cx="8085137" cy="4940300"/>
          </a:xfrm>
          <a:prstGeom prst="rect">
            <a:avLst/>
          </a:prstGeom>
          <a:noFill/>
        </p:spPr>
      </p:pic>
      <p:grpSp>
        <p:nvGrpSpPr>
          <p:cNvPr id="2" name="Group 50"/>
          <p:cNvGrpSpPr>
            <a:grpSpLocks noChangeAspect="1"/>
          </p:cNvGrpSpPr>
          <p:nvPr/>
        </p:nvGrpSpPr>
        <p:grpSpPr>
          <a:xfrm>
            <a:off x="704850" y="3705225"/>
            <a:ext cx="1160883" cy="1837944"/>
            <a:chOff x="249004" y="2879004"/>
            <a:chExt cx="1336598" cy="2116145"/>
          </a:xfrm>
          <a:effectLst>
            <a:glow rad="101600">
              <a:schemeClr val="accent2">
                <a:lumMod val="50000"/>
                <a:alpha val="60000"/>
              </a:schemeClr>
            </a:glow>
          </a:effectLst>
        </p:grpSpPr>
        <p:sp>
          <p:nvSpPr>
            <p:cNvPr id="40" name="TextBox 39"/>
            <p:cNvSpPr txBox="1"/>
            <p:nvPr/>
          </p:nvSpPr>
          <p:spPr>
            <a:xfrm>
              <a:off x="579762" y="4671710"/>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spc="-30" dirty="0" smtClean="0">
                  <a:solidFill>
                    <a:schemeClr val="bg1"/>
                  </a:solidFill>
                  <a:latin typeface="Georgia" pitchFamily="18" charset="0"/>
                </a:rPr>
                <a:t>Chandra</a:t>
              </a:r>
              <a:endParaRPr lang="en-US" sz="1200" b="1" spc="-30" dirty="0">
                <a:solidFill>
                  <a:schemeClr val="bg1"/>
                </a:solidFill>
                <a:latin typeface="Georgia" pitchFamily="18" charset="0"/>
              </a:endParaRPr>
            </a:p>
          </p:txBody>
        </p:sp>
        <p:sp>
          <p:nvSpPr>
            <p:cNvPr id="41" name="TextBox 40"/>
            <p:cNvSpPr txBox="1"/>
            <p:nvPr/>
          </p:nvSpPr>
          <p:spPr>
            <a:xfrm>
              <a:off x="254856" y="4671710"/>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smtClean="0">
                  <a:latin typeface="Georgia" pitchFamily="18" charset="0"/>
                </a:rPr>
                <a:t>S</a:t>
              </a:r>
              <a:endParaRPr lang="en-US" sz="1200" b="1" dirty="0">
                <a:latin typeface="Georgia" pitchFamily="18" charset="0"/>
              </a:endParaRPr>
            </a:p>
          </p:txBody>
        </p:sp>
        <p:pic>
          <p:nvPicPr>
            <p:cNvPr id="42" name="Picture 4" descr="Y:\11gen\Vignette 1 - seller Chandra - alt.jpg"/>
            <p:cNvPicPr>
              <a:picLocks noChangeAspect="1" noChangeArrowheads="1"/>
            </p:cNvPicPr>
            <p:nvPr/>
          </p:nvPicPr>
          <p:blipFill>
            <a:blip r:embed="rId3" cstate="print"/>
            <a:srcRect/>
            <a:stretch>
              <a:fillRect/>
            </a:stretch>
          </p:blipFill>
          <p:spPr bwMode="auto">
            <a:xfrm>
              <a:off x="249004" y="2879004"/>
              <a:ext cx="1335024" cy="1776963"/>
            </a:xfrm>
            <a:prstGeom prst="rect">
              <a:avLst/>
            </a:prstGeom>
            <a:noFill/>
          </p:spPr>
        </p:pic>
      </p:grpSp>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Henry has to work with.  Anything else is wishful thinking.</a:t>
            </a:r>
          </a:p>
        </p:txBody>
      </p:sp>
      <p:sp>
        <p:nvSpPr>
          <p:cNvPr id="14" name="Oval 13"/>
          <p:cNvSpPr/>
          <p:nvPr/>
        </p:nvSpPr>
        <p:spPr>
          <a:xfrm>
            <a:off x="3810000" y="1619250"/>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81000" y="2952750"/>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Strong on needs analysis, creative, creates strong proposals.</a:t>
            </a:r>
          </a:p>
        </p:txBody>
      </p:sp>
      <p:sp>
        <p:nvSpPr>
          <p:cNvPr id="10" name="TextBox 9"/>
          <p:cNvSpPr txBox="1"/>
          <p:nvPr/>
        </p:nvSpPr>
        <p:spPr>
          <a:xfrm>
            <a:off x="5867400" y="53340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48</a:t>
            </a:r>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Y:\11gen\Vignette 1 graph.jpg"/>
          <p:cNvPicPr>
            <a:picLocks noChangeAspect="1" noChangeArrowheads="1"/>
          </p:cNvPicPr>
          <p:nvPr/>
        </p:nvPicPr>
        <p:blipFill>
          <a:blip r:embed="rId2" cstate="print"/>
          <a:srcRect/>
          <a:stretch>
            <a:fillRect/>
          </a:stretch>
        </p:blipFill>
        <p:spPr bwMode="auto">
          <a:xfrm>
            <a:off x="533400" y="733425"/>
            <a:ext cx="8085137" cy="4940300"/>
          </a:xfrm>
          <a:prstGeom prst="rect">
            <a:avLst/>
          </a:prstGeom>
          <a:noFill/>
        </p:spPr>
      </p:pic>
      <p:grpSp>
        <p:nvGrpSpPr>
          <p:cNvPr id="2" name="Group 50"/>
          <p:cNvGrpSpPr>
            <a:grpSpLocks noChangeAspect="1"/>
          </p:cNvGrpSpPr>
          <p:nvPr/>
        </p:nvGrpSpPr>
        <p:grpSpPr>
          <a:xfrm>
            <a:off x="704850" y="3705225"/>
            <a:ext cx="1160883" cy="1837944"/>
            <a:chOff x="249004" y="2879004"/>
            <a:chExt cx="1336598" cy="2116145"/>
          </a:xfrm>
          <a:effectLst>
            <a:glow rad="101600">
              <a:schemeClr val="accent2">
                <a:lumMod val="50000"/>
                <a:alpha val="60000"/>
              </a:schemeClr>
            </a:glow>
          </a:effectLst>
        </p:grpSpPr>
        <p:sp>
          <p:nvSpPr>
            <p:cNvPr id="40" name="TextBox 39"/>
            <p:cNvSpPr txBox="1"/>
            <p:nvPr/>
          </p:nvSpPr>
          <p:spPr>
            <a:xfrm>
              <a:off x="579762" y="4671710"/>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spc="-30" dirty="0" smtClean="0">
                  <a:solidFill>
                    <a:schemeClr val="bg1"/>
                  </a:solidFill>
                  <a:latin typeface="Georgia" pitchFamily="18" charset="0"/>
                </a:rPr>
                <a:t>Chandra</a:t>
              </a:r>
              <a:endParaRPr lang="en-US" sz="1200" b="1" spc="-30" dirty="0">
                <a:solidFill>
                  <a:schemeClr val="bg1"/>
                </a:solidFill>
                <a:latin typeface="Georgia" pitchFamily="18" charset="0"/>
              </a:endParaRPr>
            </a:p>
          </p:txBody>
        </p:sp>
        <p:sp>
          <p:nvSpPr>
            <p:cNvPr id="41" name="TextBox 40"/>
            <p:cNvSpPr txBox="1"/>
            <p:nvPr/>
          </p:nvSpPr>
          <p:spPr>
            <a:xfrm>
              <a:off x="254856" y="4671710"/>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smtClean="0">
                  <a:latin typeface="Georgia" pitchFamily="18" charset="0"/>
                </a:rPr>
                <a:t>S</a:t>
              </a:r>
              <a:endParaRPr lang="en-US" sz="1200" b="1" dirty="0">
                <a:latin typeface="Georgia" pitchFamily="18" charset="0"/>
              </a:endParaRPr>
            </a:p>
          </p:txBody>
        </p:sp>
        <p:pic>
          <p:nvPicPr>
            <p:cNvPr id="42" name="Picture 4" descr="Y:\11gen\Vignette 1 - seller Chandra - alt.jpg"/>
            <p:cNvPicPr>
              <a:picLocks noChangeAspect="1" noChangeArrowheads="1"/>
            </p:cNvPicPr>
            <p:nvPr/>
          </p:nvPicPr>
          <p:blipFill>
            <a:blip r:embed="rId3" cstate="print"/>
            <a:srcRect/>
            <a:stretch>
              <a:fillRect/>
            </a:stretch>
          </p:blipFill>
          <p:spPr bwMode="auto">
            <a:xfrm>
              <a:off x="249004" y="2879004"/>
              <a:ext cx="1335024" cy="1776963"/>
            </a:xfrm>
            <a:prstGeom prst="rect">
              <a:avLst/>
            </a:prstGeom>
            <a:noFill/>
          </p:spPr>
        </p:pic>
      </p:grpSp>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Henry has to work with.  Anything else is wishful thinking.</a:t>
            </a:r>
          </a:p>
        </p:txBody>
      </p:sp>
      <p:sp>
        <p:nvSpPr>
          <p:cNvPr id="14" name="Oval 13"/>
          <p:cNvSpPr/>
          <p:nvPr/>
        </p:nvSpPr>
        <p:spPr>
          <a:xfrm>
            <a:off x="4752975" y="1209675"/>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81000" y="2952750"/>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Engaging, cheerful, builds rapport easily, appreciates recognition.</a:t>
            </a:r>
          </a:p>
        </p:txBody>
      </p:sp>
      <p:sp>
        <p:nvSpPr>
          <p:cNvPr id="10" name="TextBox 9"/>
          <p:cNvSpPr txBox="1"/>
          <p:nvPr/>
        </p:nvSpPr>
        <p:spPr>
          <a:xfrm>
            <a:off x="5867400" y="53340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48</a:t>
            </a: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7800" y="533400"/>
            <a:ext cx="6248400" cy="830997"/>
          </a:xfrm>
          <a:prstGeom prst="rect">
            <a:avLst/>
          </a:prstGeom>
          <a:noFill/>
        </p:spPr>
        <p:txBody>
          <a:bodyPr wrap="square" rtlCol="0">
            <a:spAutoFit/>
          </a:bodyPr>
          <a:lstStyle/>
          <a:p>
            <a:pPr algn="ctr"/>
            <a:r>
              <a:rPr lang="en-US" sz="2400" dirty="0">
                <a:solidFill>
                  <a:srgbClr val="97FAFF"/>
                </a:solidFill>
                <a:effectLst>
                  <a:outerShdw blurRad="76200" dist="50800" dir="2700000" algn="tl" rotWithShape="0">
                    <a:prstClr val="black"/>
                  </a:outerShdw>
                </a:effectLst>
                <a:latin typeface="Georgia" pitchFamily="18" charset="0"/>
              </a:rPr>
              <a:t>“If I trained as hard as Lance Armstrong did, I too could win the Tour de France.”</a:t>
            </a:r>
          </a:p>
        </p:txBody>
      </p:sp>
      <p:pic>
        <p:nvPicPr>
          <p:cNvPr id="5" name="Picture 7" descr="s19DSC_0507armstrongonetn"/>
          <p:cNvPicPr>
            <a:picLocks noChangeAspect="1" noChangeArrowheads="1"/>
          </p:cNvPicPr>
          <p:nvPr/>
        </p:nvPicPr>
        <p:blipFill>
          <a:blip r:embed="rId2" cstate="print"/>
          <a:srcRect/>
          <a:stretch>
            <a:fillRect/>
          </a:stretch>
        </p:blipFill>
        <p:spPr bwMode="auto">
          <a:xfrm>
            <a:off x="2998788" y="1447800"/>
            <a:ext cx="3146424" cy="3146424"/>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Y:\11gen\Vignette 1 graph.jpg"/>
          <p:cNvPicPr>
            <a:picLocks noChangeAspect="1" noChangeArrowheads="1"/>
          </p:cNvPicPr>
          <p:nvPr/>
        </p:nvPicPr>
        <p:blipFill>
          <a:blip r:embed="rId2" cstate="print"/>
          <a:srcRect/>
          <a:stretch>
            <a:fillRect/>
          </a:stretch>
        </p:blipFill>
        <p:spPr bwMode="auto">
          <a:xfrm>
            <a:off x="533400" y="733425"/>
            <a:ext cx="8085137" cy="4940300"/>
          </a:xfrm>
          <a:prstGeom prst="rect">
            <a:avLst/>
          </a:prstGeom>
          <a:noFill/>
        </p:spPr>
      </p:pic>
      <p:grpSp>
        <p:nvGrpSpPr>
          <p:cNvPr id="2" name="Group 50"/>
          <p:cNvGrpSpPr>
            <a:grpSpLocks noChangeAspect="1"/>
          </p:cNvGrpSpPr>
          <p:nvPr/>
        </p:nvGrpSpPr>
        <p:grpSpPr>
          <a:xfrm>
            <a:off x="704850" y="3705225"/>
            <a:ext cx="1160883" cy="1837944"/>
            <a:chOff x="249004" y="2879004"/>
            <a:chExt cx="1336598" cy="2116145"/>
          </a:xfrm>
          <a:effectLst>
            <a:glow rad="101600">
              <a:schemeClr val="accent2">
                <a:lumMod val="50000"/>
                <a:alpha val="60000"/>
              </a:schemeClr>
            </a:glow>
          </a:effectLst>
        </p:grpSpPr>
        <p:sp>
          <p:nvSpPr>
            <p:cNvPr id="40" name="TextBox 39"/>
            <p:cNvSpPr txBox="1"/>
            <p:nvPr/>
          </p:nvSpPr>
          <p:spPr>
            <a:xfrm>
              <a:off x="579762" y="4671710"/>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spc="-30" dirty="0" smtClean="0">
                  <a:solidFill>
                    <a:schemeClr val="bg1"/>
                  </a:solidFill>
                  <a:latin typeface="Georgia" pitchFamily="18" charset="0"/>
                </a:rPr>
                <a:t>Chandra</a:t>
              </a:r>
              <a:endParaRPr lang="en-US" sz="1200" b="1" spc="-30" dirty="0">
                <a:solidFill>
                  <a:schemeClr val="bg1"/>
                </a:solidFill>
                <a:latin typeface="Georgia" pitchFamily="18" charset="0"/>
              </a:endParaRPr>
            </a:p>
          </p:txBody>
        </p:sp>
        <p:sp>
          <p:nvSpPr>
            <p:cNvPr id="41" name="TextBox 40"/>
            <p:cNvSpPr txBox="1"/>
            <p:nvPr/>
          </p:nvSpPr>
          <p:spPr>
            <a:xfrm>
              <a:off x="254856" y="4671710"/>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smtClean="0">
                  <a:latin typeface="Georgia" pitchFamily="18" charset="0"/>
                </a:rPr>
                <a:t>S</a:t>
              </a:r>
              <a:endParaRPr lang="en-US" sz="1200" b="1" dirty="0">
                <a:latin typeface="Georgia" pitchFamily="18" charset="0"/>
              </a:endParaRPr>
            </a:p>
          </p:txBody>
        </p:sp>
        <p:pic>
          <p:nvPicPr>
            <p:cNvPr id="42" name="Picture 4" descr="Y:\11gen\Vignette 1 - seller Chandra - alt.jpg"/>
            <p:cNvPicPr>
              <a:picLocks noChangeAspect="1" noChangeArrowheads="1"/>
            </p:cNvPicPr>
            <p:nvPr/>
          </p:nvPicPr>
          <p:blipFill>
            <a:blip r:embed="rId3" cstate="print"/>
            <a:srcRect/>
            <a:stretch>
              <a:fillRect/>
            </a:stretch>
          </p:blipFill>
          <p:spPr bwMode="auto">
            <a:xfrm>
              <a:off x="249004" y="2879004"/>
              <a:ext cx="1335024" cy="1776963"/>
            </a:xfrm>
            <a:prstGeom prst="rect">
              <a:avLst/>
            </a:prstGeom>
            <a:noFill/>
          </p:spPr>
        </p:pic>
      </p:grpSp>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Henry has to work with.  Anything else is wishful thinking.</a:t>
            </a:r>
          </a:p>
        </p:txBody>
      </p:sp>
      <p:sp>
        <p:nvSpPr>
          <p:cNvPr id="14" name="Oval 13"/>
          <p:cNvSpPr/>
          <p:nvPr/>
        </p:nvSpPr>
        <p:spPr>
          <a:xfrm>
            <a:off x="5695950" y="1209675"/>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81000" y="2952750"/>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Needs strong relationship with manager, feels every client is worth her time.</a:t>
            </a:r>
          </a:p>
        </p:txBody>
      </p:sp>
      <p:sp>
        <p:nvSpPr>
          <p:cNvPr id="10" name="TextBox 9"/>
          <p:cNvSpPr txBox="1"/>
          <p:nvPr/>
        </p:nvSpPr>
        <p:spPr>
          <a:xfrm>
            <a:off x="5867400" y="53340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48</a:t>
            </a:r>
          </a:p>
        </p:txBody>
      </p:sp>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Y:\11gen\Vignette 1 graph.jpg"/>
          <p:cNvPicPr>
            <a:picLocks noChangeAspect="1" noChangeArrowheads="1"/>
          </p:cNvPicPr>
          <p:nvPr/>
        </p:nvPicPr>
        <p:blipFill>
          <a:blip r:embed="rId2" cstate="print"/>
          <a:srcRect/>
          <a:stretch>
            <a:fillRect/>
          </a:stretch>
        </p:blipFill>
        <p:spPr bwMode="auto">
          <a:xfrm>
            <a:off x="533400" y="733425"/>
            <a:ext cx="8085137" cy="4940300"/>
          </a:xfrm>
          <a:prstGeom prst="rect">
            <a:avLst/>
          </a:prstGeom>
          <a:noFill/>
        </p:spPr>
      </p:pic>
      <p:grpSp>
        <p:nvGrpSpPr>
          <p:cNvPr id="2" name="Group 50"/>
          <p:cNvGrpSpPr>
            <a:grpSpLocks noChangeAspect="1"/>
          </p:cNvGrpSpPr>
          <p:nvPr/>
        </p:nvGrpSpPr>
        <p:grpSpPr>
          <a:xfrm>
            <a:off x="704850" y="3705225"/>
            <a:ext cx="1160883" cy="1837944"/>
            <a:chOff x="249004" y="2879004"/>
            <a:chExt cx="1336598" cy="2116145"/>
          </a:xfrm>
          <a:effectLst>
            <a:glow rad="101600">
              <a:schemeClr val="accent2">
                <a:lumMod val="50000"/>
                <a:alpha val="60000"/>
              </a:schemeClr>
            </a:glow>
          </a:effectLst>
        </p:grpSpPr>
        <p:sp>
          <p:nvSpPr>
            <p:cNvPr id="40" name="TextBox 39"/>
            <p:cNvSpPr txBox="1"/>
            <p:nvPr/>
          </p:nvSpPr>
          <p:spPr>
            <a:xfrm>
              <a:off x="579762" y="4671710"/>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spc="-30" dirty="0" smtClean="0">
                  <a:solidFill>
                    <a:schemeClr val="bg1"/>
                  </a:solidFill>
                  <a:latin typeface="Georgia" pitchFamily="18" charset="0"/>
                </a:rPr>
                <a:t>Chandra</a:t>
              </a:r>
              <a:endParaRPr lang="en-US" sz="1200" b="1" spc="-30" dirty="0">
                <a:solidFill>
                  <a:schemeClr val="bg1"/>
                </a:solidFill>
                <a:latin typeface="Georgia" pitchFamily="18" charset="0"/>
              </a:endParaRPr>
            </a:p>
          </p:txBody>
        </p:sp>
        <p:sp>
          <p:nvSpPr>
            <p:cNvPr id="41" name="TextBox 40"/>
            <p:cNvSpPr txBox="1"/>
            <p:nvPr/>
          </p:nvSpPr>
          <p:spPr>
            <a:xfrm>
              <a:off x="254856" y="4671710"/>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smtClean="0">
                  <a:latin typeface="Georgia" pitchFamily="18" charset="0"/>
                </a:rPr>
                <a:t>S</a:t>
              </a:r>
              <a:endParaRPr lang="en-US" sz="1200" b="1" dirty="0">
                <a:latin typeface="Georgia" pitchFamily="18" charset="0"/>
              </a:endParaRPr>
            </a:p>
          </p:txBody>
        </p:sp>
        <p:pic>
          <p:nvPicPr>
            <p:cNvPr id="42" name="Picture 4" descr="Y:\11gen\Vignette 1 - seller Chandra - alt.jpg"/>
            <p:cNvPicPr>
              <a:picLocks noChangeAspect="1" noChangeArrowheads="1"/>
            </p:cNvPicPr>
            <p:nvPr/>
          </p:nvPicPr>
          <p:blipFill>
            <a:blip r:embed="rId3" cstate="print"/>
            <a:srcRect/>
            <a:stretch>
              <a:fillRect/>
            </a:stretch>
          </p:blipFill>
          <p:spPr bwMode="auto">
            <a:xfrm>
              <a:off x="249004" y="2879004"/>
              <a:ext cx="1335024" cy="1776963"/>
            </a:xfrm>
            <a:prstGeom prst="rect">
              <a:avLst/>
            </a:prstGeom>
            <a:noFill/>
          </p:spPr>
        </p:pic>
      </p:grpSp>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Henry has to work with.  Anything else is wishful thinking.</a:t>
            </a:r>
          </a:p>
        </p:txBody>
      </p:sp>
      <p:sp>
        <p:nvSpPr>
          <p:cNvPr id="14" name="Oval 13"/>
          <p:cNvSpPr/>
          <p:nvPr/>
        </p:nvSpPr>
        <p:spPr>
          <a:xfrm>
            <a:off x="6638925" y="1609725"/>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81000" y="2952750"/>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Money-motivated, has strong desire to feel independent.</a:t>
            </a:r>
          </a:p>
        </p:txBody>
      </p:sp>
      <p:sp>
        <p:nvSpPr>
          <p:cNvPr id="10" name="TextBox 9"/>
          <p:cNvSpPr txBox="1"/>
          <p:nvPr/>
        </p:nvSpPr>
        <p:spPr>
          <a:xfrm>
            <a:off x="5867400" y="53340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48</a:t>
            </a:r>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Y:\11gen\Vignette 1 graph.jpg"/>
          <p:cNvPicPr>
            <a:picLocks noChangeAspect="1" noChangeArrowheads="1"/>
          </p:cNvPicPr>
          <p:nvPr/>
        </p:nvPicPr>
        <p:blipFill>
          <a:blip r:embed="rId2" cstate="print"/>
          <a:srcRect/>
          <a:stretch>
            <a:fillRect/>
          </a:stretch>
        </p:blipFill>
        <p:spPr bwMode="auto">
          <a:xfrm>
            <a:off x="533400" y="733425"/>
            <a:ext cx="8085137" cy="4940300"/>
          </a:xfrm>
          <a:prstGeom prst="rect">
            <a:avLst/>
          </a:prstGeom>
          <a:noFill/>
        </p:spPr>
      </p:pic>
      <p:grpSp>
        <p:nvGrpSpPr>
          <p:cNvPr id="2" name="Group 50"/>
          <p:cNvGrpSpPr>
            <a:grpSpLocks noChangeAspect="1"/>
          </p:cNvGrpSpPr>
          <p:nvPr/>
        </p:nvGrpSpPr>
        <p:grpSpPr>
          <a:xfrm>
            <a:off x="704850" y="3705225"/>
            <a:ext cx="1160883" cy="1837944"/>
            <a:chOff x="249004" y="2879004"/>
            <a:chExt cx="1336598" cy="2116145"/>
          </a:xfrm>
          <a:effectLst>
            <a:glow rad="101600">
              <a:schemeClr val="accent2">
                <a:lumMod val="50000"/>
                <a:alpha val="60000"/>
              </a:schemeClr>
            </a:glow>
          </a:effectLst>
        </p:grpSpPr>
        <p:sp>
          <p:nvSpPr>
            <p:cNvPr id="40" name="TextBox 39"/>
            <p:cNvSpPr txBox="1"/>
            <p:nvPr/>
          </p:nvSpPr>
          <p:spPr>
            <a:xfrm>
              <a:off x="579762" y="4671710"/>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spc="-30" dirty="0" smtClean="0">
                  <a:solidFill>
                    <a:schemeClr val="bg1"/>
                  </a:solidFill>
                  <a:latin typeface="Georgia" pitchFamily="18" charset="0"/>
                </a:rPr>
                <a:t>Chandra</a:t>
              </a:r>
              <a:endParaRPr lang="en-US" sz="1200" b="1" spc="-30" dirty="0">
                <a:solidFill>
                  <a:schemeClr val="bg1"/>
                </a:solidFill>
                <a:latin typeface="Georgia" pitchFamily="18" charset="0"/>
              </a:endParaRPr>
            </a:p>
          </p:txBody>
        </p:sp>
        <p:sp>
          <p:nvSpPr>
            <p:cNvPr id="41" name="TextBox 40"/>
            <p:cNvSpPr txBox="1"/>
            <p:nvPr/>
          </p:nvSpPr>
          <p:spPr>
            <a:xfrm>
              <a:off x="254856" y="4671710"/>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smtClean="0">
                  <a:latin typeface="Georgia" pitchFamily="18" charset="0"/>
                </a:rPr>
                <a:t>S</a:t>
              </a:r>
              <a:endParaRPr lang="en-US" sz="1200" b="1" dirty="0">
                <a:latin typeface="Georgia" pitchFamily="18" charset="0"/>
              </a:endParaRPr>
            </a:p>
          </p:txBody>
        </p:sp>
        <p:pic>
          <p:nvPicPr>
            <p:cNvPr id="42" name="Picture 4" descr="Y:\11gen\Vignette 1 - seller Chandra - alt.jpg"/>
            <p:cNvPicPr>
              <a:picLocks noChangeAspect="1" noChangeArrowheads="1"/>
            </p:cNvPicPr>
            <p:nvPr/>
          </p:nvPicPr>
          <p:blipFill>
            <a:blip r:embed="rId3" cstate="print"/>
            <a:srcRect/>
            <a:stretch>
              <a:fillRect/>
            </a:stretch>
          </p:blipFill>
          <p:spPr bwMode="auto">
            <a:xfrm>
              <a:off x="249004" y="2879004"/>
              <a:ext cx="1335024" cy="1776963"/>
            </a:xfrm>
            <a:prstGeom prst="rect">
              <a:avLst/>
            </a:prstGeom>
            <a:noFill/>
          </p:spPr>
        </p:pic>
      </p:grpSp>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Henry has to work with.  Anything else is wishful thinking.</a:t>
            </a:r>
          </a:p>
        </p:txBody>
      </p:sp>
      <p:sp>
        <p:nvSpPr>
          <p:cNvPr id="14" name="Oval 13"/>
          <p:cNvSpPr/>
          <p:nvPr/>
        </p:nvSpPr>
        <p:spPr>
          <a:xfrm>
            <a:off x="7581900" y="1981200"/>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81000" y="2952750"/>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Not a strength, but Chandra has other reasons to perform.</a:t>
            </a:r>
          </a:p>
        </p:txBody>
      </p:sp>
      <p:sp>
        <p:nvSpPr>
          <p:cNvPr id="10" name="TextBox 9"/>
          <p:cNvSpPr txBox="1"/>
          <p:nvPr/>
        </p:nvSpPr>
        <p:spPr>
          <a:xfrm>
            <a:off x="5867400" y="53340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48</a:t>
            </a:r>
          </a:p>
        </p:txBody>
      </p:sp>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Y:\11gen\Vignette 1 graph.jpg"/>
          <p:cNvPicPr>
            <a:picLocks noChangeAspect="1" noChangeArrowheads="1"/>
          </p:cNvPicPr>
          <p:nvPr/>
        </p:nvPicPr>
        <p:blipFill>
          <a:blip r:embed="rId2" cstate="print"/>
          <a:srcRect/>
          <a:stretch>
            <a:fillRect/>
          </a:stretch>
        </p:blipFill>
        <p:spPr bwMode="auto">
          <a:xfrm>
            <a:off x="533400" y="733425"/>
            <a:ext cx="8085137" cy="4940300"/>
          </a:xfrm>
          <a:prstGeom prst="rect">
            <a:avLst/>
          </a:prstGeom>
          <a:noFill/>
        </p:spPr>
      </p:pic>
      <p:grpSp>
        <p:nvGrpSpPr>
          <p:cNvPr id="2" name="Group 50"/>
          <p:cNvGrpSpPr>
            <a:grpSpLocks noChangeAspect="1"/>
          </p:cNvGrpSpPr>
          <p:nvPr/>
        </p:nvGrpSpPr>
        <p:grpSpPr>
          <a:xfrm>
            <a:off x="704850" y="3705225"/>
            <a:ext cx="1160883" cy="1837944"/>
            <a:chOff x="249004" y="2879004"/>
            <a:chExt cx="1336598" cy="2116145"/>
          </a:xfrm>
          <a:effectLst>
            <a:glow rad="101600">
              <a:schemeClr val="accent2">
                <a:lumMod val="50000"/>
                <a:alpha val="60000"/>
              </a:schemeClr>
            </a:glow>
          </a:effectLst>
        </p:grpSpPr>
        <p:sp>
          <p:nvSpPr>
            <p:cNvPr id="40" name="TextBox 39"/>
            <p:cNvSpPr txBox="1"/>
            <p:nvPr/>
          </p:nvSpPr>
          <p:spPr>
            <a:xfrm>
              <a:off x="579762" y="4671710"/>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spc="-30" dirty="0" smtClean="0">
                  <a:solidFill>
                    <a:schemeClr val="bg1"/>
                  </a:solidFill>
                  <a:latin typeface="Georgia" pitchFamily="18" charset="0"/>
                </a:rPr>
                <a:t>Chandra</a:t>
              </a:r>
              <a:endParaRPr lang="en-US" sz="1200" b="1" spc="-30" dirty="0">
                <a:solidFill>
                  <a:schemeClr val="bg1"/>
                </a:solidFill>
                <a:latin typeface="Georgia" pitchFamily="18" charset="0"/>
              </a:endParaRPr>
            </a:p>
          </p:txBody>
        </p:sp>
        <p:sp>
          <p:nvSpPr>
            <p:cNvPr id="41" name="TextBox 40"/>
            <p:cNvSpPr txBox="1"/>
            <p:nvPr/>
          </p:nvSpPr>
          <p:spPr>
            <a:xfrm>
              <a:off x="254856" y="4671710"/>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smtClean="0">
                  <a:latin typeface="Georgia" pitchFamily="18" charset="0"/>
                </a:rPr>
                <a:t>S</a:t>
              </a:r>
              <a:endParaRPr lang="en-US" sz="1200" b="1" dirty="0">
                <a:latin typeface="Georgia" pitchFamily="18" charset="0"/>
              </a:endParaRPr>
            </a:p>
          </p:txBody>
        </p:sp>
        <p:pic>
          <p:nvPicPr>
            <p:cNvPr id="42" name="Picture 4" descr="Y:\11gen\Vignette 1 - seller Chandra - alt.jpg"/>
            <p:cNvPicPr>
              <a:picLocks noChangeAspect="1" noChangeArrowheads="1"/>
            </p:cNvPicPr>
            <p:nvPr/>
          </p:nvPicPr>
          <p:blipFill>
            <a:blip r:embed="rId3" cstate="print"/>
            <a:srcRect/>
            <a:stretch>
              <a:fillRect/>
            </a:stretch>
          </p:blipFill>
          <p:spPr bwMode="auto">
            <a:xfrm>
              <a:off x="249004" y="2879004"/>
              <a:ext cx="1335024" cy="1776963"/>
            </a:xfrm>
            <a:prstGeom prst="rect">
              <a:avLst/>
            </a:prstGeom>
            <a:noFill/>
          </p:spPr>
        </p:pic>
      </p:grpSp>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rgbClr val="97FAFF"/>
                </a:solidFill>
                <a:effectLst>
                  <a:outerShdw blurRad="63500" dist="38100" dir="2700000" algn="tl" rotWithShape="0">
                    <a:prstClr val="black"/>
                  </a:outerShdw>
                </a:effectLst>
                <a:latin typeface="Georgia" pitchFamily="18" charset="0"/>
              </a:rPr>
              <a:t>Henry sees Chandra’s relationship magic—how it helps her, how it hurts her.</a:t>
            </a:r>
          </a:p>
        </p:txBody>
      </p:sp>
      <p:sp>
        <p:nvSpPr>
          <p:cNvPr id="15" name="TextBox 14"/>
          <p:cNvSpPr txBox="1"/>
          <p:nvPr/>
        </p:nvSpPr>
        <p:spPr>
          <a:xfrm>
            <a:off x="2000250" y="3743325"/>
            <a:ext cx="6705600" cy="1785104"/>
          </a:xfrm>
          <a:prstGeom prst="rect">
            <a:avLst/>
          </a:prstGeom>
          <a:solidFill>
            <a:srgbClr val="000000">
              <a:alpha val="69804"/>
            </a:srgbClr>
          </a:solidFill>
        </p:spPr>
        <p:txBody>
          <a:bodyPr wrap="square" rtlCol="0">
            <a:spAutoFit/>
          </a:bodyPr>
          <a:lstStyle/>
          <a:p>
            <a:pPr marL="228600" indent="-228600">
              <a:spcBef>
                <a:spcPts val="600"/>
              </a:spcBef>
            </a:pPr>
            <a:r>
              <a:rPr lang="en-US" dirty="0" smtClean="0">
                <a:latin typeface="Georgia" pitchFamily="18" charset="0"/>
              </a:rPr>
              <a:t>In the field, Henry sees:</a:t>
            </a:r>
          </a:p>
          <a:p>
            <a:pPr marL="228600" indent="-228600">
              <a:spcBef>
                <a:spcPts val="600"/>
              </a:spcBef>
              <a:buFont typeface="Arial" pitchFamily="34" charset="0"/>
              <a:buChar char="•"/>
            </a:pPr>
            <a:r>
              <a:rPr lang="en-US" dirty="0" smtClean="0">
                <a:latin typeface="Georgia" pitchFamily="18" charset="0"/>
              </a:rPr>
              <a:t>Invests too much time in small accounts that cannot grow.</a:t>
            </a:r>
          </a:p>
          <a:p>
            <a:pPr marL="228600" indent="-228600">
              <a:spcBef>
                <a:spcPts val="600"/>
              </a:spcBef>
              <a:buFont typeface="Arial" pitchFamily="34" charset="0"/>
              <a:buChar char="•"/>
            </a:pPr>
            <a:r>
              <a:rPr lang="en-US" dirty="0" smtClean="0">
                <a:latin typeface="Georgia" pitchFamily="18" charset="0"/>
              </a:rPr>
              <a:t>Fails to leverage her relationship magic to expand influence.</a:t>
            </a:r>
          </a:p>
          <a:p>
            <a:pPr marL="228600" indent="-228600">
              <a:spcBef>
                <a:spcPts val="600"/>
              </a:spcBef>
              <a:buFont typeface="Arial" pitchFamily="34" charset="0"/>
              <a:buChar char="•"/>
            </a:pPr>
            <a:r>
              <a:rPr lang="en-US" dirty="0" smtClean="0">
                <a:latin typeface="Georgia" pitchFamily="18" charset="0"/>
              </a:rPr>
              <a:t>Reluctant to ask tough questions that lead to better sales.</a:t>
            </a:r>
          </a:p>
          <a:p>
            <a:pPr marL="228600" indent="-228600">
              <a:spcBef>
                <a:spcPts val="600"/>
              </a:spcBef>
              <a:buFont typeface="Arial" pitchFamily="34" charset="0"/>
              <a:buChar char="•"/>
            </a:pPr>
            <a:r>
              <a:rPr lang="en-US" dirty="0" smtClean="0">
                <a:latin typeface="Georgia" pitchFamily="18" charset="0"/>
              </a:rPr>
              <a:t>Reluctant to close, fearing rejection and loss of relationship.</a:t>
            </a:r>
          </a:p>
        </p:txBody>
      </p:sp>
      <p:sp>
        <p:nvSpPr>
          <p:cNvPr id="10" name="5-Point Star 9"/>
          <p:cNvSpPr/>
          <p:nvPr/>
        </p:nvSpPr>
        <p:spPr>
          <a:xfrm>
            <a:off x="5181600" y="1104900"/>
            <a:ext cx="822960" cy="8229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638925" y="1609725"/>
            <a:ext cx="685800" cy="685800"/>
          </a:xfrm>
          <a:prstGeom prst="ellipse">
            <a:avLst/>
          </a:prstGeom>
          <a:solidFill>
            <a:srgbClr val="000000">
              <a:alpha val="50196"/>
            </a:srgbClr>
          </a:solidFill>
          <a:ln w="57150" cmpd="sng">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876550" y="1981200"/>
            <a:ext cx="685800" cy="685800"/>
          </a:xfrm>
          <a:prstGeom prst="ellipse">
            <a:avLst/>
          </a:prstGeom>
          <a:solidFill>
            <a:srgbClr val="000000">
              <a:alpha val="50196"/>
            </a:srgbClr>
          </a:solidFill>
          <a:ln w="57150" cmpd="sng">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781174" y="361950"/>
            <a:ext cx="6619875" cy="2215991"/>
          </a:xfrm>
          <a:prstGeom prst="rect">
            <a:avLst/>
          </a:prstGeom>
          <a:noFill/>
        </p:spPr>
        <p:txBody>
          <a:bodyPr wrap="square" rtlCol="0">
            <a:spAutoFit/>
          </a:bodyPr>
          <a:lstStyle/>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Henry focuses first on his own relationship with Chandra.</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Bases relationship on recognition and stimulating work environment.</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Visits Chandra at her desk, rather than in his office.</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Spends lots of time with Chandra in the field, on sales calls, where he can recognize her achievements in real time.</a:t>
            </a:r>
          </a:p>
        </p:txBody>
      </p:sp>
      <p:grpSp>
        <p:nvGrpSpPr>
          <p:cNvPr id="14" name="Group 34"/>
          <p:cNvGrpSpPr>
            <a:grpSpLocks noChangeAspect="1"/>
          </p:cNvGrpSpPr>
          <p:nvPr/>
        </p:nvGrpSpPr>
        <p:grpSpPr>
          <a:xfrm rot="21600000">
            <a:off x="457200" y="457200"/>
            <a:ext cx="1159485" cy="1839605"/>
            <a:chOff x="397769" y="1617536"/>
            <a:chExt cx="1353879" cy="2148024"/>
          </a:xfrm>
          <a:effectLst>
            <a:glow rad="101600">
              <a:schemeClr val="accent1">
                <a:lumMod val="50000"/>
                <a:alpha val="60000"/>
              </a:schemeClr>
            </a:glow>
          </a:effectLst>
        </p:grpSpPr>
        <p:sp>
          <p:nvSpPr>
            <p:cNvPr id="16" name="TextBox 15"/>
            <p:cNvSpPr txBox="1"/>
            <p:nvPr/>
          </p:nvSpPr>
          <p:spPr>
            <a:xfrm>
              <a:off x="742845" y="3442121"/>
              <a:ext cx="1005839"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smtClean="0">
                  <a:solidFill>
                    <a:schemeClr val="bg1"/>
                  </a:solidFill>
                  <a:latin typeface="Georgia" pitchFamily="18" charset="0"/>
                </a:rPr>
                <a:t>Henry</a:t>
              </a:r>
              <a:endParaRPr lang="en-US" sz="1200" b="1" dirty="0">
                <a:solidFill>
                  <a:schemeClr val="bg1"/>
                </a:solidFill>
                <a:latin typeface="Georgia" pitchFamily="18" charset="0"/>
              </a:endParaRPr>
            </a:p>
          </p:txBody>
        </p:sp>
        <p:sp>
          <p:nvSpPr>
            <p:cNvPr id="17" name="TextBox 16"/>
            <p:cNvSpPr txBox="1"/>
            <p:nvPr/>
          </p:nvSpPr>
          <p:spPr>
            <a:xfrm>
              <a:off x="397769" y="3442121"/>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smtClean="0">
                  <a:latin typeface="Georgia" pitchFamily="18" charset="0"/>
                </a:rPr>
                <a:t>M</a:t>
              </a:r>
            </a:p>
          </p:txBody>
        </p:sp>
        <p:pic>
          <p:nvPicPr>
            <p:cNvPr id="18" name="Picture 3" descr="Y:\11gen\Vignette 1 - mgr Henry - alt.jpg"/>
            <p:cNvPicPr>
              <a:picLocks noChangeAspect="1" noChangeArrowheads="1"/>
            </p:cNvPicPr>
            <p:nvPr/>
          </p:nvPicPr>
          <p:blipFill>
            <a:blip r:embed="rId2" cstate="print"/>
            <a:srcRect/>
            <a:stretch>
              <a:fillRect/>
            </a:stretch>
          </p:blipFill>
          <p:spPr bwMode="auto">
            <a:xfrm>
              <a:off x="398336" y="1617536"/>
              <a:ext cx="1353312" cy="1804416"/>
            </a:xfrm>
            <a:prstGeom prst="rect">
              <a:avLst/>
            </a:prstGeom>
            <a:noFill/>
          </p:spPr>
        </p:pic>
      </p:grpSp>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781174" y="361950"/>
            <a:ext cx="6619875" cy="2062103"/>
          </a:xfrm>
          <a:prstGeom prst="rect">
            <a:avLst/>
          </a:prstGeom>
          <a:noFill/>
        </p:spPr>
        <p:txBody>
          <a:bodyPr wrap="square" rtlCol="0">
            <a:spAutoFit/>
          </a:bodyPr>
          <a:lstStyle/>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Henry appeals to Chandra’s desire to grow her income by helping her get in front of higher-value prospects.</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Sensitive to her desire for independence, he does this in the office, not in the field.</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He peppers Chandra with questions before approving a new Target Account—to ensure it’s a strong prospect.</a:t>
            </a:r>
          </a:p>
        </p:txBody>
      </p:sp>
      <p:grpSp>
        <p:nvGrpSpPr>
          <p:cNvPr id="2" name="Group 34"/>
          <p:cNvGrpSpPr>
            <a:grpSpLocks noChangeAspect="1"/>
          </p:cNvGrpSpPr>
          <p:nvPr/>
        </p:nvGrpSpPr>
        <p:grpSpPr>
          <a:xfrm rot="21600000">
            <a:off x="457200" y="457200"/>
            <a:ext cx="1159485" cy="1839605"/>
            <a:chOff x="397769" y="1617536"/>
            <a:chExt cx="1353879" cy="2148024"/>
          </a:xfrm>
          <a:effectLst>
            <a:glow rad="101600">
              <a:schemeClr val="accent1">
                <a:lumMod val="50000"/>
                <a:alpha val="60000"/>
              </a:schemeClr>
            </a:glow>
          </a:effectLst>
        </p:grpSpPr>
        <p:sp>
          <p:nvSpPr>
            <p:cNvPr id="16" name="TextBox 15"/>
            <p:cNvSpPr txBox="1"/>
            <p:nvPr/>
          </p:nvSpPr>
          <p:spPr>
            <a:xfrm>
              <a:off x="742845" y="3442121"/>
              <a:ext cx="1005839"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smtClean="0">
                  <a:solidFill>
                    <a:schemeClr val="bg1"/>
                  </a:solidFill>
                  <a:latin typeface="Georgia" pitchFamily="18" charset="0"/>
                </a:rPr>
                <a:t>Henry</a:t>
              </a:r>
              <a:endParaRPr lang="en-US" sz="1200" b="1" dirty="0">
                <a:solidFill>
                  <a:schemeClr val="bg1"/>
                </a:solidFill>
                <a:latin typeface="Georgia" pitchFamily="18" charset="0"/>
              </a:endParaRPr>
            </a:p>
          </p:txBody>
        </p:sp>
        <p:sp>
          <p:nvSpPr>
            <p:cNvPr id="17" name="TextBox 16"/>
            <p:cNvSpPr txBox="1"/>
            <p:nvPr/>
          </p:nvSpPr>
          <p:spPr>
            <a:xfrm>
              <a:off x="397769" y="3442121"/>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smtClean="0">
                  <a:latin typeface="Georgia" pitchFamily="18" charset="0"/>
                </a:rPr>
                <a:t>M</a:t>
              </a:r>
            </a:p>
          </p:txBody>
        </p:sp>
        <p:pic>
          <p:nvPicPr>
            <p:cNvPr id="18" name="Picture 3" descr="Y:\11gen\Vignette 1 - mgr Henry - alt.jpg"/>
            <p:cNvPicPr>
              <a:picLocks noChangeAspect="1" noChangeArrowheads="1"/>
            </p:cNvPicPr>
            <p:nvPr/>
          </p:nvPicPr>
          <p:blipFill>
            <a:blip r:embed="rId2" cstate="print"/>
            <a:srcRect/>
            <a:stretch>
              <a:fillRect/>
            </a:stretch>
          </p:blipFill>
          <p:spPr bwMode="auto">
            <a:xfrm>
              <a:off x="398336" y="1617536"/>
              <a:ext cx="1353312" cy="1804416"/>
            </a:xfrm>
            <a:prstGeom prst="rect">
              <a:avLst/>
            </a:prstGeom>
            <a:noFill/>
          </p:spPr>
        </p:pic>
      </p:grpSp>
    </p:spTree>
  </p:cSld>
  <p:clrMapOvr>
    <a:masterClrMapping/>
  </p:clrMapOvr>
  <p:transition>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781174" y="361950"/>
            <a:ext cx="6619875" cy="2339102"/>
          </a:xfrm>
          <a:prstGeom prst="rect">
            <a:avLst/>
          </a:prstGeom>
          <a:noFill/>
        </p:spPr>
        <p:txBody>
          <a:bodyPr wrap="square" rtlCol="0">
            <a:spAutoFit/>
          </a:bodyPr>
          <a:lstStyle/>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To leverage Chandra’s relationship magic, he shows her how to expand her sphere of influence.</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He mentions specific people he knows she has met and engages her in discussion as to how she’ll advance those business relationships.</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He further leverages her relationship strength by pairing her with a sales rep from another division for team selling.</a:t>
            </a:r>
          </a:p>
        </p:txBody>
      </p:sp>
      <p:grpSp>
        <p:nvGrpSpPr>
          <p:cNvPr id="2" name="Group 34"/>
          <p:cNvGrpSpPr>
            <a:grpSpLocks noChangeAspect="1"/>
          </p:cNvGrpSpPr>
          <p:nvPr/>
        </p:nvGrpSpPr>
        <p:grpSpPr>
          <a:xfrm rot="21600000">
            <a:off x="457200" y="457200"/>
            <a:ext cx="1159485" cy="1839605"/>
            <a:chOff x="397769" y="1617536"/>
            <a:chExt cx="1353879" cy="2148024"/>
          </a:xfrm>
          <a:effectLst>
            <a:glow rad="101600">
              <a:schemeClr val="accent1">
                <a:lumMod val="50000"/>
                <a:alpha val="60000"/>
              </a:schemeClr>
            </a:glow>
          </a:effectLst>
        </p:grpSpPr>
        <p:sp>
          <p:nvSpPr>
            <p:cNvPr id="16" name="TextBox 15"/>
            <p:cNvSpPr txBox="1"/>
            <p:nvPr/>
          </p:nvSpPr>
          <p:spPr>
            <a:xfrm>
              <a:off x="742845" y="3442121"/>
              <a:ext cx="1005839"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smtClean="0">
                  <a:solidFill>
                    <a:schemeClr val="bg1"/>
                  </a:solidFill>
                  <a:latin typeface="Georgia" pitchFamily="18" charset="0"/>
                </a:rPr>
                <a:t>Henry</a:t>
              </a:r>
              <a:endParaRPr lang="en-US" sz="1200" b="1" dirty="0">
                <a:solidFill>
                  <a:schemeClr val="bg1"/>
                </a:solidFill>
                <a:latin typeface="Georgia" pitchFamily="18" charset="0"/>
              </a:endParaRPr>
            </a:p>
          </p:txBody>
        </p:sp>
        <p:sp>
          <p:nvSpPr>
            <p:cNvPr id="17" name="TextBox 16"/>
            <p:cNvSpPr txBox="1"/>
            <p:nvPr/>
          </p:nvSpPr>
          <p:spPr>
            <a:xfrm>
              <a:off x="397769" y="3442121"/>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smtClean="0">
                  <a:latin typeface="Georgia" pitchFamily="18" charset="0"/>
                </a:rPr>
                <a:t>M</a:t>
              </a:r>
            </a:p>
          </p:txBody>
        </p:sp>
        <p:pic>
          <p:nvPicPr>
            <p:cNvPr id="18" name="Picture 3" descr="Y:\11gen\Vignette 1 - mgr Henry - alt.jpg"/>
            <p:cNvPicPr>
              <a:picLocks noChangeAspect="1" noChangeArrowheads="1"/>
            </p:cNvPicPr>
            <p:nvPr/>
          </p:nvPicPr>
          <p:blipFill>
            <a:blip r:embed="rId2" cstate="print"/>
            <a:srcRect/>
            <a:stretch>
              <a:fillRect/>
            </a:stretch>
          </p:blipFill>
          <p:spPr bwMode="auto">
            <a:xfrm>
              <a:off x="398336" y="1617536"/>
              <a:ext cx="1353312" cy="1804416"/>
            </a:xfrm>
            <a:prstGeom prst="rect">
              <a:avLst/>
            </a:prstGeom>
            <a:noFill/>
          </p:spPr>
        </p:pic>
      </p:grpSp>
    </p:spTree>
  </p:cSld>
  <p:clrMapOvr>
    <a:masterClrMapping/>
  </p:clrMapOvr>
  <p:transition>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781174" y="361950"/>
            <a:ext cx="6619875" cy="2893100"/>
          </a:xfrm>
          <a:prstGeom prst="rect">
            <a:avLst/>
          </a:prstGeom>
          <a:noFill/>
        </p:spPr>
        <p:txBody>
          <a:bodyPr wrap="square" rtlCol="0">
            <a:spAutoFit/>
          </a:bodyPr>
          <a:lstStyle/>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Henry notes both that Chandra likes to feel independent and likes to close business by herself—and that she enjoys practicing and rehearsing.</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As a result, Henry is able to help prepare Chandra, in the office, for an upcoming close in the field.  This builds her confidence and activates her otherwise softer Command.</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In a similar fashion, he leverages her strong Customer Focus by showing Chandra how asking tough, probing questions will help her clients.</a:t>
            </a:r>
          </a:p>
        </p:txBody>
      </p:sp>
      <p:grpSp>
        <p:nvGrpSpPr>
          <p:cNvPr id="2" name="Group 34"/>
          <p:cNvGrpSpPr>
            <a:grpSpLocks noChangeAspect="1"/>
          </p:cNvGrpSpPr>
          <p:nvPr/>
        </p:nvGrpSpPr>
        <p:grpSpPr>
          <a:xfrm rot="21600000">
            <a:off x="457200" y="457200"/>
            <a:ext cx="1159485" cy="1839605"/>
            <a:chOff x="397769" y="1617536"/>
            <a:chExt cx="1353879" cy="2148024"/>
          </a:xfrm>
          <a:effectLst>
            <a:glow rad="101600">
              <a:schemeClr val="accent1">
                <a:lumMod val="50000"/>
                <a:alpha val="60000"/>
              </a:schemeClr>
            </a:glow>
          </a:effectLst>
        </p:grpSpPr>
        <p:sp>
          <p:nvSpPr>
            <p:cNvPr id="16" name="TextBox 15"/>
            <p:cNvSpPr txBox="1"/>
            <p:nvPr/>
          </p:nvSpPr>
          <p:spPr>
            <a:xfrm>
              <a:off x="742845" y="3442121"/>
              <a:ext cx="1005839"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smtClean="0">
                  <a:solidFill>
                    <a:schemeClr val="bg1"/>
                  </a:solidFill>
                  <a:latin typeface="Georgia" pitchFamily="18" charset="0"/>
                </a:rPr>
                <a:t>Henry</a:t>
              </a:r>
              <a:endParaRPr lang="en-US" sz="1200" b="1" dirty="0">
                <a:solidFill>
                  <a:schemeClr val="bg1"/>
                </a:solidFill>
                <a:latin typeface="Georgia" pitchFamily="18" charset="0"/>
              </a:endParaRPr>
            </a:p>
          </p:txBody>
        </p:sp>
        <p:sp>
          <p:nvSpPr>
            <p:cNvPr id="17" name="TextBox 16"/>
            <p:cNvSpPr txBox="1"/>
            <p:nvPr/>
          </p:nvSpPr>
          <p:spPr>
            <a:xfrm>
              <a:off x="397769" y="3442121"/>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smtClean="0">
                  <a:latin typeface="Georgia" pitchFamily="18" charset="0"/>
                </a:rPr>
                <a:t>M</a:t>
              </a:r>
            </a:p>
          </p:txBody>
        </p:sp>
        <p:pic>
          <p:nvPicPr>
            <p:cNvPr id="18" name="Picture 3" descr="Y:\11gen\Vignette 1 - mgr Henry - alt.jpg"/>
            <p:cNvPicPr>
              <a:picLocks noChangeAspect="1" noChangeArrowheads="1"/>
            </p:cNvPicPr>
            <p:nvPr/>
          </p:nvPicPr>
          <p:blipFill>
            <a:blip r:embed="rId2" cstate="print"/>
            <a:srcRect/>
            <a:stretch>
              <a:fillRect/>
            </a:stretch>
          </p:blipFill>
          <p:spPr bwMode="auto">
            <a:xfrm>
              <a:off x="398336" y="1617536"/>
              <a:ext cx="1353312" cy="1804416"/>
            </a:xfrm>
            <a:prstGeom prst="rect">
              <a:avLst/>
            </a:prstGeom>
            <a:noFill/>
          </p:spPr>
        </p:pic>
      </p:grpSp>
    </p:spTree>
  </p:cSld>
  <p:clrMapOvr>
    <a:masterClrMapping/>
  </p:clrMapOvr>
  <p:transition>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50"/>
          <p:cNvGrpSpPr>
            <a:grpSpLocks noChangeAspect="1"/>
          </p:cNvGrpSpPr>
          <p:nvPr/>
        </p:nvGrpSpPr>
        <p:grpSpPr>
          <a:xfrm>
            <a:off x="457200" y="457199"/>
            <a:ext cx="1160883" cy="1837944"/>
            <a:chOff x="249004" y="2879004"/>
            <a:chExt cx="1336598" cy="2116145"/>
          </a:xfrm>
          <a:effectLst>
            <a:glow rad="101600">
              <a:schemeClr val="accent2">
                <a:lumMod val="50000"/>
                <a:alpha val="60000"/>
              </a:schemeClr>
            </a:glow>
          </a:effectLst>
        </p:grpSpPr>
        <p:sp>
          <p:nvSpPr>
            <p:cNvPr id="8" name="TextBox 7"/>
            <p:cNvSpPr txBox="1"/>
            <p:nvPr/>
          </p:nvSpPr>
          <p:spPr>
            <a:xfrm>
              <a:off x="579762" y="4671710"/>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spc="-30" dirty="0" smtClean="0">
                  <a:solidFill>
                    <a:schemeClr val="bg1"/>
                  </a:solidFill>
                  <a:latin typeface="Georgia" pitchFamily="18" charset="0"/>
                </a:rPr>
                <a:t>Chandra</a:t>
              </a:r>
              <a:endParaRPr lang="en-US" sz="1200" b="1" spc="-30" dirty="0">
                <a:solidFill>
                  <a:schemeClr val="bg1"/>
                </a:solidFill>
                <a:latin typeface="Georgia" pitchFamily="18" charset="0"/>
              </a:endParaRPr>
            </a:p>
          </p:txBody>
        </p:sp>
        <p:sp>
          <p:nvSpPr>
            <p:cNvPr id="9" name="TextBox 8"/>
            <p:cNvSpPr txBox="1"/>
            <p:nvPr/>
          </p:nvSpPr>
          <p:spPr>
            <a:xfrm>
              <a:off x="254856" y="4671710"/>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smtClean="0">
                  <a:latin typeface="Georgia" pitchFamily="18" charset="0"/>
                </a:rPr>
                <a:t>S</a:t>
              </a:r>
              <a:endParaRPr lang="en-US" sz="1200" b="1" dirty="0">
                <a:latin typeface="Georgia" pitchFamily="18" charset="0"/>
              </a:endParaRPr>
            </a:p>
          </p:txBody>
        </p:sp>
        <p:pic>
          <p:nvPicPr>
            <p:cNvPr id="10" name="Picture 4" descr="Y:\11gen\Vignette 1 - seller Chandra - alt.jpg"/>
            <p:cNvPicPr>
              <a:picLocks noChangeAspect="1" noChangeArrowheads="1"/>
            </p:cNvPicPr>
            <p:nvPr/>
          </p:nvPicPr>
          <p:blipFill>
            <a:blip r:embed="rId2" cstate="print"/>
            <a:srcRect/>
            <a:stretch>
              <a:fillRect/>
            </a:stretch>
          </p:blipFill>
          <p:spPr bwMode="auto">
            <a:xfrm>
              <a:off x="249004" y="2879004"/>
              <a:ext cx="1335024" cy="1776963"/>
            </a:xfrm>
            <a:prstGeom prst="rect">
              <a:avLst/>
            </a:prstGeom>
            <a:noFill/>
          </p:spPr>
        </p:pic>
      </p:grpSp>
      <p:sp>
        <p:nvSpPr>
          <p:cNvPr id="13" name="TextBox 12"/>
          <p:cNvSpPr txBox="1"/>
          <p:nvPr/>
        </p:nvSpPr>
        <p:spPr>
          <a:xfrm>
            <a:off x="1781175" y="933450"/>
            <a:ext cx="5381626" cy="2062103"/>
          </a:xfrm>
          <a:prstGeom prst="rect">
            <a:avLst/>
          </a:prstGeom>
          <a:noFill/>
        </p:spPr>
        <p:txBody>
          <a:bodyPr wrap="square" rtlCol="0">
            <a:spAutoFit/>
          </a:bodyPr>
          <a:lstStyle/>
          <a:p>
            <a:pPr marL="342900" indent="-342900">
              <a:spcBef>
                <a:spcPts val="1200"/>
              </a:spcBef>
              <a:buFont typeface="Wingdings" pitchFamily="2" charset="2"/>
              <a:buChar char="Ø"/>
            </a:pPr>
            <a:r>
              <a:rPr lang="en-US" dirty="0" smtClean="0">
                <a:solidFill>
                  <a:srgbClr val="97FAFF"/>
                </a:solidFill>
                <a:effectLst>
                  <a:outerShdw blurRad="63500" dist="38100" dir="2700000" algn="tl" rotWithShape="0">
                    <a:prstClr val="black"/>
                  </a:outerShdw>
                </a:effectLst>
                <a:latin typeface="Georgia" pitchFamily="18" charset="0"/>
              </a:rPr>
              <a:t>After three years on the job, Chandra was still selling mostly small accounts—$2,000-3,000.</a:t>
            </a:r>
          </a:p>
          <a:p>
            <a:pPr marL="342900" indent="-342900">
              <a:spcBef>
                <a:spcPts val="1200"/>
              </a:spcBef>
              <a:buFont typeface="Wingdings" pitchFamily="2" charset="2"/>
              <a:buChar char="Ø"/>
            </a:pPr>
            <a:r>
              <a:rPr lang="en-US" dirty="0" smtClean="0">
                <a:solidFill>
                  <a:srgbClr val="97FAFF"/>
                </a:solidFill>
                <a:effectLst>
                  <a:outerShdw blurRad="63500" dist="38100" dir="2700000" algn="tl" rotWithShape="0">
                    <a:prstClr val="black"/>
                  </a:outerShdw>
                </a:effectLst>
                <a:latin typeface="Georgia" pitchFamily="18" charset="0"/>
              </a:rPr>
              <a:t>After Henry’s strengths-based coaching program, Chandra rocketed to #3-ranked Key Account developer on his staff.</a:t>
            </a:r>
          </a:p>
          <a:p>
            <a:pPr marL="342900" indent="-342900">
              <a:spcBef>
                <a:spcPts val="1200"/>
              </a:spcBef>
              <a:buFont typeface="Wingdings" pitchFamily="2" charset="2"/>
              <a:buChar char="Ø"/>
            </a:pPr>
            <a:r>
              <a:rPr lang="en-US" b="1" dirty="0" smtClean="0">
                <a:solidFill>
                  <a:srgbClr val="97FAFF"/>
                </a:solidFill>
                <a:effectLst>
                  <a:outerShdw blurRad="63500" dist="38100" dir="2700000" algn="tl" rotWithShape="0">
                    <a:prstClr val="black"/>
                  </a:outerShdw>
                </a:effectLst>
                <a:latin typeface="Georgia" pitchFamily="18" charset="0"/>
              </a:rPr>
              <a:t>Key Accounts are those over $24,000.</a:t>
            </a:r>
          </a:p>
        </p:txBody>
      </p:sp>
      <p:grpSp>
        <p:nvGrpSpPr>
          <p:cNvPr id="2" name="Group 34"/>
          <p:cNvGrpSpPr>
            <a:grpSpLocks noChangeAspect="1"/>
          </p:cNvGrpSpPr>
          <p:nvPr/>
        </p:nvGrpSpPr>
        <p:grpSpPr>
          <a:xfrm rot="21600000">
            <a:off x="7467600" y="457200"/>
            <a:ext cx="1159485" cy="1839605"/>
            <a:chOff x="397769" y="1617536"/>
            <a:chExt cx="1353879" cy="2148024"/>
          </a:xfrm>
          <a:effectLst>
            <a:glow rad="101600">
              <a:schemeClr val="accent1">
                <a:lumMod val="50000"/>
                <a:alpha val="60000"/>
              </a:schemeClr>
            </a:glow>
          </a:effectLst>
        </p:grpSpPr>
        <p:sp>
          <p:nvSpPr>
            <p:cNvPr id="16" name="TextBox 15"/>
            <p:cNvSpPr txBox="1"/>
            <p:nvPr/>
          </p:nvSpPr>
          <p:spPr>
            <a:xfrm>
              <a:off x="742845" y="3442121"/>
              <a:ext cx="1005839"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smtClean="0">
                  <a:solidFill>
                    <a:schemeClr val="bg1"/>
                  </a:solidFill>
                  <a:latin typeface="Georgia" pitchFamily="18" charset="0"/>
                </a:rPr>
                <a:t>Henry</a:t>
              </a:r>
              <a:endParaRPr lang="en-US" sz="1200" b="1" dirty="0">
                <a:solidFill>
                  <a:schemeClr val="bg1"/>
                </a:solidFill>
                <a:latin typeface="Georgia" pitchFamily="18" charset="0"/>
              </a:endParaRPr>
            </a:p>
          </p:txBody>
        </p:sp>
        <p:sp>
          <p:nvSpPr>
            <p:cNvPr id="17" name="TextBox 16"/>
            <p:cNvSpPr txBox="1"/>
            <p:nvPr/>
          </p:nvSpPr>
          <p:spPr>
            <a:xfrm>
              <a:off x="397769" y="3442121"/>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smtClean="0">
                  <a:latin typeface="Georgia" pitchFamily="18" charset="0"/>
                </a:rPr>
                <a:t>M</a:t>
              </a:r>
            </a:p>
          </p:txBody>
        </p:sp>
        <p:pic>
          <p:nvPicPr>
            <p:cNvPr id="18" name="Picture 3" descr="Y:\11gen\Vignette 1 - mgr Henry - alt.jpg"/>
            <p:cNvPicPr>
              <a:picLocks noChangeAspect="1" noChangeArrowheads="1"/>
            </p:cNvPicPr>
            <p:nvPr/>
          </p:nvPicPr>
          <p:blipFill>
            <a:blip r:embed="rId3" cstate="print"/>
            <a:srcRect/>
            <a:stretch>
              <a:fillRect/>
            </a:stretch>
          </p:blipFill>
          <p:spPr bwMode="auto">
            <a:xfrm>
              <a:off x="398336" y="1617536"/>
              <a:ext cx="1353312" cy="1804416"/>
            </a:xfrm>
            <a:prstGeom prst="rect">
              <a:avLst/>
            </a:prstGeom>
            <a:noFill/>
          </p:spPr>
        </p:pic>
      </p:grpSp>
      <p:sp>
        <p:nvSpPr>
          <p:cNvPr id="11" name="TextBox 10"/>
          <p:cNvSpPr txBox="1"/>
          <p:nvPr/>
        </p:nvSpPr>
        <p:spPr>
          <a:xfrm>
            <a:off x="1781175" y="333375"/>
            <a:ext cx="5381626" cy="523220"/>
          </a:xfrm>
          <a:prstGeom prst="rect">
            <a:avLst/>
          </a:prstGeom>
          <a:noFill/>
        </p:spPr>
        <p:txBody>
          <a:bodyPr wrap="square" rtlCol="0">
            <a:spAutoFit/>
          </a:bodyPr>
          <a:lstStyle/>
          <a:p>
            <a:pPr marL="228600" indent="-228600">
              <a:spcBef>
                <a:spcPts val="1200"/>
              </a:spcBef>
            </a:pPr>
            <a:r>
              <a:rPr lang="en-US" sz="2800" b="1" dirty="0" smtClean="0">
                <a:solidFill>
                  <a:srgbClr val="97FAFF"/>
                </a:solidFill>
                <a:effectLst>
                  <a:outerShdw blurRad="63500" dist="38100" dir="2700000" algn="tl" rotWithShape="0">
                    <a:prstClr val="black"/>
                  </a:outerShdw>
                </a:effectLst>
                <a:latin typeface="Georgia" pitchFamily="18" charset="0"/>
              </a:rPr>
              <a:t>Performance turnaround!</a:t>
            </a:r>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3124200" y="381000"/>
            <a:ext cx="4724400" cy="1077218"/>
          </a:xfrm>
          <a:prstGeom prst="rect">
            <a:avLst/>
          </a:prstGeom>
          <a:noFill/>
        </p:spPr>
        <p:txBody>
          <a:bodyPr wrap="square" rtlCol="0">
            <a:spAutoFit/>
          </a:bodyPr>
          <a:lstStyle/>
          <a:p>
            <a:pPr marL="228600" indent="-228600">
              <a:spcBef>
                <a:spcPts val="1200"/>
              </a:spcBef>
              <a:buFont typeface="Arial" pitchFamily="34" charset="0"/>
              <a:buChar char="•"/>
            </a:pPr>
            <a:r>
              <a:rPr lang="en-US" dirty="0" smtClean="0">
                <a:solidFill>
                  <a:srgbClr val="97FAFF"/>
                </a:solidFill>
                <a:effectLst>
                  <a:outerShdw blurRad="63500" dist="38100" dir="2700000" algn="tl" rotWithShape="0">
                    <a:prstClr val="black"/>
                  </a:outerShdw>
                </a:effectLst>
                <a:latin typeface="Georgia" pitchFamily="18" charset="0"/>
              </a:rPr>
              <a:t>Off to a roaring start in boom year 2007.</a:t>
            </a:r>
          </a:p>
          <a:p>
            <a:pPr marL="228600" indent="-228600">
              <a:spcBef>
                <a:spcPts val="1200"/>
              </a:spcBef>
              <a:buFont typeface="Arial" pitchFamily="34" charset="0"/>
              <a:buChar char="•"/>
            </a:pPr>
            <a:r>
              <a:rPr lang="en-US" dirty="0" smtClean="0">
                <a:solidFill>
                  <a:srgbClr val="97FAFF"/>
                </a:solidFill>
                <a:effectLst>
                  <a:outerShdw blurRad="63500" dist="38100" dir="2700000" algn="tl" rotWithShape="0">
                    <a:prstClr val="black"/>
                  </a:outerShdw>
                </a:effectLst>
                <a:latin typeface="Georgia" pitchFamily="18" charset="0"/>
              </a:rPr>
              <a:t>Slowdown in late 2008 sent Carol’s revenue down 35%.</a:t>
            </a:r>
          </a:p>
        </p:txBody>
      </p:sp>
      <p:sp>
        <p:nvSpPr>
          <p:cNvPr id="52" name="TextBox 51"/>
          <p:cNvSpPr txBox="1"/>
          <p:nvPr/>
        </p:nvSpPr>
        <p:spPr>
          <a:xfrm>
            <a:off x="352424" y="2438400"/>
            <a:ext cx="7572375" cy="646331"/>
          </a:xfrm>
          <a:prstGeom prst="rect">
            <a:avLst/>
          </a:prstGeom>
          <a:noFill/>
        </p:spPr>
        <p:txBody>
          <a:bodyPr wrap="square" rtlCol="0">
            <a:spAutoFit/>
          </a:bodyPr>
          <a:lstStyle/>
          <a:p>
            <a:pPr marL="228600" indent="-228600">
              <a:spcBef>
                <a:spcPts val="1200"/>
              </a:spcBef>
              <a:buFont typeface="Arial" pitchFamily="34" charset="0"/>
              <a:buChar char="•"/>
            </a:pPr>
            <a:r>
              <a:rPr lang="en-US" dirty="0">
                <a:solidFill>
                  <a:schemeClr val="accent1">
                    <a:lumMod val="60000"/>
                    <a:lumOff val="40000"/>
                  </a:schemeClr>
                </a:solidFill>
                <a:effectLst>
                  <a:outerShdw blurRad="63500" dist="38100" dir="2700000" algn="tl" rotWithShape="0">
                    <a:prstClr val="black"/>
                  </a:outerShdw>
                </a:effectLst>
                <a:latin typeface="Georgia" pitchFamily="18" charset="0"/>
              </a:rPr>
              <a:t>Tony didn’t want to lose her (talent is hard to find!), </a:t>
            </a: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so he committed himself to a strengths-based coaching program.</a:t>
            </a:r>
          </a:p>
        </p:txBody>
      </p:sp>
      <p:grpSp>
        <p:nvGrpSpPr>
          <p:cNvPr id="13" name="Group 42"/>
          <p:cNvGrpSpPr>
            <a:grpSpLocks noChangeAspect="1"/>
          </p:cNvGrpSpPr>
          <p:nvPr/>
        </p:nvGrpSpPr>
        <p:grpSpPr>
          <a:xfrm rot="21600000">
            <a:off x="457200" y="457200"/>
            <a:ext cx="1163776" cy="1838289"/>
            <a:chOff x="3883132" y="1618608"/>
            <a:chExt cx="1358889" cy="2146486"/>
          </a:xfrm>
          <a:effectLst>
            <a:glow rad="101600">
              <a:schemeClr val="accent1">
                <a:lumMod val="50000"/>
                <a:alpha val="60000"/>
              </a:schemeClr>
            </a:glow>
          </a:effectLst>
        </p:grpSpPr>
        <p:sp>
          <p:nvSpPr>
            <p:cNvPr id="18" name="TextBox 17"/>
            <p:cNvSpPr txBox="1"/>
            <p:nvPr/>
          </p:nvSpPr>
          <p:spPr>
            <a:xfrm>
              <a:off x="4236181" y="3441655"/>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Tony</a:t>
              </a:r>
            </a:p>
          </p:txBody>
        </p:sp>
        <p:sp>
          <p:nvSpPr>
            <p:cNvPr id="19" name="TextBox 18"/>
            <p:cNvSpPr txBox="1"/>
            <p:nvPr/>
          </p:nvSpPr>
          <p:spPr>
            <a:xfrm>
              <a:off x="3888055" y="3441655"/>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pic>
          <p:nvPicPr>
            <p:cNvPr id="20" name="Picture 5" descr="Y:\11gen\Vignette 3 - mgr Tony - sharp - alt.jpg"/>
            <p:cNvPicPr>
              <a:picLocks noChangeAspect="1" noChangeArrowheads="1"/>
            </p:cNvPicPr>
            <p:nvPr/>
          </p:nvPicPr>
          <p:blipFill>
            <a:blip r:embed="rId2" cstate="print"/>
            <a:srcRect/>
            <a:stretch>
              <a:fillRect/>
            </a:stretch>
          </p:blipFill>
          <p:spPr bwMode="auto">
            <a:xfrm>
              <a:off x="3883132" y="1618608"/>
              <a:ext cx="1353312" cy="1804416"/>
            </a:xfrm>
            <a:prstGeom prst="rect">
              <a:avLst/>
            </a:prstGeom>
            <a:noFill/>
          </p:spPr>
        </p:pic>
      </p:grpSp>
      <p:grpSp>
        <p:nvGrpSpPr>
          <p:cNvPr id="14" name="Group 46"/>
          <p:cNvGrpSpPr>
            <a:grpSpLocks noChangeAspect="1"/>
          </p:cNvGrpSpPr>
          <p:nvPr/>
        </p:nvGrpSpPr>
        <p:grpSpPr>
          <a:xfrm>
            <a:off x="1828800" y="457200"/>
            <a:ext cx="1155291" cy="1832920"/>
            <a:chOff x="3883132" y="4041668"/>
            <a:chExt cx="1335623" cy="2119027"/>
          </a:xfrm>
          <a:effectLst>
            <a:glow rad="101600">
              <a:srgbClr val="396D7F">
                <a:alpha val="60000"/>
              </a:srgbClr>
            </a:glow>
          </a:effectLst>
        </p:grpSpPr>
        <p:sp>
          <p:nvSpPr>
            <p:cNvPr id="15" name="TextBox 14"/>
            <p:cNvSpPr txBox="1"/>
            <p:nvPr/>
          </p:nvSpPr>
          <p:spPr>
            <a:xfrm>
              <a:off x="4212915" y="583725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Carol</a:t>
              </a:r>
            </a:p>
          </p:txBody>
        </p:sp>
        <p:sp>
          <p:nvSpPr>
            <p:cNvPr id="16" name="TextBox 15"/>
            <p:cNvSpPr txBox="1"/>
            <p:nvPr/>
          </p:nvSpPr>
          <p:spPr>
            <a:xfrm>
              <a:off x="3888055" y="5837256"/>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7" name="Picture 6" descr="Y:\11gen\Vignette 3 - seller Carol - alt.jpg"/>
            <p:cNvPicPr>
              <a:picLocks noChangeAspect="1" noChangeArrowheads="1"/>
            </p:cNvPicPr>
            <p:nvPr/>
          </p:nvPicPr>
          <p:blipFill>
            <a:blip r:embed="rId3" cstate="print"/>
            <a:srcRect/>
            <a:stretch>
              <a:fillRect/>
            </a:stretch>
          </p:blipFill>
          <p:spPr bwMode="auto">
            <a:xfrm>
              <a:off x="3883132" y="4041668"/>
              <a:ext cx="1335024" cy="1776709"/>
            </a:xfrm>
            <a:prstGeom prst="rect">
              <a:avLst/>
            </a:prstGeom>
            <a:noFill/>
          </p:spPr>
        </p:pic>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09600" y="2590800"/>
            <a:ext cx="7848599" cy="2890837"/>
            <a:chOff x="609600" y="2590800"/>
            <a:chExt cx="7848599" cy="2890837"/>
          </a:xfrm>
        </p:grpSpPr>
        <p:sp>
          <p:nvSpPr>
            <p:cNvPr id="3074" name="Firewall"/>
            <p:cNvSpPr>
              <a:spLocks noEditPoints="1" noChangeArrowheads="1"/>
            </p:cNvSpPr>
            <p:nvPr/>
          </p:nvSpPr>
          <p:spPr bwMode="auto">
            <a:xfrm>
              <a:off x="609600" y="2590800"/>
              <a:ext cx="7848599" cy="2890837"/>
            </a:xfrm>
            <a:custGeom>
              <a:avLst/>
              <a:gdLst>
                <a:gd name="T0" fmla="*/ 0 w 21600"/>
                <a:gd name="T1" fmla="*/ 0 h 21600"/>
                <a:gd name="T2" fmla="*/ 10800 w 21600"/>
                <a:gd name="T3" fmla="*/ 0 h 21600"/>
                <a:gd name="T4" fmla="*/ 21600 w 21600"/>
                <a:gd name="T5" fmla="*/ 0 h 21600"/>
                <a:gd name="T6" fmla="*/ 21060 w 21600"/>
                <a:gd name="T7" fmla="*/ 10800 h 21600"/>
                <a:gd name="T8" fmla="*/ 21060 w 21600"/>
                <a:gd name="T9" fmla="*/ 21600 h 21600"/>
                <a:gd name="T10" fmla="*/ 10800 w 21600"/>
                <a:gd name="T11" fmla="*/ 21600 h 21600"/>
                <a:gd name="T12" fmla="*/ 540 w 21600"/>
                <a:gd name="T13" fmla="*/ 21600 h 21600"/>
                <a:gd name="T14" fmla="*/ 540 w 21600"/>
                <a:gd name="T15" fmla="*/ 10800 h 21600"/>
                <a:gd name="T16" fmla="*/ 761 w 21600"/>
                <a:gd name="T17" fmla="*/ 22454 h 21600"/>
                <a:gd name="T18" fmla="*/ 21069 w 21600"/>
                <a:gd name="T19" fmla="*/ 32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540" y="4628"/>
                  </a:moveTo>
                  <a:lnTo>
                    <a:pt x="0" y="4628"/>
                  </a:lnTo>
                  <a:lnTo>
                    <a:pt x="0" y="0"/>
                  </a:lnTo>
                  <a:lnTo>
                    <a:pt x="21600" y="0"/>
                  </a:lnTo>
                  <a:lnTo>
                    <a:pt x="21600" y="4628"/>
                  </a:lnTo>
                  <a:lnTo>
                    <a:pt x="21060" y="4628"/>
                  </a:lnTo>
                  <a:lnTo>
                    <a:pt x="21060" y="21600"/>
                  </a:lnTo>
                  <a:lnTo>
                    <a:pt x="540" y="21600"/>
                  </a:lnTo>
                  <a:lnTo>
                    <a:pt x="540" y="4628"/>
                  </a:lnTo>
                  <a:close/>
                </a:path>
                <a:path w="21600" h="21600" extrusionOk="0">
                  <a:moveTo>
                    <a:pt x="540" y="4628"/>
                  </a:moveTo>
                  <a:lnTo>
                    <a:pt x="540" y="6171"/>
                  </a:lnTo>
                  <a:lnTo>
                    <a:pt x="2700" y="6171"/>
                  </a:lnTo>
                  <a:lnTo>
                    <a:pt x="2700" y="4628"/>
                  </a:lnTo>
                  <a:lnTo>
                    <a:pt x="540" y="4628"/>
                  </a:lnTo>
                  <a:close/>
                </a:path>
                <a:path w="21600" h="21600" extrusionOk="0">
                  <a:moveTo>
                    <a:pt x="2700" y="4628"/>
                  </a:moveTo>
                  <a:lnTo>
                    <a:pt x="2700" y="6171"/>
                  </a:lnTo>
                  <a:lnTo>
                    <a:pt x="4860" y="6171"/>
                  </a:lnTo>
                  <a:lnTo>
                    <a:pt x="4860" y="4628"/>
                  </a:lnTo>
                  <a:lnTo>
                    <a:pt x="2700" y="4628"/>
                  </a:lnTo>
                  <a:close/>
                </a:path>
                <a:path w="21600" h="21600" extrusionOk="0">
                  <a:moveTo>
                    <a:pt x="4860" y="4628"/>
                  </a:moveTo>
                  <a:lnTo>
                    <a:pt x="4860" y="6171"/>
                  </a:lnTo>
                  <a:lnTo>
                    <a:pt x="7020" y="6171"/>
                  </a:lnTo>
                  <a:lnTo>
                    <a:pt x="7020" y="4628"/>
                  </a:lnTo>
                  <a:lnTo>
                    <a:pt x="4860" y="4628"/>
                  </a:lnTo>
                  <a:close/>
                </a:path>
                <a:path w="21600" h="21600" extrusionOk="0">
                  <a:moveTo>
                    <a:pt x="7020" y="4628"/>
                  </a:moveTo>
                  <a:lnTo>
                    <a:pt x="7020" y="6171"/>
                  </a:lnTo>
                  <a:lnTo>
                    <a:pt x="9180" y="6171"/>
                  </a:lnTo>
                  <a:lnTo>
                    <a:pt x="9180" y="4628"/>
                  </a:lnTo>
                  <a:lnTo>
                    <a:pt x="7020" y="4628"/>
                  </a:lnTo>
                  <a:close/>
                </a:path>
                <a:path w="21600" h="21600" extrusionOk="0">
                  <a:moveTo>
                    <a:pt x="9180" y="4628"/>
                  </a:moveTo>
                  <a:lnTo>
                    <a:pt x="9180" y="6171"/>
                  </a:lnTo>
                  <a:lnTo>
                    <a:pt x="11340" y="6171"/>
                  </a:lnTo>
                  <a:lnTo>
                    <a:pt x="11340" y="4628"/>
                  </a:lnTo>
                  <a:lnTo>
                    <a:pt x="9180" y="4628"/>
                  </a:lnTo>
                  <a:close/>
                </a:path>
                <a:path w="21600" h="21600" extrusionOk="0">
                  <a:moveTo>
                    <a:pt x="11340" y="4628"/>
                  </a:moveTo>
                  <a:lnTo>
                    <a:pt x="11340" y="6171"/>
                  </a:lnTo>
                  <a:lnTo>
                    <a:pt x="13500" y="6171"/>
                  </a:lnTo>
                  <a:lnTo>
                    <a:pt x="13500" y="4628"/>
                  </a:lnTo>
                  <a:lnTo>
                    <a:pt x="11340" y="4628"/>
                  </a:lnTo>
                  <a:close/>
                </a:path>
                <a:path w="21600" h="21600" extrusionOk="0">
                  <a:moveTo>
                    <a:pt x="13500" y="4628"/>
                  </a:moveTo>
                  <a:lnTo>
                    <a:pt x="13500" y="6171"/>
                  </a:lnTo>
                  <a:lnTo>
                    <a:pt x="15660" y="6171"/>
                  </a:lnTo>
                  <a:lnTo>
                    <a:pt x="15660" y="4628"/>
                  </a:lnTo>
                  <a:lnTo>
                    <a:pt x="13500" y="4628"/>
                  </a:lnTo>
                  <a:close/>
                </a:path>
                <a:path w="21600" h="21600" extrusionOk="0">
                  <a:moveTo>
                    <a:pt x="15660" y="4628"/>
                  </a:moveTo>
                  <a:lnTo>
                    <a:pt x="15660" y="6171"/>
                  </a:lnTo>
                  <a:lnTo>
                    <a:pt x="17820" y="6171"/>
                  </a:lnTo>
                  <a:lnTo>
                    <a:pt x="17820" y="4628"/>
                  </a:lnTo>
                  <a:lnTo>
                    <a:pt x="15660" y="4628"/>
                  </a:lnTo>
                  <a:close/>
                </a:path>
                <a:path w="21600" h="21600" extrusionOk="0">
                  <a:moveTo>
                    <a:pt x="17820" y="4628"/>
                  </a:moveTo>
                  <a:lnTo>
                    <a:pt x="17820" y="6171"/>
                  </a:lnTo>
                  <a:lnTo>
                    <a:pt x="19980" y="6171"/>
                  </a:lnTo>
                  <a:lnTo>
                    <a:pt x="19980" y="4628"/>
                  </a:lnTo>
                  <a:lnTo>
                    <a:pt x="17820" y="4628"/>
                  </a:lnTo>
                  <a:close/>
                </a:path>
                <a:path w="21600" h="21600" extrusionOk="0">
                  <a:moveTo>
                    <a:pt x="1620" y="6171"/>
                  </a:moveTo>
                  <a:lnTo>
                    <a:pt x="1620" y="7714"/>
                  </a:lnTo>
                  <a:lnTo>
                    <a:pt x="3779" y="7714"/>
                  </a:lnTo>
                  <a:lnTo>
                    <a:pt x="3779" y="6171"/>
                  </a:lnTo>
                  <a:lnTo>
                    <a:pt x="1620" y="6171"/>
                  </a:lnTo>
                  <a:close/>
                </a:path>
                <a:path w="21600" h="21600" extrusionOk="0">
                  <a:moveTo>
                    <a:pt x="3779" y="6171"/>
                  </a:moveTo>
                  <a:lnTo>
                    <a:pt x="3779" y="7714"/>
                  </a:lnTo>
                  <a:lnTo>
                    <a:pt x="5940" y="7714"/>
                  </a:lnTo>
                  <a:lnTo>
                    <a:pt x="5940" y="6171"/>
                  </a:lnTo>
                  <a:lnTo>
                    <a:pt x="3779" y="6171"/>
                  </a:lnTo>
                  <a:close/>
                </a:path>
                <a:path w="21600" h="21600" extrusionOk="0">
                  <a:moveTo>
                    <a:pt x="5940" y="6171"/>
                  </a:moveTo>
                  <a:lnTo>
                    <a:pt x="5940" y="7714"/>
                  </a:lnTo>
                  <a:lnTo>
                    <a:pt x="8100" y="7714"/>
                  </a:lnTo>
                  <a:lnTo>
                    <a:pt x="8100" y="6171"/>
                  </a:lnTo>
                  <a:lnTo>
                    <a:pt x="5940" y="6171"/>
                  </a:lnTo>
                  <a:close/>
                </a:path>
                <a:path w="21600" h="21600" extrusionOk="0">
                  <a:moveTo>
                    <a:pt x="8100" y="6171"/>
                  </a:moveTo>
                  <a:lnTo>
                    <a:pt x="8100" y="7714"/>
                  </a:lnTo>
                  <a:lnTo>
                    <a:pt x="10260" y="7714"/>
                  </a:lnTo>
                  <a:lnTo>
                    <a:pt x="10260" y="6171"/>
                  </a:lnTo>
                  <a:lnTo>
                    <a:pt x="8100" y="6171"/>
                  </a:lnTo>
                  <a:close/>
                </a:path>
                <a:path w="21600" h="21600" extrusionOk="0">
                  <a:moveTo>
                    <a:pt x="10260" y="6171"/>
                  </a:moveTo>
                  <a:lnTo>
                    <a:pt x="10260" y="7714"/>
                  </a:lnTo>
                  <a:lnTo>
                    <a:pt x="12419" y="7714"/>
                  </a:lnTo>
                  <a:lnTo>
                    <a:pt x="12419" y="6171"/>
                  </a:lnTo>
                  <a:lnTo>
                    <a:pt x="10260" y="6171"/>
                  </a:lnTo>
                  <a:close/>
                </a:path>
                <a:path w="21600" h="21600" extrusionOk="0">
                  <a:moveTo>
                    <a:pt x="12419" y="6171"/>
                  </a:moveTo>
                  <a:lnTo>
                    <a:pt x="12419" y="7714"/>
                  </a:lnTo>
                  <a:lnTo>
                    <a:pt x="14580" y="7714"/>
                  </a:lnTo>
                  <a:lnTo>
                    <a:pt x="14580" y="6171"/>
                  </a:lnTo>
                  <a:lnTo>
                    <a:pt x="12419" y="6171"/>
                  </a:lnTo>
                  <a:close/>
                </a:path>
                <a:path w="21600" h="21600" extrusionOk="0">
                  <a:moveTo>
                    <a:pt x="14580" y="6171"/>
                  </a:moveTo>
                  <a:lnTo>
                    <a:pt x="14580" y="7714"/>
                  </a:lnTo>
                  <a:lnTo>
                    <a:pt x="16740" y="7714"/>
                  </a:lnTo>
                  <a:lnTo>
                    <a:pt x="16740" y="6171"/>
                  </a:lnTo>
                  <a:lnTo>
                    <a:pt x="14580" y="6171"/>
                  </a:lnTo>
                  <a:close/>
                </a:path>
                <a:path w="21600" h="21600" extrusionOk="0">
                  <a:moveTo>
                    <a:pt x="16740" y="6171"/>
                  </a:moveTo>
                  <a:lnTo>
                    <a:pt x="16740" y="7714"/>
                  </a:lnTo>
                  <a:lnTo>
                    <a:pt x="18900" y="7714"/>
                  </a:lnTo>
                  <a:lnTo>
                    <a:pt x="18900" y="6171"/>
                  </a:lnTo>
                  <a:lnTo>
                    <a:pt x="16740" y="6171"/>
                  </a:lnTo>
                  <a:close/>
                </a:path>
                <a:path w="21600" h="21600" extrusionOk="0">
                  <a:moveTo>
                    <a:pt x="18900" y="6171"/>
                  </a:moveTo>
                  <a:lnTo>
                    <a:pt x="18900" y="7714"/>
                  </a:lnTo>
                  <a:lnTo>
                    <a:pt x="21060" y="7714"/>
                  </a:lnTo>
                  <a:lnTo>
                    <a:pt x="21060" y="6171"/>
                  </a:lnTo>
                  <a:lnTo>
                    <a:pt x="18900" y="6171"/>
                  </a:lnTo>
                  <a:close/>
                </a:path>
                <a:path w="21600" h="21600" extrusionOk="0">
                  <a:moveTo>
                    <a:pt x="540" y="7714"/>
                  </a:moveTo>
                  <a:lnTo>
                    <a:pt x="540" y="9257"/>
                  </a:lnTo>
                  <a:lnTo>
                    <a:pt x="2700" y="9257"/>
                  </a:lnTo>
                  <a:lnTo>
                    <a:pt x="2700" y="7714"/>
                  </a:lnTo>
                  <a:lnTo>
                    <a:pt x="540" y="7714"/>
                  </a:lnTo>
                  <a:close/>
                </a:path>
                <a:path w="21600" h="21600" extrusionOk="0">
                  <a:moveTo>
                    <a:pt x="2700" y="7714"/>
                  </a:moveTo>
                  <a:lnTo>
                    <a:pt x="2700" y="9257"/>
                  </a:lnTo>
                  <a:lnTo>
                    <a:pt x="4860" y="9257"/>
                  </a:lnTo>
                  <a:lnTo>
                    <a:pt x="4860" y="7714"/>
                  </a:lnTo>
                  <a:lnTo>
                    <a:pt x="2700" y="7714"/>
                  </a:lnTo>
                  <a:close/>
                </a:path>
                <a:path w="21600" h="21600" extrusionOk="0">
                  <a:moveTo>
                    <a:pt x="4860" y="7714"/>
                  </a:moveTo>
                  <a:lnTo>
                    <a:pt x="4860" y="9257"/>
                  </a:lnTo>
                  <a:lnTo>
                    <a:pt x="7020" y="9257"/>
                  </a:lnTo>
                  <a:lnTo>
                    <a:pt x="7020" y="7714"/>
                  </a:lnTo>
                  <a:lnTo>
                    <a:pt x="4860" y="7714"/>
                  </a:lnTo>
                  <a:close/>
                </a:path>
                <a:path w="21600" h="21600" extrusionOk="0">
                  <a:moveTo>
                    <a:pt x="7020" y="7714"/>
                  </a:moveTo>
                  <a:lnTo>
                    <a:pt x="7020" y="9257"/>
                  </a:lnTo>
                  <a:lnTo>
                    <a:pt x="9180" y="9257"/>
                  </a:lnTo>
                  <a:lnTo>
                    <a:pt x="9180" y="7714"/>
                  </a:lnTo>
                  <a:lnTo>
                    <a:pt x="7020" y="7714"/>
                  </a:lnTo>
                  <a:close/>
                </a:path>
                <a:path w="21600" h="21600" extrusionOk="0">
                  <a:moveTo>
                    <a:pt x="9180" y="7714"/>
                  </a:moveTo>
                  <a:lnTo>
                    <a:pt x="9180" y="9257"/>
                  </a:lnTo>
                  <a:lnTo>
                    <a:pt x="11340" y="9257"/>
                  </a:lnTo>
                  <a:lnTo>
                    <a:pt x="11340" y="7714"/>
                  </a:lnTo>
                  <a:lnTo>
                    <a:pt x="9180" y="7714"/>
                  </a:lnTo>
                  <a:close/>
                </a:path>
                <a:path w="21600" h="21600" extrusionOk="0">
                  <a:moveTo>
                    <a:pt x="11340" y="7714"/>
                  </a:moveTo>
                  <a:lnTo>
                    <a:pt x="11340" y="9257"/>
                  </a:lnTo>
                  <a:lnTo>
                    <a:pt x="13500" y="9257"/>
                  </a:lnTo>
                  <a:lnTo>
                    <a:pt x="13500" y="7714"/>
                  </a:lnTo>
                  <a:lnTo>
                    <a:pt x="11340" y="7714"/>
                  </a:lnTo>
                  <a:close/>
                </a:path>
                <a:path w="21600" h="21600" extrusionOk="0">
                  <a:moveTo>
                    <a:pt x="13500" y="7714"/>
                  </a:moveTo>
                  <a:lnTo>
                    <a:pt x="13500" y="9257"/>
                  </a:lnTo>
                  <a:lnTo>
                    <a:pt x="15660" y="9257"/>
                  </a:lnTo>
                  <a:lnTo>
                    <a:pt x="15660" y="7714"/>
                  </a:lnTo>
                  <a:lnTo>
                    <a:pt x="13500" y="7714"/>
                  </a:lnTo>
                  <a:close/>
                </a:path>
                <a:path w="21600" h="21600" extrusionOk="0">
                  <a:moveTo>
                    <a:pt x="15660" y="7714"/>
                  </a:moveTo>
                  <a:lnTo>
                    <a:pt x="15660" y="9257"/>
                  </a:lnTo>
                  <a:lnTo>
                    <a:pt x="17820" y="9257"/>
                  </a:lnTo>
                  <a:lnTo>
                    <a:pt x="17820" y="7714"/>
                  </a:lnTo>
                  <a:lnTo>
                    <a:pt x="15660" y="7714"/>
                  </a:lnTo>
                  <a:close/>
                </a:path>
                <a:path w="21600" h="21600" extrusionOk="0">
                  <a:moveTo>
                    <a:pt x="17820" y="7714"/>
                  </a:moveTo>
                  <a:lnTo>
                    <a:pt x="17820" y="9257"/>
                  </a:lnTo>
                  <a:lnTo>
                    <a:pt x="19980" y="9257"/>
                  </a:lnTo>
                  <a:lnTo>
                    <a:pt x="19980" y="7714"/>
                  </a:lnTo>
                  <a:lnTo>
                    <a:pt x="17820" y="7714"/>
                  </a:lnTo>
                  <a:close/>
                </a:path>
                <a:path w="21600" h="21600" extrusionOk="0">
                  <a:moveTo>
                    <a:pt x="1620" y="9257"/>
                  </a:moveTo>
                  <a:lnTo>
                    <a:pt x="1620" y="10800"/>
                  </a:lnTo>
                  <a:lnTo>
                    <a:pt x="3779" y="10800"/>
                  </a:lnTo>
                  <a:lnTo>
                    <a:pt x="3779" y="9257"/>
                  </a:lnTo>
                  <a:lnTo>
                    <a:pt x="1620" y="9257"/>
                  </a:lnTo>
                  <a:close/>
                </a:path>
                <a:path w="21600" h="21600" extrusionOk="0">
                  <a:moveTo>
                    <a:pt x="3779" y="9257"/>
                  </a:moveTo>
                  <a:lnTo>
                    <a:pt x="3779" y="10800"/>
                  </a:lnTo>
                  <a:lnTo>
                    <a:pt x="5940" y="10800"/>
                  </a:lnTo>
                  <a:lnTo>
                    <a:pt x="5940" y="9257"/>
                  </a:lnTo>
                  <a:lnTo>
                    <a:pt x="3779" y="9257"/>
                  </a:lnTo>
                  <a:close/>
                </a:path>
                <a:path w="21600" h="21600" extrusionOk="0">
                  <a:moveTo>
                    <a:pt x="5940" y="9257"/>
                  </a:moveTo>
                  <a:lnTo>
                    <a:pt x="5940" y="10800"/>
                  </a:lnTo>
                  <a:lnTo>
                    <a:pt x="8100" y="10800"/>
                  </a:lnTo>
                  <a:lnTo>
                    <a:pt x="8100" y="9257"/>
                  </a:lnTo>
                  <a:lnTo>
                    <a:pt x="5940" y="9257"/>
                  </a:lnTo>
                  <a:close/>
                </a:path>
                <a:path w="21600" h="21600" extrusionOk="0">
                  <a:moveTo>
                    <a:pt x="8100" y="9257"/>
                  </a:moveTo>
                  <a:lnTo>
                    <a:pt x="8100" y="10800"/>
                  </a:lnTo>
                  <a:lnTo>
                    <a:pt x="10260" y="10800"/>
                  </a:lnTo>
                  <a:lnTo>
                    <a:pt x="10260" y="9257"/>
                  </a:lnTo>
                  <a:lnTo>
                    <a:pt x="8100" y="9257"/>
                  </a:lnTo>
                  <a:close/>
                </a:path>
                <a:path w="21600" h="21600" extrusionOk="0">
                  <a:moveTo>
                    <a:pt x="10260" y="9257"/>
                  </a:moveTo>
                  <a:lnTo>
                    <a:pt x="10260" y="10800"/>
                  </a:lnTo>
                  <a:lnTo>
                    <a:pt x="12419" y="10800"/>
                  </a:lnTo>
                  <a:lnTo>
                    <a:pt x="12419" y="9257"/>
                  </a:lnTo>
                  <a:lnTo>
                    <a:pt x="10260" y="9257"/>
                  </a:lnTo>
                  <a:close/>
                </a:path>
                <a:path w="21600" h="21600" extrusionOk="0">
                  <a:moveTo>
                    <a:pt x="12419" y="9257"/>
                  </a:moveTo>
                  <a:lnTo>
                    <a:pt x="12419" y="10800"/>
                  </a:lnTo>
                  <a:lnTo>
                    <a:pt x="14580" y="10800"/>
                  </a:lnTo>
                  <a:lnTo>
                    <a:pt x="14580" y="9257"/>
                  </a:lnTo>
                  <a:lnTo>
                    <a:pt x="12419" y="9257"/>
                  </a:lnTo>
                  <a:close/>
                </a:path>
                <a:path w="21600" h="21600" extrusionOk="0">
                  <a:moveTo>
                    <a:pt x="14580" y="9257"/>
                  </a:moveTo>
                  <a:lnTo>
                    <a:pt x="14580" y="10800"/>
                  </a:lnTo>
                  <a:lnTo>
                    <a:pt x="16740" y="10800"/>
                  </a:lnTo>
                  <a:lnTo>
                    <a:pt x="16740" y="9257"/>
                  </a:lnTo>
                  <a:lnTo>
                    <a:pt x="14580" y="9257"/>
                  </a:lnTo>
                  <a:close/>
                </a:path>
                <a:path w="21600" h="21600" extrusionOk="0">
                  <a:moveTo>
                    <a:pt x="16740" y="9257"/>
                  </a:moveTo>
                  <a:lnTo>
                    <a:pt x="16740" y="10800"/>
                  </a:lnTo>
                  <a:lnTo>
                    <a:pt x="18900" y="10800"/>
                  </a:lnTo>
                  <a:lnTo>
                    <a:pt x="18900" y="9257"/>
                  </a:lnTo>
                  <a:lnTo>
                    <a:pt x="16740" y="9257"/>
                  </a:lnTo>
                  <a:close/>
                </a:path>
                <a:path w="21600" h="21600" extrusionOk="0">
                  <a:moveTo>
                    <a:pt x="18900" y="9257"/>
                  </a:moveTo>
                  <a:lnTo>
                    <a:pt x="18900" y="10800"/>
                  </a:lnTo>
                  <a:lnTo>
                    <a:pt x="21060" y="10800"/>
                  </a:lnTo>
                  <a:lnTo>
                    <a:pt x="21060" y="9257"/>
                  </a:lnTo>
                  <a:lnTo>
                    <a:pt x="18900" y="9257"/>
                  </a:lnTo>
                  <a:close/>
                </a:path>
                <a:path w="21600" h="21600" extrusionOk="0">
                  <a:moveTo>
                    <a:pt x="540" y="10800"/>
                  </a:moveTo>
                  <a:lnTo>
                    <a:pt x="540" y="12342"/>
                  </a:lnTo>
                  <a:lnTo>
                    <a:pt x="2700" y="12342"/>
                  </a:lnTo>
                  <a:lnTo>
                    <a:pt x="2700" y="10800"/>
                  </a:lnTo>
                  <a:lnTo>
                    <a:pt x="540" y="10800"/>
                  </a:lnTo>
                  <a:close/>
                </a:path>
                <a:path w="21600" h="21600" extrusionOk="0">
                  <a:moveTo>
                    <a:pt x="2700" y="10800"/>
                  </a:moveTo>
                  <a:lnTo>
                    <a:pt x="2700" y="12342"/>
                  </a:lnTo>
                  <a:lnTo>
                    <a:pt x="4860" y="12342"/>
                  </a:lnTo>
                  <a:lnTo>
                    <a:pt x="4860" y="10800"/>
                  </a:lnTo>
                  <a:lnTo>
                    <a:pt x="2700" y="10800"/>
                  </a:lnTo>
                  <a:close/>
                </a:path>
                <a:path w="21600" h="21600" extrusionOk="0">
                  <a:moveTo>
                    <a:pt x="4860" y="10800"/>
                  </a:moveTo>
                  <a:lnTo>
                    <a:pt x="4860" y="12342"/>
                  </a:lnTo>
                  <a:lnTo>
                    <a:pt x="7020" y="12342"/>
                  </a:lnTo>
                  <a:lnTo>
                    <a:pt x="7020" y="10800"/>
                  </a:lnTo>
                  <a:lnTo>
                    <a:pt x="4860" y="10800"/>
                  </a:lnTo>
                  <a:close/>
                </a:path>
                <a:path w="21600" h="21600" extrusionOk="0">
                  <a:moveTo>
                    <a:pt x="7020" y="10800"/>
                  </a:moveTo>
                  <a:lnTo>
                    <a:pt x="7020" y="12342"/>
                  </a:lnTo>
                  <a:lnTo>
                    <a:pt x="9180" y="12342"/>
                  </a:lnTo>
                  <a:lnTo>
                    <a:pt x="9180" y="10800"/>
                  </a:lnTo>
                  <a:lnTo>
                    <a:pt x="7020" y="10800"/>
                  </a:lnTo>
                  <a:close/>
                </a:path>
                <a:path w="21600" h="21600" extrusionOk="0">
                  <a:moveTo>
                    <a:pt x="9180" y="10800"/>
                  </a:moveTo>
                  <a:lnTo>
                    <a:pt x="9180" y="12342"/>
                  </a:lnTo>
                  <a:lnTo>
                    <a:pt x="11340" y="12342"/>
                  </a:lnTo>
                  <a:lnTo>
                    <a:pt x="11340" y="10800"/>
                  </a:lnTo>
                  <a:lnTo>
                    <a:pt x="9180" y="10800"/>
                  </a:lnTo>
                  <a:close/>
                </a:path>
                <a:path w="21600" h="21600" extrusionOk="0">
                  <a:moveTo>
                    <a:pt x="11340" y="10800"/>
                  </a:moveTo>
                  <a:lnTo>
                    <a:pt x="11340" y="12342"/>
                  </a:lnTo>
                  <a:lnTo>
                    <a:pt x="13500" y="12342"/>
                  </a:lnTo>
                  <a:lnTo>
                    <a:pt x="13500" y="10800"/>
                  </a:lnTo>
                  <a:lnTo>
                    <a:pt x="11340" y="10800"/>
                  </a:lnTo>
                  <a:close/>
                </a:path>
                <a:path w="21600" h="21600" extrusionOk="0">
                  <a:moveTo>
                    <a:pt x="13500" y="10800"/>
                  </a:moveTo>
                  <a:lnTo>
                    <a:pt x="13500" y="12342"/>
                  </a:lnTo>
                  <a:lnTo>
                    <a:pt x="15660" y="12342"/>
                  </a:lnTo>
                  <a:lnTo>
                    <a:pt x="15660" y="10800"/>
                  </a:lnTo>
                  <a:lnTo>
                    <a:pt x="13500" y="10800"/>
                  </a:lnTo>
                  <a:close/>
                </a:path>
                <a:path w="21600" h="21600" extrusionOk="0">
                  <a:moveTo>
                    <a:pt x="15660" y="10800"/>
                  </a:moveTo>
                  <a:lnTo>
                    <a:pt x="15660" y="12342"/>
                  </a:lnTo>
                  <a:lnTo>
                    <a:pt x="17820" y="12342"/>
                  </a:lnTo>
                  <a:lnTo>
                    <a:pt x="17820" y="10800"/>
                  </a:lnTo>
                  <a:lnTo>
                    <a:pt x="15660" y="10800"/>
                  </a:lnTo>
                  <a:close/>
                </a:path>
                <a:path w="21600" h="21600" extrusionOk="0">
                  <a:moveTo>
                    <a:pt x="17820" y="10800"/>
                  </a:moveTo>
                  <a:lnTo>
                    <a:pt x="17820" y="12342"/>
                  </a:lnTo>
                  <a:lnTo>
                    <a:pt x="19980" y="12342"/>
                  </a:lnTo>
                  <a:lnTo>
                    <a:pt x="19980" y="10800"/>
                  </a:lnTo>
                  <a:lnTo>
                    <a:pt x="17820" y="10800"/>
                  </a:lnTo>
                  <a:close/>
                </a:path>
                <a:path w="21600" h="21600" extrusionOk="0">
                  <a:moveTo>
                    <a:pt x="1620" y="12342"/>
                  </a:moveTo>
                  <a:lnTo>
                    <a:pt x="1620" y="13885"/>
                  </a:lnTo>
                  <a:lnTo>
                    <a:pt x="3779" y="13885"/>
                  </a:lnTo>
                  <a:lnTo>
                    <a:pt x="3779" y="12342"/>
                  </a:lnTo>
                  <a:lnTo>
                    <a:pt x="1620" y="12342"/>
                  </a:lnTo>
                  <a:close/>
                </a:path>
                <a:path w="21600" h="21600" extrusionOk="0">
                  <a:moveTo>
                    <a:pt x="3779" y="12342"/>
                  </a:moveTo>
                  <a:lnTo>
                    <a:pt x="3779" y="13885"/>
                  </a:lnTo>
                  <a:lnTo>
                    <a:pt x="5940" y="13885"/>
                  </a:lnTo>
                  <a:lnTo>
                    <a:pt x="5940" y="12342"/>
                  </a:lnTo>
                  <a:lnTo>
                    <a:pt x="3779" y="12342"/>
                  </a:lnTo>
                  <a:close/>
                </a:path>
                <a:path w="21600" h="21600" extrusionOk="0">
                  <a:moveTo>
                    <a:pt x="5940" y="12342"/>
                  </a:moveTo>
                  <a:lnTo>
                    <a:pt x="5940" y="13885"/>
                  </a:lnTo>
                  <a:lnTo>
                    <a:pt x="8100" y="13885"/>
                  </a:lnTo>
                  <a:lnTo>
                    <a:pt x="8100" y="12342"/>
                  </a:lnTo>
                  <a:lnTo>
                    <a:pt x="5940" y="12342"/>
                  </a:lnTo>
                  <a:close/>
                </a:path>
                <a:path w="21600" h="21600" extrusionOk="0">
                  <a:moveTo>
                    <a:pt x="8100" y="12342"/>
                  </a:moveTo>
                  <a:lnTo>
                    <a:pt x="8100" y="13885"/>
                  </a:lnTo>
                  <a:lnTo>
                    <a:pt x="10260" y="13885"/>
                  </a:lnTo>
                  <a:lnTo>
                    <a:pt x="10260" y="12342"/>
                  </a:lnTo>
                  <a:lnTo>
                    <a:pt x="8100" y="12342"/>
                  </a:lnTo>
                  <a:close/>
                </a:path>
                <a:path w="21600" h="21600" extrusionOk="0">
                  <a:moveTo>
                    <a:pt x="10260" y="12342"/>
                  </a:moveTo>
                  <a:lnTo>
                    <a:pt x="10260" y="13885"/>
                  </a:lnTo>
                  <a:lnTo>
                    <a:pt x="12419" y="13885"/>
                  </a:lnTo>
                  <a:lnTo>
                    <a:pt x="12419" y="12342"/>
                  </a:lnTo>
                  <a:lnTo>
                    <a:pt x="10260" y="12342"/>
                  </a:lnTo>
                  <a:close/>
                </a:path>
                <a:path w="21600" h="21600" extrusionOk="0">
                  <a:moveTo>
                    <a:pt x="12419" y="12342"/>
                  </a:moveTo>
                  <a:lnTo>
                    <a:pt x="12419" y="13885"/>
                  </a:lnTo>
                  <a:lnTo>
                    <a:pt x="14580" y="13885"/>
                  </a:lnTo>
                  <a:lnTo>
                    <a:pt x="14580" y="12342"/>
                  </a:lnTo>
                  <a:lnTo>
                    <a:pt x="12419" y="12342"/>
                  </a:lnTo>
                  <a:close/>
                </a:path>
                <a:path w="21600" h="21600" extrusionOk="0">
                  <a:moveTo>
                    <a:pt x="14580" y="12342"/>
                  </a:moveTo>
                  <a:lnTo>
                    <a:pt x="14580" y="13885"/>
                  </a:lnTo>
                  <a:lnTo>
                    <a:pt x="16740" y="13885"/>
                  </a:lnTo>
                  <a:lnTo>
                    <a:pt x="16740" y="12342"/>
                  </a:lnTo>
                  <a:lnTo>
                    <a:pt x="14580" y="12342"/>
                  </a:lnTo>
                  <a:close/>
                </a:path>
                <a:path w="21600" h="21600" extrusionOk="0">
                  <a:moveTo>
                    <a:pt x="16740" y="12342"/>
                  </a:moveTo>
                  <a:lnTo>
                    <a:pt x="16740" y="13885"/>
                  </a:lnTo>
                  <a:lnTo>
                    <a:pt x="18900" y="13885"/>
                  </a:lnTo>
                  <a:lnTo>
                    <a:pt x="18900" y="12342"/>
                  </a:lnTo>
                  <a:lnTo>
                    <a:pt x="16740" y="12342"/>
                  </a:lnTo>
                  <a:close/>
                </a:path>
                <a:path w="21600" h="21600" extrusionOk="0">
                  <a:moveTo>
                    <a:pt x="18900" y="12342"/>
                  </a:moveTo>
                  <a:lnTo>
                    <a:pt x="18900" y="13885"/>
                  </a:lnTo>
                  <a:lnTo>
                    <a:pt x="21060" y="13885"/>
                  </a:lnTo>
                  <a:lnTo>
                    <a:pt x="21060" y="12342"/>
                  </a:lnTo>
                  <a:lnTo>
                    <a:pt x="18900" y="12342"/>
                  </a:lnTo>
                  <a:close/>
                </a:path>
                <a:path w="21600" h="21600" extrusionOk="0">
                  <a:moveTo>
                    <a:pt x="540" y="13885"/>
                  </a:moveTo>
                  <a:lnTo>
                    <a:pt x="540" y="15428"/>
                  </a:lnTo>
                  <a:lnTo>
                    <a:pt x="2700" y="15428"/>
                  </a:lnTo>
                  <a:lnTo>
                    <a:pt x="2700" y="13885"/>
                  </a:lnTo>
                  <a:lnTo>
                    <a:pt x="540" y="13885"/>
                  </a:lnTo>
                  <a:close/>
                </a:path>
                <a:path w="21600" h="21600" extrusionOk="0">
                  <a:moveTo>
                    <a:pt x="2700" y="13885"/>
                  </a:moveTo>
                  <a:lnTo>
                    <a:pt x="2700" y="15428"/>
                  </a:lnTo>
                  <a:lnTo>
                    <a:pt x="4860" y="15428"/>
                  </a:lnTo>
                  <a:lnTo>
                    <a:pt x="4860" y="13885"/>
                  </a:lnTo>
                  <a:lnTo>
                    <a:pt x="2700" y="13885"/>
                  </a:lnTo>
                  <a:close/>
                </a:path>
                <a:path w="21600" h="21600" extrusionOk="0">
                  <a:moveTo>
                    <a:pt x="4860" y="13885"/>
                  </a:moveTo>
                  <a:lnTo>
                    <a:pt x="4860" y="15428"/>
                  </a:lnTo>
                  <a:lnTo>
                    <a:pt x="7020" y="15428"/>
                  </a:lnTo>
                  <a:lnTo>
                    <a:pt x="7020" y="13885"/>
                  </a:lnTo>
                  <a:lnTo>
                    <a:pt x="4860" y="13885"/>
                  </a:lnTo>
                  <a:close/>
                </a:path>
                <a:path w="21600" h="21600" extrusionOk="0">
                  <a:moveTo>
                    <a:pt x="7020" y="13885"/>
                  </a:moveTo>
                  <a:lnTo>
                    <a:pt x="7020" y="15428"/>
                  </a:lnTo>
                  <a:lnTo>
                    <a:pt x="9180" y="15428"/>
                  </a:lnTo>
                  <a:lnTo>
                    <a:pt x="9180" y="13885"/>
                  </a:lnTo>
                  <a:lnTo>
                    <a:pt x="7020" y="13885"/>
                  </a:lnTo>
                  <a:close/>
                </a:path>
                <a:path w="21600" h="21600" extrusionOk="0">
                  <a:moveTo>
                    <a:pt x="9180" y="13885"/>
                  </a:moveTo>
                  <a:lnTo>
                    <a:pt x="9180" y="15428"/>
                  </a:lnTo>
                  <a:lnTo>
                    <a:pt x="11340" y="15428"/>
                  </a:lnTo>
                  <a:lnTo>
                    <a:pt x="11340" y="13885"/>
                  </a:lnTo>
                  <a:lnTo>
                    <a:pt x="9180" y="13885"/>
                  </a:lnTo>
                  <a:close/>
                </a:path>
                <a:path w="21600" h="21600" extrusionOk="0">
                  <a:moveTo>
                    <a:pt x="11340" y="13885"/>
                  </a:moveTo>
                  <a:lnTo>
                    <a:pt x="11340" y="15428"/>
                  </a:lnTo>
                  <a:lnTo>
                    <a:pt x="13500" y="15428"/>
                  </a:lnTo>
                  <a:lnTo>
                    <a:pt x="13500" y="13885"/>
                  </a:lnTo>
                  <a:lnTo>
                    <a:pt x="11340" y="13885"/>
                  </a:lnTo>
                  <a:close/>
                </a:path>
                <a:path w="21600" h="21600" extrusionOk="0">
                  <a:moveTo>
                    <a:pt x="13500" y="13885"/>
                  </a:moveTo>
                  <a:lnTo>
                    <a:pt x="13500" y="15428"/>
                  </a:lnTo>
                  <a:lnTo>
                    <a:pt x="15660" y="15428"/>
                  </a:lnTo>
                  <a:lnTo>
                    <a:pt x="15660" y="13885"/>
                  </a:lnTo>
                  <a:lnTo>
                    <a:pt x="13500" y="13885"/>
                  </a:lnTo>
                  <a:close/>
                </a:path>
                <a:path w="21600" h="21600" extrusionOk="0">
                  <a:moveTo>
                    <a:pt x="15660" y="13885"/>
                  </a:moveTo>
                  <a:lnTo>
                    <a:pt x="15660" y="15428"/>
                  </a:lnTo>
                  <a:lnTo>
                    <a:pt x="17820" y="15428"/>
                  </a:lnTo>
                  <a:lnTo>
                    <a:pt x="17820" y="13885"/>
                  </a:lnTo>
                  <a:lnTo>
                    <a:pt x="15660" y="13885"/>
                  </a:lnTo>
                  <a:close/>
                </a:path>
                <a:path w="21600" h="21600" extrusionOk="0">
                  <a:moveTo>
                    <a:pt x="17820" y="13885"/>
                  </a:moveTo>
                  <a:lnTo>
                    <a:pt x="17820" y="15428"/>
                  </a:lnTo>
                  <a:lnTo>
                    <a:pt x="19980" y="15428"/>
                  </a:lnTo>
                  <a:lnTo>
                    <a:pt x="19980" y="13885"/>
                  </a:lnTo>
                  <a:lnTo>
                    <a:pt x="17820" y="13885"/>
                  </a:lnTo>
                  <a:close/>
                </a:path>
                <a:path w="21600" h="21600" extrusionOk="0">
                  <a:moveTo>
                    <a:pt x="1620" y="15428"/>
                  </a:moveTo>
                  <a:lnTo>
                    <a:pt x="1620" y="16971"/>
                  </a:lnTo>
                  <a:lnTo>
                    <a:pt x="3779" y="16971"/>
                  </a:lnTo>
                  <a:lnTo>
                    <a:pt x="3779" y="15428"/>
                  </a:lnTo>
                  <a:lnTo>
                    <a:pt x="1620" y="15428"/>
                  </a:lnTo>
                  <a:close/>
                </a:path>
                <a:path w="21600" h="21600" extrusionOk="0">
                  <a:moveTo>
                    <a:pt x="3779" y="15428"/>
                  </a:moveTo>
                  <a:lnTo>
                    <a:pt x="3779" y="16971"/>
                  </a:lnTo>
                  <a:lnTo>
                    <a:pt x="5940" y="16971"/>
                  </a:lnTo>
                  <a:lnTo>
                    <a:pt x="5940" y="15428"/>
                  </a:lnTo>
                  <a:lnTo>
                    <a:pt x="3779" y="15428"/>
                  </a:lnTo>
                  <a:close/>
                </a:path>
                <a:path w="21600" h="21600" extrusionOk="0">
                  <a:moveTo>
                    <a:pt x="5940" y="15428"/>
                  </a:moveTo>
                  <a:lnTo>
                    <a:pt x="5940" y="16971"/>
                  </a:lnTo>
                  <a:lnTo>
                    <a:pt x="8100" y="16971"/>
                  </a:lnTo>
                  <a:lnTo>
                    <a:pt x="8100" y="15428"/>
                  </a:lnTo>
                  <a:lnTo>
                    <a:pt x="5940" y="15428"/>
                  </a:lnTo>
                  <a:close/>
                </a:path>
                <a:path w="21600" h="21600" extrusionOk="0">
                  <a:moveTo>
                    <a:pt x="8100" y="15428"/>
                  </a:moveTo>
                  <a:lnTo>
                    <a:pt x="8100" y="16971"/>
                  </a:lnTo>
                  <a:lnTo>
                    <a:pt x="10260" y="16971"/>
                  </a:lnTo>
                  <a:lnTo>
                    <a:pt x="10260" y="15428"/>
                  </a:lnTo>
                  <a:lnTo>
                    <a:pt x="8100" y="15428"/>
                  </a:lnTo>
                  <a:close/>
                </a:path>
                <a:path w="21600" h="21600" extrusionOk="0">
                  <a:moveTo>
                    <a:pt x="10260" y="15428"/>
                  </a:moveTo>
                  <a:lnTo>
                    <a:pt x="10260" y="16971"/>
                  </a:lnTo>
                  <a:lnTo>
                    <a:pt x="12419" y="16971"/>
                  </a:lnTo>
                  <a:lnTo>
                    <a:pt x="12419" y="15428"/>
                  </a:lnTo>
                  <a:lnTo>
                    <a:pt x="10260" y="15428"/>
                  </a:lnTo>
                  <a:close/>
                </a:path>
                <a:path w="21600" h="21600" extrusionOk="0">
                  <a:moveTo>
                    <a:pt x="12419" y="15428"/>
                  </a:moveTo>
                  <a:lnTo>
                    <a:pt x="12419" y="16971"/>
                  </a:lnTo>
                  <a:lnTo>
                    <a:pt x="14580" y="16971"/>
                  </a:lnTo>
                  <a:lnTo>
                    <a:pt x="14580" y="15428"/>
                  </a:lnTo>
                  <a:lnTo>
                    <a:pt x="12419" y="15428"/>
                  </a:lnTo>
                  <a:close/>
                </a:path>
                <a:path w="21600" h="21600" extrusionOk="0">
                  <a:moveTo>
                    <a:pt x="14580" y="15428"/>
                  </a:moveTo>
                  <a:lnTo>
                    <a:pt x="14580" y="16971"/>
                  </a:lnTo>
                  <a:lnTo>
                    <a:pt x="16740" y="16971"/>
                  </a:lnTo>
                  <a:lnTo>
                    <a:pt x="16740" y="15428"/>
                  </a:lnTo>
                  <a:lnTo>
                    <a:pt x="14580" y="15428"/>
                  </a:lnTo>
                  <a:close/>
                </a:path>
                <a:path w="21600" h="21600" extrusionOk="0">
                  <a:moveTo>
                    <a:pt x="16740" y="15428"/>
                  </a:moveTo>
                  <a:lnTo>
                    <a:pt x="16740" y="16971"/>
                  </a:lnTo>
                  <a:lnTo>
                    <a:pt x="18900" y="16971"/>
                  </a:lnTo>
                  <a:lnTo>
                    <a:pt x="18900" y="15428"/>
                  </a:lnTo>
                  <a:lnTo>
                    <a:pt x="16740" y="15428"/>
                  </a:lnTo>
                  <a:close/>
                </a:path>
                <a:path w="21600" h="21600" extrusionOk="0">
                  <a:moveTo>
                    <a:pt x="18900" y="15428"/>
                  </a:moveTo>
                  <a:lnTo>
                    <a:pt x="18900" y="16971"/>
                  </a:lnTo>
                  <a:lnTo>
                    <a:pt x="21060" y="16971"/>
                  </a:lnTo>
                  <a:lnTo>
                    <a:pt x="21060" y="15428"/>
                  </a:lnTo>
                  <a:lnTo>
                    <a:pt x="18900" y="15428"/>
                  </a:lnTo>
                  <a:close/>
                </a:path>
                <a:path w="21600" h="21600" extrusionOk="0">
                  <a:moveTo>
                    <a:pt x="540" y="16971"/>
                  </a:moveTo>
                  <a:lnTo>
                    <a:pt x="540" y="18514"/>
                  </a:lnTo>
                  <a:lnTo>
                    <a:pt x="2700" y="18514"/>
                  </a:lnTo>
                  <a:lnTo>
                    <a:pt x="2700" y="16971"/>
                  </a:lnTo>
                  <a:lnTo>
                    <a:pt x="540" y="16971"/>
                  </a:lnTo>
                  <a:close/>
                </a:path>
                <a:path w="21600" h="21600" extrusionOk="0">
                  <a:moveTo>
                    <a:pt x="2700" y="16971"/>
                  </a:moveTo>
                  <a:lnTo>
                    <a:pt x="2700" y="18514"/>
                  </a:lnTo>
                  <a:lnTo>
                    <a:pt x="4860" y="18514"/>
                  </a:lnTo>
                  <a:lnTo>
                    <a:pt x="4860" y="16971"/>
                  </a:lnTo>
                  <a:lnTo>
                    <a:pt x="2700" y="16971"/>
                  </a:lnTo>
                  <a:close/>
                </a:path>
                <a:path w="21600" h="21600" extrusionOk="0">
                  <a:moveTo>
                    <a:pt x="4860" y="16971"/>
                  </a:moveTo>
                  <a:lnTo>
                    <a:pt x="4860" y="18514"/>
                  </a:lnTo>
                  <a:lnTo>
                    <a:pt x="7020" y="18514"/>
                  </a:lnTo>
                  <a:lnTo>
                    <a:pt x="7020" y="16971"/>
                  </a:lnTo>
                  <a:lnTo>
                    <a:pt x="4860" y="16971"/>
                  </a:lnTo>
                  <a:close/>
                </a:path>
                <a:path w="21600" h="21600" extrusionOk="0">
                  <a:moveTo>
                    <a:pt x="7020" y="16971"/>
                  </a:moveTo>
                  <a:lnTo>
                    <a:pt x="7020" y="18514"/>
                  </a:lnTo>
                  <a:lnTo>
                    <a:pt x="9180" y="18514"/>
                  </a:lnTo>
                  <a:lnTo>
                    <a:pt x="9180" y="16971"/>
                  </a:lnTo>
                  <a:lnTo>
                    <a:pt x="7020" y="16971"/>
                  </a:lnTo>
                  <a:close/>
                </a:path>
                <a:path w="21600" h="21600" extrusionOk="0">
                  <a:moveTo>
                    <a:pt x="9180" y="16971"/>
                  </a:moveTo>
                  <a:lnTo>
                    <a:pt x="9180" y="18514"/>
                  </a:lnTo>
                  <a:lnTo>
                    <a:pt x="11340" y="18514"/>
                  </a:lnTo>
                  <a:lnTo>
                    <a:pt x="11340" y="16971"/>
                  </a:lnTo>
                  <a:lnTo>
                    <a:pt x="9180" y="16971"/>
                  </a:lnTo>
                  <a:close/>
                </a:path>
                <a:path w="21600" h="21600" extrusionOk="0">
                  <a:moveTo>
                    <a:pt x="11340" y="16971"/>
                  </a:moveTo>
                  <a:lnTo>
                    <a:pt x="11340" y="18514"/>
                  </a:lnTo>
                  <a:lnTo>
                    <a:pt x="13500" y="18514"/>
                  </a:lnTo>
                  <a:lnTo>
                    <a:pt x="13500" y="16971"/>
                  </a:lnTo>
                  <a:lnTo>
                    <a:pt x="11340" y="16971"/>
                  </a:lnTo>
                  <a:close/>
                </a:path>
                <a:path w="21600" h="21600" extrusionOk="0">
                  <a:moveTo>
                    <a:pt x="13500" y="16971"/>
                  </a:moveTo>
                  <a:lnTo>
                    <a:pt x="13500" y="18514"/>
                  </a:lnTo>
                  <a:lnTo>
                    <a:pt x="15660" y="18514"/>
                  </a:lnTo>
                  <a:lnTo>
                    <a:pt x="15660" y="16971"/>
                  </a:lnTo>
                  <a:lnTo>
                    <a:pt x="13500" y="16971"/>
                  </a:lnTo>
                  <a:close/>
                </a:path>
                <a:path w="21600" h="21600" extrusionOk="0">
                  <a:moveTo>
                    <a:pt x="15660" y="16971"/>
                  </a:moveTo>
                  <a:lnTo>
                    <a:pt x="15660" y="18514"/>
                  </a:lnTo>
                  <a:lnTo>
                    <a:pt x="17820" y="18514"/>
                  </a:lnTo>
                  <a:lnTo>
                    <a:pt x="17820" y="16971"/>
                  </a:lnTo>
                  <a:lnTo>
                    <a:pt x="15660" y="16971"/>
                  </a:lnTo>
                  <a:close/>
                </a:path>
                <a:path w="21600" h="21600" extrusionOk="0">
                  <a:moveTo>
                    <a:pt x="17820" y="16971"/>
                  </a:moveTo>
                  <a:lnTo>
                    <a:pt x="17820" y="18514"/>
                  </a:lnTo>
                  <a:lnTo>
                    <a:pt x="19980" y="18514"/>
                  </a:lnTo>
                  <a:lnTo>
                    <a:pt x="19980" y="16971"/>
                  </a:lnTo>
                  <a:lnTo>
                    <a:pt x="17820" y="16971"/>
                  </a:lnTo>
                  <a:close/>
                </a:path>
                <a:path w="21600" h="21600" extrusionOk="0">
                  <a:moveTo>
                    <a:pt x="1620" y="18514"/>
                  </a:moveTo>
                  <a:lnTo>
                    <a:pt x="1620" y="20057"/>
                  </a:lnTo>
                  <a:lnTo>
                    <a:pt x="3779" y="20057"/>
                  </a:lnTo>
                  <a:lnTo>
                    <a:pt x="3779" y="18514"/>
                  </a:lnTo>
                  <a:lnTo>
                    <a:pt x="1620" y="18514"/>
                  </a:lnTo>
                  <a:close/>
                </a:path>
                <a:path w="21600" h="21600" extrusionOk="0">
                  <a:moveTo>
                    <a:pt x="3779" y="18514"/>
                  </a:moveTo>
                  <a:lnTo>
                    <a:pt x="3779" y="20057"/>
                  </a:lnTo>
                  <a:lnTo>
                    <a:pt x="5940" y="20057"/>
                  </a:lnTo>
                  <a:lnTo>
                    <a:pt x="5940" y="18514"/>
                  </a:lnTo>
                  <a:lnTo>
                    <a:pt x="3779" y="18514"/>
                  </a:lnTo>
                  <a:close/>
                </a:path>
                <a:path w="21600" h="21600" extrusionOk="0">
                  <a:moveTo>
                    <a:pt x="5940" y="18514"/>
                  </a:moveTo>
                  <a:lnTo>
                    <a:pt x="5940" y="20057"/>
                  </a:lnTo>
                  <a:lnTo>
                    <a:pt x="8100" y="20057"/>
                  </a:lnTo>
                  <a:lnTo>
                    <a:pt x="8100" y="18514"/>
                  </a:lnTo>
                  <a:lnTo>
                    <a:pt x="5940" y="18514"/>
                  </a:lnTo>
                  <a:close/>
                </a:path>
                <a:path w="21600" h="21600" extrusionOk="0">
                  <a:moveTo>
                    <a:pt x="8100" y="18514"/>
                  </a:moveTo>
                  <a:lnTo>
                    <a:pt x="8100" y="20057"/>
                  </a:lnTo>
                  <a:lnTo>
                    <a:pt x="10260" y="20057"/>
                  </a:lnTo>
                  <a:lnTo>
                    <a:pt x="10260" y="18514"/>
                  </a:lnTo>
                  <a:lnTo>
                    <a:pt x="8100" y="18514"/>
                  </a:lnTo>
                  <a:close/>
                </a:path>
                <a:path w="21600" h="21600" extrusionOk="0">
                  <a:moveTo>
                    <a:pt x="10260" y="18514"/>
                  </a:moveTo>
                  <a:lnTo>
                    <a:pt x="10260" y="20057"/>
                  </a:lnTo>
                  <a:lnTo>
                    <a:pt x="12419" y="20057"/>
                  </a:lnTo>
                  <a:lnTo>
                    <a:pt x="12419" y="18514"/>
                  </a:lnTo>
                  <a:lnTo>
                    <a:pt x="10260" y="18514"/>
                  </a:lnTo>
                  <a:close/>
                </a:path>
                <a:path w="21600" h="21600" extrusionOk="0">
                  <a:moveTo>
                    <a:pt x="12419" y="18514"/>
                  </a:moveTo>
                  <a:lnTo>
                    <a:pt x="12419" y="20057"/>
                  </a:lnTo>
                  <a:lnTo>
                    <a:pt x="14580" y="20057"/>
                  </a:lnTo>
                  <a:lnTo>
                    <a:pt x="14580" y="18514"/>
                  </a:lnTo>
                  <a:lnTo>
                    <a:pt x="12419" y="18514"/>
                  </a:lnTo>
                  <a:close/>
                </a:path>
                <a:path w="21600" h="21600" extrusionOk="0">
                  <a:moveTo>
                    <a:pt x="14580" y="18514"/>
                  </a:moveTo>
                  <a:lnTo>
                    <a:pt x="14580" y="20057"/>
                  </a:lnTo>
                  <a:lnTo>
                    <a:pt x="16740" y="20057"/>
                  </a:lnTo>
                  <a:lnTo>
                    <a:pt x="16740" y="18514"/>
                  </a:lnTo>
                  <a:lnTo>
                    <a:pt x="14580" y="18514"/>
                  </a:lnTo>
                  <a:close/>
                </a:path>
                <a:path w="21600" h="21600" extrusionOk="0">
                  <a:moveTo>
                    <a:pt x="16740" y="18514"/>
                  </a:moveTo>
                  <a:lnTo>
                    <a:pt x="16740" y="20057"/>
                  </a:lnTo>
                  <a:lnTo>
                    <a:pt x="18900" y="20057"/>
                  </a:lnTo>
                  <a:lnTo>
                    <a:pt x="18900" y="18514"/>
                  </a:lnTo>
                  <a:lnTo>
                    <a:pt x="16740" y="18514"/>
                  </a:lnTo>
                  <a:close/>
                </a:path>
                <a:path w="21600" h="21600" extrusionOk="0">
                  <a:moveTo>
                    <a:pt x="18900" y="18514"/>
                  </a:moveTo>
                  <a:lnTo>
                    <a:pt x="18900" y="20057"/>
                  </a:lnTo>
                  <a:lnTo>
                    <a:pt x="21060" y="20057"/>
                  </a:lnTo>
                  <a:lnTo>
                    <a:pt x="21060" y="18514"/>
                  </a:lnTo>
                  <a:lnTo>
                    <a:pt x="18900" y="18514"/>
                  </a:lnTo>
                  <a:close/>
                </a:path>
                <a:path w="21600" h="21600" extrusionOk="0">
                  <a:moveTo>
                    <a:pt x="540" y="20057"/>
                  </a:moveTo>
                  <a:lnTo>
                    <a:pt x="540" y="21600"/>
                  </a:lnTo>
                  <a:lnTo>
                    <a:pt x="2700" y="21600"/>
                  </a:lnTo>
                  <a:lnTo>
                    <a:pt x="2700" y="20057"/>
                  </a:lnTo>
                  <a:lnTo>
                    <a:pt x="540" y="20057"/>
                  </a:lnTo>
                  <a:close/>
                </a:path>
                <a:path w="21600" h="21600" extrusionOk="0">
                  <a:moveTo>
                    <a:pt x="2700" y="20057"/>
                  </a:moveTo>
                  <a:lnTo>
                    <a:pt x="2700" y="21600"/>
                  </a:lnTo>
                  <a:lnTo>
                    <a:pt x="4860" y="21600"/>
                  </a:lnTo>
                  <a:lnTo>
                    <a:pt x="4860" y="20057"/>
                  </a:lnTo>
                  <a:lnTo>
                    <a:pt x="2700" y="20057"/>
                  </a:lnTo>
                  <a:close/>
                </a:path>
                <a:path w="21600" h="21600" extrusionOk="0">
                  <a:moveTo>
                    <a:pt x="4860" y="20057"/>
                  </a:moveTo>
                  <a:lnTo>
                    <a:pt x="4860" y="21600"/>
                  </a:lnTo>
                  <a:lnTo>
                    <a:pt x="7020" y="21600"/>
                  </a:lnTo>
                  <a:lnTo>
                    <a:pt x="7020" y="20057"/>
                  </a:lnTo>
                  <a:lnTo>
                    <a:pt x="4860" y="20057"/>
                  </a:lnTo>
                  <a:close/>
                </a:path>
                <a:path w="21600" h="21600" extrusionOk="0">
                  <a:moveTo>
                    <a:pt x="7020" y="20057"/>
                  </a:moveTo>
                  <a:lnTo>
                    <a:pt x="7020" y="21600"/>
                  </a:lnTo>
                  <a:lnTo>
                    <a:pt x="9180" y="21600"/>
                  </a:lnTo>
                  <a:lnTo>
                    <a:pt x="9180" y="20057"/>
                  </a:lnTo>
                  <a:lnTo>
                    <a:pt x="7020" y="20057"/>
                  </a:lnTo>
                  <a:close/>
                </a:path>
                <a:path w="21600" h="21600" extrusionOk="0">
                  <a:moveTo>
                    <a:pt x="9180" y="20057"/>
                  </a:moveTo>
                  <a:lnTo>
                    <a:pt x="9180" y="21600"/>
                  </a:lnTo>
                  <a:lnTo>
                    <a:pt x="11340" y="21600"/>
                  </a:lnTo>
                  <a:lnTo>
                    <a:pt x="11340" y="20057"/>
                  </a:lnTo>
                  <a:lnTo>
                    <a:pt x="9180" y="20057"/>
                  </a:lnTo>
                  <a:close/>
                </a:path>
                <a:path w="21600" h="21600" extrusionOk="0">
                  <a:moveTo>
                    <a:pt x="11340" y="20057"/>
                  </a:moveTo>
                  <a:lnTo>
                    <a:pt x="11340" y="21600"/>
                  </a:lnTo>
                  <a:lnTo>
                    <a:pt x="13500" y="21600"/>
                  </a:lnTo>
                  <a:lnTo>
                    <a:pt x="13500" y="20057"/>
                  </a:lnTo>
                  <a:lnTo>
                    <a:pt x="11340" y="20057"/>
                  </a:lnTo>
                  <a:close/>
                </a:path>
                <a:path w="21600" h="21600" extrusionOk="0">
                  <a:moveTo>
                    <a:pt x="13500" y="20057"/>
                  </a:moveTo>
                  <a:lnTo>
                    <a:pt x="13500" y="21600"/>
                  </a:lnTo>
                  <a:lnTo>
                    <a:pt x="15660" y="21600"/>
                  </a:lnTo>
                  <a:lnTo>
                    <a:pt x="15660" y="20057"/>
                  </a:lnTo>
                  <a:lnTo>
                    <a:pt x="13500" y="20057"/>
                  </a:lnTo>
                  <a:close/>
                </a:path>
                <a:path w="21600" h="21600" extrusionOk="0">
                  <a:moveTo>
                    <a:pt x="15660" y="20057"/>
                  </a:moveTo>
                  <a:lnTo>
                    <a:pt x="15660" y="21600"/>
                  </a:lnTo>
                  <a:lnTo>
                    <a:pt x="17820" y="21600"/>
                  </a:lnTo>
                  <a:lnTo>
                    <a:pt x="17820" y="20057"/>
                  </a:lnTo>
                  <a:lnTo>
                    <a:pt x="15660" y="20057"/>
                  </a:lnTo>
                  <a:close/>
                </a:path>
                <a:path w="21600" h="21600" extrusionOk="0">
                  <a:moveTo>
                    <a:pt x="17820" y="20057"/>
                  </a:moveTo>
                  <a:lnTo>
                    <a:pt x="17820" y="21600"/>
                  </a:lnTo>
                  <a:lnTo>
                    <a:pt x="19980" y="21600"/>
                  </a:lnTo>
                  <a:lnTo>
                    <a:pt x="19980" y="20057"/>
                  </a:lnTo>
                  <a:lnTo>
                    <a:pt x="17820" y="20057"/>
                  </a:lnTo>
                  <a:close/>
                </a:path>
                <a:path w="21600" h="21600" extrusionOk="0">
                  <a:moveTo>
                    <a:pt x="19980" y="4628"/>
                  </a:moveTo>
                  <a:lnTo>
                    <a:pt x="21060" y="4628"/>
                  </a:lnTo>
                  <a:lnTo>
                    <a:pt x="21060" y="6171"/>
                  </a:lnTo>
                  <a:lnTo>
                    <a:pt x="19980" y="6171"/>
                  </a:lnTo>
                  <a:lnTo>
                    <a:pt x="19980" y="4628"/>
                  </a:lnTo>
                  <a:close/>
                </a:path>
              </a:pathLst>
            </a:custGeom>
            <a:solidFill>
              <a:srgbClr val="753225"/>
            </a:solidFill>
            <a:ln w="9525">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447800" y="3395662"/>
              <a:ext cx="6248400" cy="1569660"/>
            </a:xfrm>
            <a:prstGeom prst="rect">
              <a:avLst/>
            </a:prstGeom>
            <a:noFill/>
          </p:spPr>
          <p:txBody>
            <a:bodyPr wrap="square" rtlCol="0">
              <a:spAutoFit/>
              <a:scene3d>
                <a:camera prst="orthographicFront"/>
                <a:lightRig rig="threePt" dir="t"/>
              </a:scene3d>
              <a:sp3d extrusionH="57150" prstMaterial="softEdge">
                <a:bevelT w="38100" h="38100" prst="angle"/>
                <a:extrusionClr>
                  <a:srgbClr val="CA6D5A"/>
                </a:extrusionClr>
                <a:contourClr>
                  <a:schemeClr val="accent6">
                    <a:lumMod val="75000"/>
                  </a:schemeClr>
                </a:contourClr>
              </a:sp3d>
            </a:bodyPr>
            <a:lstStyle/>
            <a:p>
              <a:pPr algn="ctr"/>
              <a:r>
                <a:rPr lang="en-US" sz="9600" b="1" dirty="0" smtClean="0">
                  <a:solidFill>
                    <a:srgbClr val="C35A45"/>
                  </a:solidFill>
                  <a:effectLst>
                    <a:outerShdw blurRad="50800" dist="63500" dir="2700000" algn="tl" rotWithShape="0">
                      <a:prstClr val="black"/>
                    </a:outerShdw>
                  </a:effectLst>
                  <a:latin typeface="Georgia" pitchFamily="18" charset="0"/>
                </a:rPr>
                <a:t>Talent</a:t>
              </a:r>
            </a:p>
          </p:txBody>
        </p:sp>
      </p:grpSp>
      <p:sp>
        <p:nvSpPr>
          <p:cNvPr id="4" name="TextBox 3"/>
          <p:cNvSpPr txBox="1"/>
          <p:nvPr/>
        </p:nvSpPr>
        <p:spPr>
          <a:xfrm>
            <a:off x="1447800" y="1638300"/>
            <a:ext cx="6248400" cy="1200329"/>
          </a:xfrm>
          <a:prstGeom prst="rect">
            <a:avLst/>
          </a:prstGeom>
          <a:noFill/>
        </p:spPr>
        <p:txBody>
          <a:bodyPr wrap="square" rtlCol="0">
            <a:spAutoFit/>
          </a:bodyPr>
          <a:lstStyle/>
          <a:p>
            <a:pPr algn="ctr"/>
            <a:r>
              <a:rPr lang="en-US" sz="7200" dirty="0" smtClean="0">
                <a:solidFill>
                  <a:schemeClr val="accent1">
                    <a:lumMod val="60000"/>
                    <a:lumOff val="40000"/>
                  </a:schemeClr>
                </a:solidFill>
                <a:effectLst>
                  <a:outerShdw blurRad="50800" dist="50800" dir="2700000" algn="tl" rotWithShape="0">
                    <a:prstClr val="black"/>
                  </a:outerShdw>
                </a:effectLst>
                <a:latin typeface="Georgia" pitchFamily="18" charset="0"/>
              </a:rPr>
              <a:t>Training?</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Y:\11gen\Vignette 3 graph.jpg"/>
          <p:cNvPicPr>
            <a:picLocks noChangeAspect="1" noChangeArrowheads="1"/>
          </p:cNvPicPr>
          <p:nvPr/>
        </p:nvPicPr>
        <p:blipFill>
          <a:blip r:embed="rId2" cstate="print"/>
          <a:srcRect/>
          <a:stretch>
            <a:fillRect/>
          </a:stretch>
        </p:blipFill>
        <p:spPr bwMode="auto">
          <a:xfrm>
            <a:off x="546100" y="725488"/>
            <a:ext cx="8051800" cy="4929187"/>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Tony has to work with.  Anything else is wishful thinking.</a:t>
            </a:r>
          </a:p>
        </p:txBody>
      </p:sp>
      <p:grpSp>
        <p:nvGrpSpPr>
          <p:cNvPr id="9" name="Group 46"/>
          <p:cNvGrpSpPr>
            <a:grpSpLocks noChangeAspect="1"/>
          </p:cNvGrpSpPr>
          <p:nvPr/>
        </p:nvGrpSpPr>
        <p:grpSpPr>
          <a:xfrm>
            <a:off x="685800" y="3695700"/>
            <a:ext cx="1155291" cy="1832920"/>
            <a:chOff x="3883132" y="4041668"/>
            <a:chExt cx="1335623" cy="2119027"/>
          </a:xfrm>
          <a:effectLst>
            <a:glow rad="101600">
              <a:srgbClr val="396D7F">
                <a:alpha val="60000"/>
              </a:srgbClr>
            </a:glow>
          </a:effectLst>
        </p:grpSpPr>
        <p:sp>
          <p:nvSpPr>
            <p:cNvPr id="10" name="TextBox 9"/>
            <p:cNvSpPr txBox="1"/>
            <p:nvPr/>
          </p:nvSpPr>
          <p:spPr>
            <a:xfrm>
              <a:off x="4212915" y="583725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Carol</a:t>
              </a:r>
            </a:p>
          </p:txBody>
        </p:sp>
        <p:sp>
          <p:nvSpPr>
            <p:cNvPr id="11" name="TextBox 10"/>
            <p:cNvSpPr txBox="1"/>
            <p:nvPr/>
          </p:nvSpPr>
          <p:spPr>
            <a:xfrm>
              <a:off x="3888055" y="5837256"/>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2" name="Picture 6" descr="Y:\11gen\Vignette 3 - seller Carol - alt.jpg"/>
            <p:cNvPicPr>
              <a:picLocks noChangeAspect="1" noChangeArrowheads="1"/>
            </p:cNvPicPr>
            <p:nvPr/>
          </p:nvPicPr>
          <p:blipFill>
            <a:blip r:embed="rId3" cstate="print"/>
            <a:srcRect/>
            <a:stretch>
              <a:fillRect/>
            </a:stretch>
          </p:blipFill>
          <p:spPr bwMode="auto">
            <a:xfrm>
              <a:off x="3883132" y="4041668"/>
              <a:ext cx="1335024" cy="1776709"/>
            </a:xfrm>
            <a:prstGeom prst="rect">
              <a:avLst/>
            </a:prstGeom>
            <a:noFill/>
          </p:spPr>
        </p:pic>
      </p:grpSp>
      <p:sp>
        <p:nvSpPr>
          <p:cNvPr id="14" name="TextBox 13"/>
          <p:cNvSpPr txBox="1"/>
          <p:nvPr/>
        </p:nvSpPr>
        <p:spPr>
          <a:xfrm>
            <a:off x="5867400" y="53340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48</a:t>
            </a:r>
          </a:p>
        </p:txBody>
      </p:sp>
    </p:spTree>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Y:\11gen\Vignette 3 graph.jpg"/>
          <p:cNvPicPr>
            <a:picLocks noChangeAspect="1" noChangeArrowheads="1"/>
          </p:cNvPicPr>
          <p:nvPr/>
        </p:nvPicPr>
        <p:blipFill>
          <a:blip r:embed="rId2" cstate="print"/>
          <a:srcRect/>
          <a:stretch>
            <a:fillRect/>
          </a:stretch>
        </p:blipFill>
        <p:spPr bwMode="auto">
          <a:xfrm>
            <a:off x="546100" y="725488"/>
            <a:ext cx="8051800" cy="4929187"/>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Tony has to work with.  Anything else is wishful thinking.</a:t>
            </a:r>
          </a:p>
        </p:txBody>
      </p:sp>
      <p:grpSp>
        <p:nvGrpSpPr>
          <p:cNvPr id="2" name="Group 46"/>
          <p:cNvGrpSpPr>
            <a:grpSpLocks noChangeAspect="1"/>
          </p:cNvGrpSpPr>
          <p:nvPr/>
        </p:nvGrpSpPr>
        <p:grpSpPr>
          <a:xfrm>
            <a:off x="685800" y="3695700"/>
            <a:ext cx="1155291" cy="1832920"/>
            <a:chOff x="3883132" y="4041668"/>
            <a:chExt cx="1335623" cy="2119027"/>
          </a:xfrm>
          <a:effectLst>
            <a:glow rad="101600">
              <a:srgbClr val="396D7F">
                <a:alpha val="60000"/>
              </a:srgbClr>
            </a:glow>
          </a:effectLst>
        </p:grpSpPr>
        <p:sp>
          <p:nvSpPr>
            <p:cNvPr id="10" name="TextBox 9"/>
            <p:cNvSpPr txBox="1"/>
            <p:nvPr/>
          </p:nvSpPr>
          <p:spPr>
            <a:xfrm>
              <a:off x="4212915" y="583725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Carol</a:t>
              </a:r>
            </a:p>
          </p:txBody>
        </p:sp>
        <p:sp>
          <p:nvSpPr>
            <p:cNvPr id="11" name="TextBox 10"/>
            <p:cNvSpPr txBox="1"/>
            <p:nvPr/>
          </p:nvSpPr>
          <p:spPr>
            <a:xfrm>
              <a:off x="3888055" y="5837256"/>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2" name="Picture 6" descr="Y:\11gen\Vignette 3 - seller Carol - alt.jpg"/>
            <p:cNvPicPr>
              <a:picLocks noChangeAspect="1" noChangeArrowheads="1"/>
            </p:cNvPicPr>
            <p:nvPr/>
          </p:nvPicPr>
          <p:blipFill>
            <a:blip r:embed="rId3" cstate="print"/>
            <a:srcRect/>
            <a:stretch>
              <a:fillRect/>
            </a:stretch>
          </p:blipFill>
          <p:spPr bwMode="auto">
            <a:xfrm>
              <a:off x="3883132" y="4041668"/>
              <a:ext cx="1335024" cy="1776709"/>
            </a:xfrm>
            <a:prstGeom prst="rect">
              <a:avLst/>
            </a:prstGeom>
            <a:noFill/>
          </p:spPr>
        </p:pic>
      </p:grpSp>
      <p:sp>
        <p:nvSpPr>
          <p:cNvPr id="8" name="Oval 7"/>
          <p:cNvSpPr/>
          <p:nvPr/>
        </p:nvSpPr>
        <p:spPr>
          <a:xfrm>
            <a:off x="1000125" y="1552575"/>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1000" y="2952750"/>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Hard-working, goal-driven.</a:t>
            </a:r>
          </a:p>
        </p:txBody>
      </p:sp>
      <p:sp>
        <p:nvSpPr>
          <p:cNvPr id="14" name="TextBox 13"/>
          <p:cNvSpPr txBox="1"/>
          <p:nvPr/>
        </p:nvSpPr>
        <p:spPr>
          <a:xfrm>
            <a:off x="5867400" y="53340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48</a:t>
            </a:r>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Y:\11gen\Vignette 3 graph.jpg"/>
          <p:cNvPicPr>
            <a:picLocks noChangeAspect="1" noChangeArrowheads="1"/>
          </p:cNvPicPr>
          <p:nvPr/>
        </p:nvPicPr>
        <p:blipFill>
          <a:blip r:embed="rId2" cstate="print"/>
          <a:srcRect/>
          <a:stretch>
            <a:fillRect/>
          </a:stretch>
        </p:blipFill>
        <p:spPr bwMode="auto">
          <a:xfrm>
            <a:off x="546100" y="725488"/>
            <a:ext cx="8051800" cy="4929187"/>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Tony has to work with.  Anything else is wishful thinking.</a:t>
            </a:r>
          </a:p>
        </p:txBody>
      </p:sp>
      <p:grpSp>
        <p:nvGrpSpPr>
          <p:cNvPr id="2" name="Group 46"/>
          <p:cNvGrpSpPr>
            <a:grpSpLocks noChangeAspect="1"/>
          </p:cNvGrpSpPr>
          <p:nvPr/>
        </p:nvGrpSpPr>
        <p:grpSpPr>
          <a:xfrm>
            <a:off x="685800" y="3695700"/>
            <a:ext cx="1155291" cy="1832920"/>
            <a:chOff x="3883132" y="4041668"/>
            <a:chExt cx="1335623" cy="2119027"/>
          </a:xfrm>
          <a:effectLst>
            <a:glow rad="101600">
              <a:srgbClr val="396D7F">
                <a:alpha val="60000"/>
              </a:srgbClr>
            </a:glow>
          </a:effectLst>
        </p:grpSpPr>
        <p:sp>
          <p:nvSpPr>
            <p:cNvPr id="10" name="TextBox 9"/>
            <p:cNvSpPr txBox="1"/>
            <p:nvPr/>
          </p:nvSpPr>
          <p:spPr>
            <a:xfrm>
              <a:off x="4212915" y="583725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Carol</a:t>
              </a:r>
            </a:p>
          </p:txBody>
        </p:sp>
        <p:sp>
          <p:nvSpPr>
            <p:cNvPr id="11" name="TextBox 10"/>
            <p:cNvSpPr txBox="1"/>
            <p:nvPr/>
          </p:nvSpPr>
          <p:spPr>
            <a:xfrm>
              <a:off x="3888055" y="5837256"/>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2" name="Picture 6" descr="Y:\11gen\Vignette 3 - seller Carol - alt.jpg"/>
            <p:cNvPicPr>
              <a:picLocks noChangeAspect="1" noChangeArrowheads="1"/>
            </p:cNvPicPr>
            <p:nvPr/>
          </p:nvPicPr>
          <p:blipFill>
            <a:blip r:embed="rId3" cstate="print"/>
            <a:srcRect/>
            <a:stretch>
              <a:fillRect/>
            </a:stretch>
          </p:blipFill>
          <p:spPr bwMode="auto">
            <a:xfrm>
              <a:off x="3883132" y="4041668"/>
              <a:ext cx="1335024" cy="1776709"/>
            </a:xfrm>
            <a:prstGeom prst="rect">
              <a:avLst/>
            </a:prstGeom>
            <a:noFill/>
          </p:spPr>
        </p:pic>
      </p:grpSp>
      <p:sp>
        <p:nvSpPr>
          <p:cNvPr id="8" name="Oval 7"/>
          <p:cNvSpPr/>
          <p:nvPr/>
        </p:nvSpPr>
        <p:spPr>
          <a:xfrm>
            <a:off x="1943100" y="1171575"/>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1000" y="2952750"/>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Excellent work habits, strong drive for quality.</a:t>
            </a:r>
          </a:p>
        </p:txBody>
      </p:sp>
      <p:sp>
        <p:nvSpPr>
          <p:cNvPr id="14" name="TextBox 13"/>
          <p:cNvSpPr txBox="1"/>
          <p:nvPr/>
        </p:nvSpPr>
        <p:spPr>
          <a:xfrm>
            <a:off x="5867400" y="53340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48</a:t>
            </a:r>
          </a:p>
        </p:txBody>
      </p:sp>
    </p:spTree>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Y:\11gen\Vignette 3 graph.jpg"/>
          <p:cNvPicPr>
            <a:picLocks noChangeAspect="1" noChangeArrowheads="1"/>
          </p:cNvPicPr>
          <p:nvPr/>
        </p:nvPicPr>
        <p:blipFill>
          <a:blip r:embed="rId2" cstate="print"/>
          <a:srcRect/>
          <a:stretch>
            <a:fillRect/>
          </a:stretch>
        </p:blipFill>
        <p:spPr bwMode="auto">
          <a:xfrm>
            <a:off x="546100" y="725488"/>
            <a:ext cx="8051800" cy="4929187"/>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Tony has to work with.  Anything else is wishful thinking.</a:t>
            </a:r>
          </a:p>
        </p:txBody>
      </p:sp>
      <p:grpSp>
        <p:nvGrpSpPr>
          <p:cNvPr id="2" name="Group 46"/>
          <p:cNvGrpSpPr>
            <a:grpSpLocks noChangeAspect="1"/>
          </p:cNvGrpSpPr>
          <p:nvPr/>
        </p:nvGrpSpPr>
        <p:grpSpPr>
          <a:xfrm>
            <a:off x="685800" y="3695700"/>
            <a:ext cx="1155291" cy="1832920"/>
            <a:chOff x="3883132" y="4041668"/>
            <a:chExt cx="1335623" cy="2119027"/>
          </a:xfrm>
          <a:effectLst>
            <a:glow rad="101600">
              <a:srgbClr val="396D7F">
                <a:alpha val="60000"/>
              </a:srgbClr>
            </a:glow>
          </a:effectLst>
        </p:grpSpPr>
        <p:sp>
          <p:nvSpPr>
            <p:cNvPr id="10" name="TextBox 9"/>
            <p:cNvSpPr txBox="1"/>
            <p:nvPr/>
          </p:nvSpPr>
          <p:spPr>
            <a:xfrm>
              <a:off x="4212915" y="583725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Carol</a:t>
              </a:r>
            </a:p>
          </p:txBody>
        </p:sp>
        <p:sp>
          <p:nvSpPr>
            <p:cNvPr id="11" name="TextBox 10"/>
            <p:cNvSpPr txBox="1"/>
            <p:nvPr/>
          </p:nvSpPr>
          <p:spPr>
            <a:xfrm>
              <a:off x="3888055" y="5837256"/>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2" name="Picture 6" descr="Y:\11gen\Vignette 3 - seller Carol - alt.jpg"/>
            <p:cNvPicPr>
              <a:picLocks noChangeAspect="1" noChangeArrowheads="1"/>
            </p:cNvPicPr>
            <p:nvPr/>
          </p:nvPicPr>
          <p:blipFill>
            <a:blip r:embed="rId3" cstate="print"/>
            <a:srcRect/>
            <a:stretch>
              <a:fillRect/>
            </a:stretch>
          </p:blipFill>
          <p:spPr bwMode="auto">
            <a:xfrm>
              <a:off x="3883132" y="4041668"/>
              <a:ext cx="1335024" cy="1776709"/>
            </a:xfrm>
            <a:prstGeom prst="rect">
              <a:avLst/>
            </a:prstGeom>
            <a:noFill/>
          </p:spPr>
        </p:pic>
      </p:grpSp>
      <p:sp>
        <p:nvSpPr>
          <p:cNvPr id="8" name="Oval 7"/>
          <p:cNvSpPr/>
          <p:nvPr/>
        </p:nvSpPr>
        <p:spPr>
          <a:xfrm>
            <a:off x="2886075" y="2324100"/>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1000" y="2952750"/>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Clearly not a strength—especially in comparison to most others.</a:t>
            </a:r>
          </a:p>
        </p:txBody>
      </p:sp>
      <p:sp>
        <p:nvSpPr>
          <p:cNvPr id="14" name="TextBox 13"/>
          <p:cNvSpPr txBox="1"/>
          <p:nvPr/>
        </p:nvSpPr>
        <p:spPr>
          <a:xfrm>
            <a:off x="5867400" y="53340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48</a:t>
            </a:r>
          </a:p>
        </p:txBody>
      </p:sp>
    </p:spTree>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Y:\11gen\Vignette 3 graph.jpg"/>
          <p:cNvPicPr>
            <a:picLocks noChangeAspect="1" noChangeArrowheads="1"/>
          </p:cNvPicPr>
          <p:nvPr/>
        </p:nvPicPr>
        <p:blipFill>
          <a:blip r:embed="rId2" cstate="print"/>
          <a:srcRect/>
          <a:stretch>
            <a:fillRect/>
          </a:stretch>
        </p:blipFill>
        <p:spPr bwMode="auto">
          <a:xfrm>
            <a:off x="546100" y="725488"/>
            <a:ext cx="8051800" cy="4929187"/>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Tony has to work with.  Anything else is wishful thinking.</a:t>
            </a:r>
          </a:p>
        </p:txBody>
      </p:sp>
      <p:grpSp>
        <p:nvGrpSpPr>
          <p:cNvPr id="2" name="Group 46"/>
          <p:cNvGrpSpPr>
            <a:grpSpLocks noChangeAspect="1"/>
          </p:cNvGrpSpPr>
          <p:nvPr/>
        </p:nvGrpSpPr>
        <p:grpSpPr>
          <a:xfrm>
            <a:off x="685800" y="3695700"/>
            <a:ext cx="1155291" cy="1832920"/>
            <a:chOff x="3883132" y="4041668"/>
            <a:chExt cx="1335623" cy="2119027"/>
          </a:xfrm>
          <a:effectLst>
            <a:glow rad="101600">
              <a:srgbClr val="396D7F">
                <a:alpha val="60000"/>
              </a:srgbClr>
            </a:glow>
          </a:effectLst>
        </p:grpSpPr>
        <p:sp>
          <p:nvSpPr>
            <p:cNvPr id="10" name="TextBox 9"/>
            <p:cNvSpPr txBox="1"/>
            <p:nvPr/>
          </p:nvSpPr>
          <p:spPr>
            <a:xfrm>
              <a:off x="4212915" y="583725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Carol</a:t>
              </a:r>
            </a:p>
          </p:txBody>
        </p:sp>
        <p:sp>
          <p:nvSpPr>
            <p:cNvPr id="11" name="TextBox 10"/>
            <p:cNvSpPr txBox="1"/>
            <p:nvPr/>
          </p:nvSpPr>
          <p:spPr>
            <a:xfrm>
              <a:off x="3888055" y="5837256"/>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2" name="Picture 6" descr="Y:\11gen\Vignette 3 - seller Carol - alt.jpg"/>
            <p:cNvPicPr>
              <a:picLocks noChangeAspect="1" noChangeArrowheads="1"/>
            </p:cNvPicPr>
            <p:nvPr/>
          </p:nvPicPr>
          <p:blipFill>
            <a:blip r:embed="rId3" cstate="print"/>
            <a:srcRect/>
            <a:stretch>
              <a:fillRect/>
            </a:stretch>
          </p:blipFill>
          <p:spPr bwMode="auto">
            <a:xfrm>
              <a:off x="3883132" y="4041668"/>
              <a:ext cx="1335024" cy="1776709"/>
            </a:xfrm>
            <a:prstGeom prst="rect">
              <a:avLst/>
            </a:prstGeom>
            <a:noFill/>
          </p:spPr>
        </p:pic>
      </p:grpSp>
      <p:sp>
        <p:nvSpPr>
          <p:cNvPr id="8" name="Oval 7"/>
          <p:cNvSpPr/>
          <p:nvPr/>
        </p:nvSpPr>
        <p:spPr>
          <a:xfrm>
            <a:off x="3829050" y="1181100"/>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1000" y="2952750"/>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Asks great questions, makes good observations, analyzes situations accurately.</a:t>
            </a:r>
          </a:p>
        </p:txBody>
      </p:sp>
      <p:sp>
        <p:nvSpPr>
          <p:cNvPr id="14" name="TextBox 13"/>
          <p:cNvSpPr txBox="1"/>
          <p:nvPr/>
        </p:nvSpPr>
        <p:spPr>
          <a:xfrm>
            <a:off x="5867400" y="53340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48</a:t>
            </a:r>
          </a:p>
        </p:txBody>
      </p:sp>
    </p:spTree>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Y:\11gen\Vignette 3 graph.jpg"/>
          <p:cNvPicPr>
            <a:picLocks noChangeAspect="1" noChangeArrowheads="1"/>
          </p:cNvPicPr>
          <p:nvPr/>
        </p:nvPicPr>
        <p:blipFill>
          <a:blip r:embed="rId2" cstate="print"/>
          <a:srcRect/>
          <a:stretch>
            <a:fillRect/>
          </a:stretch>
        </p:blipFill>
        <p:spPr bwMode="auto">
          <a:xfrm>
            <a:off x="546100" y="725488"/>
            <a:ext cx="8051800" cy="4929187"/>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Tony has to work with.  Anything else is wishful thinking.</a:t>
            </a:r>
          </a:p>
        </p:txBody>
      </p:sp>
      <p:grpSp>
        <p:nvGrpSpPr>
          <p:cNvPr id="2" name="Group 46"/>
          <p:cNvGrpSpPr>
            <a:grpSpLocks noChangeAspect="1"/>
          </p:cNvGrpSpPr>
          <p:nvPr/>
        </p:nvGrpSpPr>
        <p:grpSpPr>
          <a:xfrm>
            <a:off x="685800" y="3695700"/>
            <a:ext cx="1155291" cy="1832920"/>
            <a:chOff x="3883132" y="4041668"/>
            <a:chExt cx="1335623" cy="2119027"/>
          </a:xfrm>
          <a:effectLst>
            <a:glow rad="101600">
              <a:srgbClr val="396D7F">
                <a:alpha val="60000"/>
              </a:srgbClr>
            </a:glow>
          </a:effectLst>
        </p:grpSpPr>
        <p:sp>
          <p:nvSpPr>
            <p:cNvPr id="10" name="TextBox 9"/>
            <p:cNvSpPr txBox="1"/>
            <p:nvPr/>
          </p:nvSpPr>
          <p:spPr>
            <a:xfrm>
              <a:off x="4212915" y="583725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Carol</a:t>
              </a:r>
            </a:p>
          </p:txBody>
        </p:sp>
        <p:sp>
          <p:nvSpPr>
            <p:cNvPr id="11" name="TextBox 10"/>
            <p:cNvSpPr txBox="1"/>
            <p:nvPr/>
          </p:nvSpPr>
          <p:spPr>
            <a:xfrm>
              <a:off x="3888055" y="5837256"/>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2" name="Picture 6" descr="Y:\11gen\Vignette 3 - seller Carol - alt.jpg"/>
            <p:cNvPicPr>
              <a:picLocks noChangeAspect="1" noChangeArrowheads="1"/>
            </p:cNvPicPr>
            <p:nvPr/>
          </p:nvPicPr>
          <p:blipFill>
            <a:blip r:embed="rId3" cstate="print"/>
            <a:srcRect/>
            <a:stretch>
              <a:fillRect/>
            </a:stretch>
          </p:blipFill>
          <p:spPr bwMode="auto">
            <a:xfrm>
              <a:off x="3883132" y="4041668"/>
              <a:ext cx="1335024" cy="1776709"/>
            </a:xfrm>
            <a:prstGeom prst="rect">
              <a:avLst/>
            </a:prstGeom>
            <a:noFill/>
          </p:spPr>
        </p:pic>
      </p:grpSp>
      <p:sp>
        <p:nvSpPr>
          <p:cNvPr id="8" name="Oval 7"/>
          <p:cNvSpPr/>
          <p:nvPr/>
        </p:nvSpPr>
        <p:spPr>
          <a:xfrm>
            <a:off x="4772025" y="1181100"/>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1000" y="2952750"/>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Highly resilient, rarely ever down in the dumps.</a:t>
            </a:r>
          </a:p>
        </p:txBody>
      </p:sp>
      <p:sp>
        <p:nvSpPr>
          <p:cNvPr id="14" name="TextBox 13"/>
          <p:cNvSpPr txBox="1"/>
          <p:nvPr/>
        </p:nvSpPr>
        <p:spPr>
          <a:xfrm>
            <a:off x="5867400" y="53340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48</a:t>
            </a:r>
          </a:p>
        </p:txBody>
      </p:sp>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Y:\11gen\Vignette 3 graph.jpg"/>
          <p:cNvPicPr>
            <a:picLocks noChangeAspect="1" noChangeArrowheads="1"/>
          </p:cNvPicPr>
          <p:nvPr/>
        </p:nvPicPr>
        <p:blipFill>
          <a:blip r:embed="rId2" cstate="print"/>
          <a:srcRect/>
          <a:stretch>
            <a:fillRect/>
          </a:stretch>
        </p:blipFill>
        <p:spPr bwMode="auto">
          <a:xfrm>
            <a:off x="546100" y="725488"/>
            <a:ext cx="8051800" cy="4929187"/>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Tony has to work with.  Anything else is wishful thinking.</a:t>
            </a:r>
          </a:p>
        </p:txBody>
      </p:sp>
      <p:grpSp>
        <p:nvGrpSpPr>
          <p:cNvPr id="2" name="Group 46"/>
          <p:cNvGrpSpPr>
            <a:grpSpLocks noChangeAspect="1"/>
          </p:cNvGrpSpPr>
          <p:nvPr/>
        </p:nvGrpSpPr>
        <p:grpSpPr>
          <a:xfrm>
            <a:off x="685800" y="3695700"/>
            <a:ext cx="1155291" cy="1832920"/>
            <a:chOff x="3883132" y="4041668"/>
            <a:chExt cx="1335623" cy="2119027"/>
          </a:xfrm>
          <a:effectLst>
            <a:glow rad="101600">
              <a:srgbClr val="396D7F">
                <a:alpha val="60000"/>
              </a:srgbClr>
            </a:glow>
          </a:effectLst>
        </p:grpSpPr>
        <p:sp>
          <p:nvSpPr>
            <p:cNvPr id="10" name="TextBox 9"/>
            <p:cNvSpPr txBox="1"/>
            <p:nvPr/>
          </p:nvSpPr>
          <p:spPr>
            <a:xfrm>
              <a:off x="4212915" y="583725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Carol</a:t>
              </a:r>
            </a:p>
          </p:txBody>
        </p:sp>
        <p:sp>
          <p:nvSpPr>
            <p:cNvPr id="11" name="TextBox 10"/>
            <p:cNvSpPr txBox="1"/>
            <p:nvPr/>
          </p:nvSpPr>
          <p:spPr>
            <a:xfrm>
              <a:off x="3888055" y="5837256"/>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2" name="Picture 6" descr="Y:\11gen\Vignette 3 - seller Carol - alt.jpg"/>
            <p:cNvPicPr>
              <a:picLocks noChangeAspect="1" noChangeArrowheads="1"/>
            </p:cNvPicPr>
            <p:nvPr/>
          </p:nvPicPr>
          <p:blipFill>
            <a:blip r:embed="rId3" cstate="print"/>
            <a:srcRect/>
            <a:stretch>
              <a:fillRect/>
            </a:stretch>
          </p:blipFill>
          <p:spPr bwMode="auto">
            <a:xfrm>
              <a:off x="3883132" y="4041668"/>
              <a:ext cx="1335024" cy="1776709"/>
            </a:xfrm>
            <a:prstGeom prst="rect">
              <a:avLst/>
            </a:prstGeom>
            <a:noFill/>
          </p:spPr>
        </p:pic>
      </p:grpSp>
      <p:sp>
        <p:nvSpPr>
          <p:cNvPr id="8" name="Oval 7"/>
          <p:cNvSpPr/>
          <p:nvPr/>
        </p:nvSpPr>
        <p:spPr>
          <a:xfrm>
            <a:off x="5715000" y="1562100"/>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1000" y="2952750"/>
            <a:ext cx="8403336" cy="365760"/>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Strong relationships, prefers and is best 1-on-1, responds to a nurturing manager.</a:t>
            </a:r>
          </a:p>
        </p:txBody>
      </p:sp>
      <p:sp>
        <p:nvSpPr>
          <p:cNvPr id="14" name="TextBox 13"/>
          <p:cNvSpPr txBox="1"/>
          <p:nvPr/>
        </p:nvSpPr>
        <p:spPr>
          <a:xfrm>
            <a:off x="5867400" y="53340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48</a:t>
            </a:r>
          </a:p>
        </p:txBody>
      </p:sp>
    </p:spTree>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Y:\11gen\Vignette 3 graph.jpg"/>
          <p:cNvPicPr>
            <a:picLocks noChangeAspect="1" noChangeArrowheads="1"/>
          </p:cNvPicPr>
          <p:nvPr/>
        </p:nvPicPr>
        <p:blipFill>
          <a:blip r:embed="rId2" cstate="print"/>
          <a:srcRect/>
          <a:stretch>
            <a:fillRect/>
          </a:stretch>
        </p:blipFill>
        <p:spPr bwMode="auto">
          <a:xfrm>
            <a:off x="546100" y="725488"/>
            <a:ext cx="8051800" cy="4929187"/>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Tony has to work with.  Anything else is wishful thinking.</a:t>
            </a:r>
          </a:p>
        </p:txBody>
      </p:sp>
      <p:grpSp>
        <p:nvGrpSpPr>
          <p:cNvPr id="2" name="Group 46"/>
          <p:cNvGrpSpPr>
            <a:grpSpLocks noChangeAspect="1"/>
          </p:cNvGrpSpPr>
          <p:nvPr/>
        </p:nvGrpSpPr>
        <p:grpSpPr>
          <a:xfrm>
            <a:off x="685800" y="3695700"/>
            <a:ext cx="1155291" cy="1832920"/>
            <a:chOff x="3883132" y="4041668"/>
            <a:chExt cx="1335623" cy="2119027"/>
          </a:xfrm>
          <a:effectLst>
            <a:glow rad="101600">
              <a:srgbClr val="396D7F">
                <a:alpha val="60000"/>
              </a:srgbClr>
            </a:glow>
          </a:effectLst>
        </p:grpSpPr>
        <p:sp>
          <p:nvSpPr>
            <p:cNvPr id="10" name="TextBox 9"/>
            <p:cNvSpPr txBox="1"/>
            <p:nvPr/>
          </p:nvSpPr>
          <p:spPr>
            <a:xfrm>
              <a:off x="4212915" y="583725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Carol</a:t>
              </a:r>
            </a:p>
          </p:txBody>
        </p:sp>
        <p:sp>
          <p:nvSpPr>
            <p:cNvPr id="11" name="TextBox 10"/>
            <p:cNvSpPr txBox="1"/>
            <p:nvPr/>
          </p:nvSpPr>
          <p:spPr>
            <a:xfrm>
              <a:off x="3888055" y="5837256"/>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2" name="Picture 6" descr="Y:\11gen\Vignette 3 - seller Carol - alt.jpg"/>
            <p:cNvPicPr>
              <a:picLocks noChangeAspect="1" noChangeArrowheads="1"/>
            </p:cNvPicPr>
            <p:nvPr/>
          </p:nvPicPr>
          <p:blipFill>
            <a:blip r:embed="rId3" cstate="print"/>
            <a:srcRect/>
            <a:stretch>
              <a:fillRect/>
            </a:stretch>
          </p:blipFill>
          <p:spPr bwMode="auto">
            <a:xfrm>
              <a:off x="3883132" y="4041668"/>
              <a:ext cx="1335024" cy="1776709"/>
            </a:xfrm>
            <a:prstGeom prst="rect">
              <a:avLst/>
            </a:prstGeom>
            <a:noFill/>
          </p:spPr>
        </p:pic>
      </p:grpSp>
      <p:sp>
        <p:nvSpPr>
          <p:cNvPr id="8" name="Oval 7"/>
          <p:cNvSpPr/>
          <p:nvPr/>
        </p:nvSpPr>
        <p:spPr>
          <a:xfrm>
            <a:off x="6657975" y="1943100"/>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1000" y="2952750"/>
            <a:ext cx="8403336" cy="365760"/>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Sets high goals.</a:t>
            </a:r>
          </a:p>
        </p:txBody>
      </p:sp>
      <p:sp>
        <p:nvSpPr>
          <p:cNvPr id="14" name="TextBox 13"/>
          <p:cNvSpPr txBox="1"/>
          <p:nvPr/>
        </p:nvSpPr>
        <p:spPr>
          <a:xfrm>
            <a:off x="5867400" y="53340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48</a:t>
            </a:r>
          </a:p>
        </p:txBody>
      </p:sp>
    </p:spTree>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Y:\11gen\Vignette 3 graph.jpg"/>
          <p:cNvPicPr>
            <a:picLocks noChangeAspect="1" noChangeArrowheads="1"/>
          </p:cNvPicPr>
          <p:nvPr/>
        </p:nvPicPr>
        <p:blipFill>
          <a:blip r:embed="rId2" cstate="print"/>
          <a:srcRect/>
          <a:stretch>
            <a:fillRect/>
          </a:stretch>
        </p:blipFill>
        <p:spPr bwMode="auto">
          <a:xfrm>
            <a:off x="546100" y="725488"/>
            <a:ext cx="8051800" cy="4929187"/>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Tony has to work with.  Anything else is wishful thinking.</a:t>
            </a:r>
          </a:p>
        </p:txBody>
      </p:sp>
      <p:grpSp>
        <p:nvGrpSpPr>
          <p:cNvPr id="2" name="Group 46"/>
          <p:cNvGrpSpPr>
            <a:grpSpLocks noChangeAspect="1"/>
          </p:cNvGrpSpPr>
          <p:nvPr/>
        </p:nvGrpSpPr>
        <p:grpSpPr>
          <a:xfrm>
            <a:off x="685800" y="3695700"/>
            <a:ext cx="1155291" cy="1832920"/>
            <a:chOff x="3883132" y="4041668"/>
            <a:chExt cx="1335623" cy="2119027"/>
          </a:xfrm>
          <a:effectLst>
            <a:glow rad="101600">
              <a:srgbClr val="396D7F">
                <a:alpha val="60000"/>
              </a:srgbClr>
            </a:glow>
          </a:effectLst>
        </p:grpSpPr>
        <p:sp>
          <p:nvSpPr>
            <p:cNvPr id="10" name="TextBox 9"/>
            <p:cNvSpPr txBox="1"/>
            <p:nvPr/>
          </p:nvSpPr>
          <p:spPr>
            <a:xfrm>
              <a:off x="4212915" y="583725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Carol</a:t>
              </a:r>
            </a:p>
          </p:txBody>
        </p:sp>
        <p:sp>
          <p:nvSpPr>
            <p:cNvPr id="11" name="TextBox 10"/>
            <p:cNvSpPr txBox="1"/>
            <p:nvPr/>
          </p:nvSpPr>
          <p:spPr>
            <a:xfrm>
              <a:off x="3888055" y="5837256"/>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2" name="Picture 6" descr="Y:\11gen\Vignette 3 - seller Carol - alt.jpg"/>
            <p:cNvPicPr>
              <a:picLocks noChangeAspect="1" noChangeArrowheads="1"/>
            </p:cNvPicPr>
            <p:nvPr/>
          </p:nvPicPr>
          <p:blipFill>
            <a:blip r:embed="rId3" cstate="print"/>
            <a:srcRect/>
            <a:stretch>
              <a:fillRect/>
            </a:stretch>
          </p:blipFill>
          <p:spPr bwMode="auto">
            <a:xfrm>
              <a:off x="3883132" y="4041668"/>
              <a:ext cx="1335024" cy="1776709"/>
            </a:xfrm>
            <a:prstGeom prst="rect">
              <a:avLst/>
            </a:prstGeom>
            <a:noFill/>
          </p:spPr>
        </p:pic>
      </p:grpSp>
      <p:sp>
        <p:nvSpPr>
          <p:cNvPr id="8" name="Oval 7"/>
          <p:cNvSpPr/>
          <p:nvPr/>
        </p:nvSpPr>
        <p:spPr>
          <a:xfrm>
            <a:off x="7600950" y="1562100"/>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1000" y="2952750"/>
            <a:ext cx="8403336" cy="365760"/>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Very competitive, loves being measured, has to feel like she’s winning.</a:t>
            </a:r>
          </a:p>
        </p:txBody>
      </p:sp>
      <p:sp>
        <p:nvSpPr>
          <p:cNvPr id="14" name="TextBox 13"/>
          <p:cNvSpPr txBox="1"/>
          <p:nvPr/>
        </p:nvSpPr>
        <p:spPr>
          <a:xfrm>
            <a:off x="5867400" y="53340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48</a:t>
            </a:r>
          </a:p>
        </p:txBody>
      </p:sp>
    </p:spTree>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Y:\11gen\Vignette 3 graph.jpg"/>
          <p:cNvPicPr>
            <a:picLocks noChangeAspect="1" noChangeArrowheads="1"/>
          </p:cNvPicPr>
          <p:nvPr/>
        </p:nvPicPr>
        <p:blipFill>
          <a:blip r:embed="rId2" cstate="print"/>
          <a:srcRect/>
          <a:stretch>
            <a:fillRect/>
          </a:stretch>
        </p:blipFill>
        <p:spPr bwMode="auto">
          <a:xfrm>
            <a:off x="546100" y="725488"/>
            <a:ext cx="8051800" cy="4929187"/>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rgbClr val="97FAFF"/>
                </a:solidFill>
                <a:effectLst>
                  <a:outerShdw blurRad="63500" dist="38100" dir="2700000" algn="tl" rotWithShape="0">
                    <a:prstClr val="black"/>
                  </a:outerShdw>
                </a:effectLst>
                <a:latin typeface="Georgia" pitchFamily="18" charset="0"/>
              </a:rPr>
              <a:t>Carol’s Command is soft—and made all the worse by two enormous strengths.</a:t>
            </a:r>
          </a:p>
        </p:txBody>
      </p:sp>
      <p:grpSp>
        <p:nvGrpSpPr>
          <p:cNvPr id="2" name="Group 46"/>
          <p:cNvGrpSpPr>
            <a:grpSpLocks noChangeAspect="1"/>
          </p:cNvGrpSpPr>
          <p:nvPr/>
        </p:nvGrpSpPr>
        <p:grpSpPr>
          <a:xfrm>
            <a:off x="685800" y="3695700"/>
            <a:ext cx="1155291" cy="1832920"/>
            <a:chOff x="3883132" y="4041668"/>
            <a:chExt cx="1335623" cy="2119027"/>
          </a:xfrm>
          <a:effectLst>
            <a:glow rad="101600">
              <a:srgbClr val="396D7F">
                <a:alpha val="60000"/>
              </a:srgbClr>
            </a:glow>
          </a:effectLst>
        </p:grpSpPr>
        <p:sp>
          <p:nvSpPr>
            <p:cNvPr id="10" name="TextBox 9"/>
            <p:cNvSpPr txBox="1"/>
            <p:nvPr/>
          </p:nvSpPr>
          <p:spPr>
            <a:xfrm>
              <a:off x="4212915" y="583725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Carol</a:t>
              </a:r>
            </a:p>
          </p:txBody>
        </p:sp>
        <p:sp>
          <p:nvSpPr>
            <p:cNvPr id="11" name="TextBox 10"/>
            <p:cNvSpPr txBox="1"/>
            <p:nvPr/>
          </p:nvSpPr>
          <p:spPr>
            <a:xfrm>
              <a:off x="3888055" y="5837256"/>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2" name="Picture 6" descr="Y:\11gen\Vignette 3 - seller Carol - alt.jpg"/>
            <p:cNvPicPr>
              <a:picLocks noChangeAspect="1" noChangeArrowheads="1"/>
            </p:cNvPicPr>
            <p:nvPr/>
          </p:nvPicPr>
          <p:blipFill>
            <a:blip r:embed="rId3" cstate="print"/>
            <a:srcRect/>
            <a:stretch>
              <a:fillRect/>
            </a:stretch>
          </p:blipFill>
          <p:spPr bwMode="auto">
            <a:xfrm>
              <a:off x="3883132" y="4041668"/>
              <a:ext cx="1335024" cy="1776709"/>
            </a:xfrm>
            <a:prstGeom prst="rect">
              <a:avLst/>
            </a:prstGeom>
            <a:noFill/>
          </p:spPr>
        </p:pic>
      </p:grpSp>
      <p:sp>
        <p:nvSpPr>
          <p:cNvPr id="8" name="Oval 7"/>
          <p:cNvSpPr/>
          <p:nvPr/>
        </p:nvSpPr>
        <p:spPr>
          <a:xfrm>
            <a:off x="2886075" y="2324100"/>
            <a:ext cx="685800" cy="685800"/>
          </a:xfrm>
          <a:prstGeom prst="ellipse">
            <a:avLst/>
          </a:prstGeom>
          <a:solidFill>
            <a:srgbClr val="000000">
              <a:alpha val="50196"/>
            </a:srgbClr>
          </a:solidFill>
          <a:ln w="57150" cmpd="sng">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829050" y="1171575"/>
            <a:ext cx="685800" cy="685800"/>
          </a:xfrm>
          <a:prstGeom prst="ellipse">
            <a:avLst/>
          </a:prstGeom>
          <a:solidFill>
            <a:srgbClr val="FF0000">
              <a:alpha val="30196"/>
            </a:srgbClr>
          </a:solidFill>
          <a:ln w="57150" cmpd="sng">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15" name="Oval 14"/>
          <p:cNvSpPr/>
          <p:nvPr/>
        </p:nvSpPr>
        <p:spPr>
          <a:xfrm>
            <a:off x="1943100" y="1171575"/>
            <a:ext cx="685800" cy="685800"/>
          </a:xfrm>
          <a:prstGeom prst="ellipse">
            <a:avLst/>
          </a:prstGeom>
          <a:solidFill>
            <a:srgbClr val="FF0000">
              <a:alpha val="30196"/>
            </a:srgbClr>
          </a:solidFill>
          <a:ln w="57150" cmpd="sng">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grpSp>
        <p:nvGrpSpPr>
          <p:cNvPr id="17" name="Group 55"/>
          <p:cNvGrpSpPr>
            <a:grpSpLocks noChangeAspect="1"/>
          </p:cNvGrpSpPr>
          <p:nvPr/>
        </p:nvGrpSpPr>
        <p:grpSpPr bwMode="auto">
          <a:xfrm rot="16200000">
            <a:off x="7300121" y="4110831"/>
            <a:ext cx="666750" cy="2465387"/>
            <a:chOff x="3792" y="672"/>
            <a:chExt cx="1091" cy="1115"/>
          </a:xfrm>
          <a:effectLst>
            <a:glow rad="101600">
              <a:srgbClr val="FF0000">
                <a:alpha val="60000"/>
              </a:srgbClr>
            </a:glow>
          </a:effectLst>
        </p:grpSpPr>
        <p:sp>
          <p:nvSpPr>
            <p:cNvPr id="18" name="AutoShape 54"/>
            <p:cNvSpPr>
              <a:spLocks noChangeAspect="1" noChangeArrowheads="1" noTextEdit="1"/>
            </p:cNvSpPr>
            <p:nvPr/>
          </p:nvSpPr>
          <p:spPr bwMode="auto">
            <a:xfrm>
              <a:off x="3792" y="672"/>
              <a:ext cx="1091" cy="111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56"/>
            <p:cNvSpPr>
              <a:spLocks/>
            </p:cNvSpPr>
            <p:nvPr/>
          </p:nvSpPr>
          <p:spPr bwMode="auto">
            <a:xfrm>
              <a:off x="3800" y="674"/>
              <a:ext cx="1083" cy="1113"/>
            </a:xfrm>
            <a:custGeom>
              <a:avLst/>
              <a:gdLst/>
              <a:ahLst/>
              <a:cxnLst>
                <a:cxn ang="0">
                  <a:pos x="1879" y="602"/>
                </a:cxn>
                <a:cxn ang="0">
                  <a:pos x="1833" y="527"/>
                </a:cxn>
                <a:cxn ang="0">
                  <a:pos x="1904" y="612"/>
                </a:cxn>
                <a:cxn ang="0">
                  <a:pos x="1966" y="708"/>
                </a:cxn>
                <a:cxn ang="0">
                  <a:pos x="2017" y="812"/>
                </a:cxn>
                <a:cxn ang="0">
                  <a:pos x="2093" y="1080"/>
                </a:cxn>
                <a:cxn ang="0">
                  <a:pos x="2088" y="1385"/>
                </a:cxn>
                <a:cxn ang="0">
                  <a:pos x="1969" y="1714"/>
                </a:cxn>
                <a:cxn ang="0">
                  <a:pos x="1743" y="1986"/>
                </a:cxn>
                <a:cxn ang="0">
                  <a:pos x="1468" y="2152"/>
                </a:cxn>
                <a:cxn ang="0">
                  <a:pos x="1348" y="2192"/>
                </a:cxn>
                <a:cxn ang="0">
                  <a:pos x="1226" y="2217"/>
                </a:cxn>
                <a:cxn ang="0">
                  <a:pos x="1105" y="2226"/>
                </a:cxn>
                <a:cxn ang="0">
                  <a:pos x="1105" y="2227"/>
                </a:cxn>
                <a:cxn ang="0">
                  <a:pos x="1070" y="2226"/>
                </a:cxn>
                <a:cxn ang="0">
                  <a:pos x="983" y="2219"/>
                </a:cxn>
                <a:cxn ang="0">
                  <a:pos x="862" y="2199"/>
                </a:cxn>
                <a:cxn ang="0">
                  <a:pos x="746" y="2165"/>
                </a:cxn>
                <a:cxn ang="0">
                  <a:pos x="598" y="2100"/>
                </a:cxn>
                <a:cxn ang="0">
                  <a:pos x="418" y="1983"/>
                </a:cxn>
                <a:cxn ang="0">
                  <a:pos x="267" y="1836"/>
                </a:cxn>
                <a:cxn ang="0">
                  <a:pos x="141" y="1654"/>
                </a:cxn>
                <a:cxn ang="0">
                  <a:pos x="38" y="1404"/>
                </a:cxn>
                <a:cxn ang="0">
                  <a:pos x="0" y="1084"/>
                </a:cxn>
                <a:cxn ang="0">
                  <a:pos x="72" y="722"/>
                </a:cxn>
                <a:cxn ang="0">
                  <a:pos x="228" y="438"/>
                </a:cxn>
                <a:cxn ang="0">
                  <a:pos x="451" y="219"/>
                </a:cxn>
                <a:cxn ang="0">
                  <a:pos x="722" y="72"/>
                </a:cxn>
                <a:cxn ang="0">
                  <a:pos x="869" y="27"/>
                </a:cxn>
                <a:cxn ang="0">
                  <a:pos x="982" y="7"/>
                </a:cxn>
                <a:cxn ang="0">
                  <a:pos x="1096" y="0"/>
                </a:cxn>
                <a:cxn ang="0">
                  <a:pos x="1210" y="4"/>
                </a:cxn>
                <a:cxn ang="0">
                  <a:pos x="1324" y="20"/>
                </a:cxn>
                <a:cxn ang="0">
                  <a:pos x="1437" y="49"/>
                </a:cxn>
                <a:cxn ang="0">
                  <a:pos x="1621" y="124"/>
                </a:cxn>
                <a:cxn ang="0">
                  <a:pos x="1873" y="301"/>
                </a:cxn>
                <a:cxn ang="0">
                  <a:pos x="2063" y="536"/>
                </a:cxn>
                <a:cxn ang="0">
                  <a:pos x="2144" y="712"/>
                </a:cxn>
                <a:cxn ang="0">
                  <a:pos x="2006" y="514"/>
                </a:cxn>
                <a:cxn ang="0">
                  <a:pos x="1824" y="353"/>
                </a:cxn>
                <a:cxn ang="0">
                  <a:pos x="1600" y="237"/>
                </a:cxn>
                <a:cxn ang="0">
                  <a:pos x="1348" y="177"/>
                </a:cxn>
                <a:cxn ang="0">
                  <a:pos x="1097" y="180"/>
                </a:cxn>
                <a:cxn ang="0">
                  <a:pos x="857" y="244"/>
                </a:cxn>
                <a:cxn ang="0">
                  <a:pos x="641" y="362"/>
                </a:cxn>
                <a:cxn ang="0">
                  <a:pos x="456" y="531"/>
                </a:cxn>
                <a:cxn ang="0">
                  <a:pos x="315" y="744"/>
                </a:cxn>
                <a:cxn ang="0">
                  <a:pos x="210" y="1122"/>
                </a:cxn>
                <a:cxn ang="0">
                  <a:pos x="278" y="1577"/>
                </a:cxn>
                <a:cxn ang="0">
                  <a:pos x="408" y="1741"/>
                </a:cxn>
                <a:cxn ang="0">
                  <a:pos x="568" y="1867"/>
                </a:cxn>
                <a:cxn ang="0">
                  <a:pos x="751" y="1957"/>
                </a:cxn>
                <a:cxn ang="0">
                  <a:pos x="948" y="2006"/>
                </a:cxn>
                <a:cxn ang="0">
                  <a:pos x="1154" y="2009"/>
                </a:cxn>
                <a:cxn ang="0">
                  <a:pos x="1361" y="1967"/>
                </a:cxn>
                <a:cxn ang="0">
                  <a:pos x="1681" y="1786"/>
                </a:cxn>
                <a:cxn ang="0">
                  <a:pos x="1941" y="1420"/>
                </a:cxn>
                <a:cxn ang="0">
                  <a:pos x="2001" y="975"/>
                </a:cxn>
              </a:cxnLst>
              <a:rect l="0" t="0" r="r" b="b"/>
              <a:pathLst>
                <a:path w="2166" h="2227">
                  <a:moveTo>
                    <a:pt x="1930" y="702"/>
                  </a:moveTo>
                  <a:lnTo>
                    <a:pt x="1918" y="677"/>
                  </a:lnTo>
                  <a:lnTo>
                    <a:pt x="1906" y="652"/>
                  </a:lnTo>
                  <a:lnTo>
                    <a:pt x="1892" y="626"/>
                  </a:lnTo>
                  <a:lnTo>
                    <a:pt x="1879" y="602"/>
                  </a:lnTo>
                  <a:lnTo>
                    <a:pt x="1864" y="579"/>
                  </a:lnTo>
                  <a:lnTo>
                    <a:pt x="1849" y="556"/>
                  </a:lnTo>
                  <a:lnTo>
                    <a:pt x="1834" y="533"/>
                  </a:lnTo>
                  <a:lnTo>
                    <a:pt x="1818" y="511"/>
                  </a:lnTo>
                  <a:lnTo>
                    <a:pt x="1833" y="527"/>
                  </a:lnTo>
                  <a:lnTo>
                    <a:pt x="1848" y="543"/>
                  </a:lnTo>
                  <a:lnTo>
                    <a:pt x="1863" y="561"/>
                  </a:lnTo>
                  <a:lnTo>
                    <a:pt x="1877" y="578"/>
                  </a:lnTo>
                  <a:lnTo>
                    <a:pt x="1891" y="595"/>
                  </a:lnTo>
                  <a:lnTo>
                    <a:pt x="1904" y="612"/>
                  </a:lnTo>
                  <a:lnTo>
                    <a:pt x="1917" y="631"/>
                  </a:lnTo>
                  <a:lnTo>
                    <a:pt x="1930" y="649"/>
                  </a:lnTo>
                  <a:lnTo>
                    <a:pt x="1943" y="669"/>
                  </a:lnTo>
                  <a:lnTo>
                    <a:pt x="1954" y="688"/>
                  </a:lnTo>
                  <a:lnTo>
                    <a:pt x="1966" y="708"/>
                  </a:lnTo>
                  <a:lnTo>
                    <a:pt x="1977" y="728"/>
                  </a:lnTo>
                  <a:lnTo>
                    <a:pt x="1987" y="748"/>
                  </a:lnTo>
                  <a:lnTo>
                    <a:pt x="1998" y="769"/>
                  </a:lnTo>
                  <a:lnTo>
                    <a:pt x="2008" y="790"/>
                  </a:lnTo>
                  <a:lnTo>
                    <a:pt x="2017" y="812"/>
                  </a:lnTo>
                  <a:lnTo>
                    <a:pt x="2039" y="865"/>
                  </a:lnTo>
                  <a:lnTo>
                    <a:pt x="2058" y="918"/>
                  </a:lnTo>
                  <a:lnTo>
                    <a:pt x="2073" y="972"/>
                  </a:lnTo>
                  <a:lnTo>
                    <a:pt x="2084" y="1026"/>
                  </a:lnTo>
                  <a:lnTo>
                    <a:pt x="2093" y="1080"/>
                  </a:lnTo>
                  <a:lnTo>
                    <a:pt x="2099" y="1134"/>
                  </a:lnTo>
                  <a:lnTo>
                    <a:pt x="2101" y="1189"/>
                  </a:lnTo>
                  <a:lnTo>
                    <a:pt x="2101" y="1243"/>
                  </a:lnTo>
                  <a:lnTo>
                    <a:pt x="2097" y="1314"/>
                  </a:lnTo>
                  <a:lnTo>
                    <a:pt x="2088" y="1385"/>
                  </a:lnTo>
                  <a:lnTo>
                    <a:pt x="2073" y="1454"/>
                  </a:lnTo>
                  <a:lnTo>
                    <a:pt x="2054" y="1521"/>
                  </a:lnTo>
                  <a:lnTo>
                    <a:pt x="2030" y="1587"/>
                  </a:lnTo>
                  <a:lnTo>
                    <a:pt x="2001" y="1652"/>
                  </a:lnTo>
                  <a:lnTo>
                    <a:pt x="1969" y="1714"/>
                  </a:lnTo>
                  <a:lnTo>
                    <a:pt x="1932" y="1774"/>
                  </a:lnTo>
                  <a:lnTo>
                    <a:pt x="1891" y="1832"/>
                  </a:lnTo>
                  <a:lnTo>
                    <a:pt x="1846" y="1887"/>
                  </a:lnTo>
                  <a:lnTo>
                    <a:pt x="1796" y="1939"/>
                  </a:lnTo>
                  <a:lnTo>
                    <a:pt x="1743" y="1986"/>
                  </a:lnTo>
                  <a:lnTo>
                    <a:pt x="1686" y="2031"/>
                  </a:lnTo>
                  <a:lnTo>
                    <a:pt x="1625" y="2073"/>
                  </a:lnTo>
                  <a:lnTo>
                    <a:pt x="1560" y="2109"/>
                  </a:lnTo>
                  <a:lnTo>
                    <a:pt x="1492" y="2142"/>
                  </a:lnTo>
                  <a:lnTo>
                    <a:pt x="1468" y="2152"/>
                  </a:lnTo>
                  <a:lnTo>
                    <a:pt x="1445" y="2161"/>
                  </a:lnTo>
                  <a:lnTo>
                    <a:pt x="1421" y="2169"/>
                  </a:lnTo>
                  <a:lnTo>
                    <a:pt x="1396" y="2177"/>
                  </a:lnTo>
                  <a:lnTo>
                    <a:pt x="1372" y="2186"/>
                  </a:lnTo>
                  <a:lnTo>
                    <a:pt x="1348" y="2192"/>
                  </a:lnTo>
                  <a:lnTo>
                    <a:pt x="1324" y="2198"/>
                  </a:lnTo>
                  <a:lnTo>
                    <a:pt x="1300" y="2204"/>
                  </a:lnTo>
                  <a:lnTo>
                    <a:pt x="1275" y="2209"/>
                  </a:lnTo>
                  <a:lnTo>
                    <a:pt x="1251" y="2213"/>
                  </a:lnTo>
                  <a:lnTo>
                    <a:pt x="1226" y="2217"/>
                  </a:lnTo>
                  <a:lnTo>
                    <a:pt x="1202" y="2219"/>
                  </a:lnTo>
                  <a:lnTo>
                    <a:pt x="1178" y="2222"/>
                  </a:lnTo>
                  <a:lnTo>
                    <a:pt x="1153" y="2224"/>
                  </a:lnTo>
                  <a:lnTo>
                    <a:pt x="1129" y="2225"/>
                  </a:lnTo>
                  <a:lnTo>
                    <a:pt x="1105" y="2226"/>
                  </a:lnTo>
                  <a:lnTo>
                    <a:pt x="1107" y="2226"/>
                  </a:lnTo>
                  <a:lnTo>
                    <a:pt x="1108" y="2226"/>
                  </a:lnTo>
                  <a:lnTo>
                    <a:pt x="1111" y="2226"/>
                  </a:lnTo>
                  <a:lnTo>
                    <a:pt x="1112" y="2227"/>
                  </a:lnTo>
                  <a:lnTo>
                    <a:pt x="1105" y="2227"/>
                  </a:lnTo>
                  <a:lnTo>
                    <a:pt x="1098" y="2227"/>
                  </a:lnTo>
                  <a:lnTo>
                    <a:pt x="1091" y="2227"/>
                  </a:lnTo>
                  <a:lnTo>
                    <a:pt x="1084" y="2226"/>
                  </a:lnTo>
                  <a:lnTo>
                    <a:pt x="1077" y="2226"/>
                  </a:lnTo>
                  <a:lnTo>
                    <a:pt x="1070" y="2226"/>
                  </a:lnTo>
                  <a:lnTo>
                    <a:pt x="1063" y="2225"/>
                  </a:lnTo>
                  <a:lnTo>
                    <a:pt x="1057" y="2225"/>
                  </a:lnTo>
                  <a:lnTo>
                    <a:pt x="1032" y="2224"/>
                  </a:lnTo>
                  <a:lnTo>
                    <a:pt x="1007" y="2221"/>
                  </a:lnTo>
                  <a:lnTo>
                    <a:pt x="983" y="2219"/>
                  </a:lnTo>
                  <a:lnTo>
                    <a:pt x="959" y="2217"/>
                  </a:lnTo>
                  <a:lnTo>
                    <a:pt x="934" y="2213"/>
                  </a:lnTo>
                  <a:lnTo>
                    <a:pt x="910" y="2209"/>
                  </a:lnTo>
                  <a:lnTo>
                    <a:pt x="886" y="2204"/>
                  </a:lnTo>
                  <a:lnTo>
                    <a:pt x="862" y="2199"/>
                  </a:lnTo>
                  <a:lnTo>
                    <a:pt x="839" y="2194"/>
                  </a:lnTo>
                  <a:lnTo>
                    <a:pt x="815" y="2187"/>
                  </a:lnTo>
                  <a:lnTo>
                    <a:pt x="792" y="2180"/>
                  </a:lnTo>
                  <a:lnTo>
                    <a:pt x="769" y="2173"/>
                  </a:lnTo>
                  <a:lnTo>
                    <a:pt x="746" y="2165"/>
                  </a:lnTo>
                  <a:lnTo>
                    <a:pt x="722" y="2156"/>
                  </a:lnTo>
                  <a:lnTo>
                    <a:pt x="699" y="2146"/>
                  </a:lnTo>
                  <a:lnTo>
                    <a:pt x="678" y="2137"/>
                  </a:lnTo>
                  <a:lnTo>
                    <a:pt x="637" y="2119"/>
                  </a:lnTo>
                  <a:lnTo>
                    <a:pt x="598" y="2100"/>
                  </a:lnTo>
                  <a:lnTo>
                    <a:pt x="560" y="2078"/>
                  </a:lnTo>
                  <a:lnTo>
                    <a:pt x="523" y="2056"/>
                  </a:lnTo>
                  <a:lnTo>
                    <a:pt x="486" y="2033"/>
                  </a:lnTo>
                  <a:lnTo>
                    <a:pt x="452" y="2008"/>
                  </a:lnTo>
                  <a:lnTo>
                    <a:pt x="418" y="1983"/>
                  </a:lnTo>
                  <a:lnTo>
                    <a:pt x="385" y="1955"/>
                  </a:lnTo>
                  <a:lnTo>
                    <a:pt x="354" y="1927"/>
                  </a:lnTo>
                  <a:lnTo>
                    <a:pt x="324" y="1899"/>
                  </a:lnTo>
                  <a:lnTo>
                    <a:pt x="295" y="1867"/>
                  </a:lnTo>
                  <a:lnTo>
                    <a:pt x="267" y="1836"/>
                  </a:lnTo>
                  <a:lnTo>
                    <a:pt x="240" y="1804"/>
                  </a:lnTo>
                  <a:lnTo>
                    <a:pt x="216" y="1771"/>
                  </a:lnTo>
                  <a:lnTo>
                    <a:pt x="191" y="1736"/>
                  </a:lnTo>
                  <a:lnTo>
                    <a:pt x="168" y="1701"/>
                  </a:lnTo>
                  <a:lnTo>
                    <a:pt x="141" y="1654"/>
                  </a:lnTo>
                  <a:lnTo>
                    <a:pt x="115" y="1607"/>
                  </a:lnTo>
                  <a:lnTo>
                    <a:pt x="92" y="1557"/>
                  </a:lnTo>
                  <a:lnTo>
                    <a:pt x="73" y="1507"/>
                  </a:lnTo>
                  <a:lnTo>
                    <a:pt x="54" y="1456"/>
                  </a:lnTo>
                  <a:lnTo>
                    <a:pt x="38" y="1404"/>
                  </a:lnTo>
                  <a:lnTo>
                    <a:pt x="25" y="1351"/>
                  </a:lnTo>
                  <a:lnTo>
                    <a:pt x="15" y="1297"/>
                  </a:lnTo>
                  <a:lnTo>
                    <a:pt x="6" y="1227"/>
                  </a:lnTo>
                  <a:lnTo>
                    <a:pt x="1" y="1155"/>
                  </a:lnTo>
                  <a:lnTo>
                    <a:pt x="0" y="1084"/>
                  </a:lnTo>
                  <a:lnTo>
                    <a:pt x="5" y="1011"/>
                  </a:lnTo>
                  <a:lnTo>
                    <a:pt x="14" y="939"/>
                  </a:lnTo>
                  <a:lnTo>
                    <a:pt x="28" y="866"/>
                  </a:lnTo>
                  <a:lnTo>
                    <a:pt x="47" y="793"/>
                  </a:lnTo>
                  <a:lnTo>
                    <a:pt x="72" y="722"/>
                  </a:lnTo>
                  <a:lnTo>
                    <a:pt x="97" y="661"/>
                  </a:lnTo>
                  <a:lnTo>
                    <a:pt x="126" y="602"/>
                  </a:lnTo>
                  <a:lnTo>
                    <a:pt x="157" y="544"/>
                  </a:lnTo>
                  <a:lnTo>
                    <a:pt x="191" y="490"/>
                  </a:lnTo>
                  <a:lnTo>
                    <a:pt x="228" y="438"/>
                  </a:lnTo>
                  <a:lnTo>
                    <a:pt x="269" y="390"/>
                  </a:lnTo>
                  <a:lnTo>
                    <a:pt x="310" y="343"/>
                  </a:lnTo>
                  <a:lnTo>
                    <a:pt x="355" y="299"/>
                  </a:lnTo>
                  <a:lnTo>
                    <a:pt x="402" y="257"/>
                  </a:lnTo>
                  <a:lnTo>
                    <a:pt x="451" y="219"/>
                  </a:lnTo>
                  <a:lnTo>
                    <a:pt x="502" y="184"/>
                  </a:lnTo>
                  <a:lnTo>
                    <a:pt x="554" y="151"/>
                  </a:lnTo>
                  <a:lnTo>
                    <a:pt x="610" y="121"/>
                  </a:lnTo>
                  <a:lnTo>
                    <a:pt x="665" y="95"/>
                  </a:lnTo>
                  <a:lnTo>
                    <a:pt x="722" y="72"/>
                  </a:lnTo>
                  <a:lnTo>
                    <a:pt x="781" y="51"/>
                  </a:lnTo>
                  <a:lnTo>
                    <a:pt x="803" y="44"/>
                  </a:lnTo>
                  <a:lnTo>
                    <a:pt x="825" y="38"/>
                  </a:lnTo>
                  <a:lnTo>
                    <a:pt x="847" y="33"/>
                  </a:lnTo>
                  <a:lnTo>
                    <a:pt x="869" y="27"/>
                  </a:lnTo>
                  <a:lnTo>
                    <a:pt x="892" y="22"/>
                  </a:lnTo>
                  <a:lnTo>
                    <a:pt x="914" y="18"/>
                  </a:lnTo>
                  <a:lnTo>
                    <a:pt x="937" y="14"/>
                  </a:lnTo>
                  <a:lnTo>
                    <a:pt x="959" y="11"/>
                  </a:lnTo>
                  <a:lnTo>
                    <a:pt x="982" y="7"/>
                  </a:lnTo>
                  <a:lnTo>
                    <a:pt x="1005" y="5"/>
                  </a:lnTo>
                  <a:lnTo>
                    <a:pt x="1028" y="3"/>
                  </a:lnTo>
                  <a:lnTo>
                    <a:pt x="1050" y="2"/>
                  </a:lnTo>
                  <a:lnTo>
                    <a:pt x="1073" y="0"/>
                  </a:lnTo>
                  <a:lnTo>
                    <a:pt x="1096" y="0"/>
                  </a:lnTo>
                  <a:lnTo>
                    <a:pt x="1119" y="0"/>
                  </a:lnTo>
                  <a:lnTo>
                    <a:pt x="1142" y="0"/>
                  </a:lnTo>
                  <a:lnTo>
                    <a:pt x="1165" y="2"/>
                  </a:lnTo>
                  <a:lnTo>
                    <a:pt x="1187" y="3"/>
                  </a:lnTo>
                  <a:lnTo>
                    <a:pt x="1210" y="4"/>
                  </a:lnTo>
                  <a:lnTo>
                    <a:pt x="1233" y="6"/>
                  </a:lnTo>
                  <a:lnTo>
                    <a:pt x="1256" y="10"/>
                  </a:lnTo>
                  <a:lnTo>
                    <a:pt x="1278" y="13"/>
                  </a:lnTo>
                  <a:lnTo>
                    <a:pt x="1301" y="17"/>
                  </a:lnTo>
                  <a:lnTo>
                    <a:pt x="1324" y="20"/>
                  </a:lnTo>
                  <a:lnTo>
                    <a:pt x="1346" y="26"/>
                  </a:lnTo>
                  <a:lnTo>
                    <a:pt x="1369" y="30"/>
                  </a:lnTo>
                  <a:lnTo>
                    <a:pt x="1392" y="36"/>
                  </a:lnTo>
                  <a:lnTo>
                    <a:pt x="1414" y="42"/>
                  </a:lnTo>
                  <a:lnTo>
                    <a:pt x="1437" y="49"/>
                  </a:lnTo>
                  <a:lnTo>
                    <a:pt x="1459" y="56"/>
                  </a:lnTo>
                  <a:lnTo>
                    <a:pt x="1482" y="64"/>
                  </a:lnTo>
                  <a:lnTo>
                    <a:pt x="1504" y="72"/>
                  </a:lnTo>
                  <a:lnTo>
                    <a:pt x="1563" y="96"/>
                  </a:lnTo>
                  <a:lnTo>
                    <a:pt x="1621" y="124"/>
                  </a:lnTo>
                  <a:lnTo>
                    <a:pt x="1676" y="154"/>
                  </a:lnTo>
                  <a:lnTo>
                    <a:pt x="1729" y="187"/>
                  </a:lnTo>
                  <a:lnTo>
                    <a:pt x="1780" y="223"/>
                  </a:lnTo>
                  <a:lnTo>
                    <a:pt x="1827" y="261"/>
                  </a:lnTo>
                  <a:lnTo>
                    <a:pt x="1873" y="301"/>
                  </a:lnTo>
                  <a:lnTo>
                    <a:pt x="1917" y="344"/>
                  </a:lnTo>
                  <a:lnTo>
                    <a:pt x="1957" y="389"/>
                  </a:lnTo>
                  <a:lnTo>
                    <a:pt x="1995" y="436"/>
                  </a:lnTo>
                  <a:lnTo>
                    <a:pt x="2031" y="486"/>
                  </a:lnTo>
                  <a:lnTo>
                    <a:pt x="2063" y="536"/>
                  </a:lnTo>
                  <a:lnTo>
                    <a:pt x="2093" y="588"/>
                  </a:lnTo>
                  <a:lnTo>
                    <a:pt x="2121" y="642"/>
                  </a:lnTo>
                  <a:lnTo>
                    <a:pt x="2145" y="698"/>
                  </a:lnTo>
                  <a:lnTo>
                    <a:pt x="2166" y="754"/>
                  </a:lnTo>
                  <a:lnTo>
                    <a:pt x="2144" y="712"/>
                  </a:lnTo>
                  <a:lnTo>
                    <a:pt x="2120" y="670"/>
                  </a:lnTo>
                  <a:lnTo>
                    <a:pt x="2095" y="629"/>
                  </a:lnTo>
                  <a:lnTo>
                    <a:pt x="2067" y="589"/>
                  </a:lnTo>
                  <a:lnTo>
                    <a:pt x="2037" y="551"/>
                  </a:lnTo>
                  <a:lnTo>
                    <a:pt x="2006" y="514"/>
                  </a:lnTo>
                  <a:lnTo>
                    <a:pt x="1972" y="479"/>
                  </a:lnTo>
                  <a:lnTo>
                    <a:pt x="1938" y="445"/>
                  </a:lnTo>
                  <a:lnTo>
                    <a:pt x="1901" y="413"/>
                  </a:lnTo>
                  <a:lnTo>
                    <a:pt x="1863" y="382"/>
                  </a:lnTo>
                  <a:lnTo>
                    <a:pt x="1824" y="353"/>
                  </a:lnTo>
                  <a:lnTo>
                    <a:pt x="1782" y="325"/>
                  </a:lnTo>
                  <a:lnTo>
                    <a:pt x="1739" y="300"/>
                  </a:lnTo>
                  <a:lnTo>
                    <a:pt x="1694" y="277"/>
                  </a:lnTo>
                  <a:lnTo>
                    <a:pt x="1648" y="256"/>
                  </a:lnTo>
                  <a:lnTo>
                    <a:pt x="1600" y="237"/>
                  </a:lnTo>
                  <a:lnTo>
                    <a:pt x="1551" y="219"/>
                  </a:lnTo>
                  <a:lnTo>
                    <a:pt x="1500" y="204"/>
                  </a:lnTo>
                  <a:lnTo>
                    <a:pt x="1449" y="193"/>
                  </a:lnTo>
                  <a:lnTo>
                    <a:pt x="1399" y="184"/>
                  </a:lnTo>
                  <a:lnTo>
                    <a:pt x="1348" y="177"/>
                  </a:lnTo>
                  <a:lnTo>
                    <a:pt x="1297" y="172"/>
                  </a:lnTo>
                  <a:lnTo>
                    <a:pt x="1247" y="171"/>
                  </a:lnTo>
                  <a:lnTo>
                    <a:pt x="1196" y="171"/>
                  </a:lnTo>
                  <a:lnTo>
                    <a:pt x="1146" y="174"/>
                  </a:lnTo>
                  <a:lnTo>
                    <a:pt x="1097" y="180"/>
                  </a:lnTo>
                  <a:lnTo>
                    <a:pt x="1047" y="188"/>
                  </a:lnTo>
                  <a:lnTo>
                    <a:pt x="999" y="199"/>
                  </a:lnTo>
                  <a:lnTo>
                    <a:pt x="951" y="211"/>
                  </a:lnTo>
                  <a:lnTo>
                    <a:pt x="903" y="226"/>
                  </a:lnTo>
                  <a:lnTo>
                    <a:pt x="857" y="244"/>
                  </a:lnTo>
                  <a:lnTo>
                    <a:pt x="812" y="263"/>
                  </a:lnTo>
                  <a:lnTo>
                    <a:pt x="767" y="285"/>
                  </a:lnTo>
                  <a:lnTo>
                    <a:pt x="724" y="308"/>
                  </a:lnTo>
                  <a:lnTo>
                    <a:pt x="681" y="335"/>
                  </a:lnTo>
                  <a:lnTo>
                    <a:pt x="641" y="362"/>
                  </a:lnTo>
                  <a:lnTo>
                    <a:pt x="600" y="392"/>
                  </a:lnTo>
                  <a:lnTo>
                    <a:pt x="562" y="423"/>
                  </a:lnTo>
                  <a:lnTo>
                    <a:pt x="525" y="457"/>
                  </a:lnTo>
                  <a:lnTo>
                    <a:pt x="490" y="493"/>
                  </a:lnTo>
                  <a:lnTo>
                    <a:pt x="456" y="531"/>
                  </a:lnTo>
                  <a:lnTo>
                    <a:pt x="424" y="570"/>
                  </a:lnTo>
                  <a:lnTo>
                    <a:pt x="394" y="610"/>
                  </a:lnTo>
                  <a:lnTo>
                    <a:pt x="365" y="653"/>
                  </a:lnTo>
                  <a:lnTo>
                    <a:pt x="339" y="698"/>
                  </a:lnTo>
                  <a:lnTo>
                    <a:pt x="315" y="744"/>
                  </a:lnTo>
                  <a:lnTo>
                    <a:pt x="293" y="791"/>
                  </a:lnTo>
                  <a:lnTo>
                    <a:pt x="273" y="841"/>
                  </a:lnTo>
                  <a:lnTo>
                    <a:pt x="243" y="934"/>
                  </a:lnTo>
                  <a:lnTo>
                    <a:pt x="221" y="1028"/>
                  </a:lnTo>
                  <a:lnTo>
                    <a:pt x="210" y="1122"/>
                  </a:lnTo>
                  <a:lnTo>
                    <a:pt x="206" y="1216"/>
                  </a:lnTo>
                  <a:lnTo>
                    <a:pt x="212" y="1308"/>
                  </a:lnTo>
                  <a:lnTo>
                    <a:pt x="226" y="1401"/>
                  </a:lnTo>
                  <a:lnTo>
                    <a:pt x="248" y="1491"/>
                  </a:lnTo>
                  <a:lnTo>
                    <a:pt x="278" y="1577"/>
                  </a:lnTo>
                  <a:lnTo>
                    <a:pt x="301" y="1613"/>
                  </a:lnTo>
                  <a:lnTo>
                    <a:pt x="326" y="1646"/>
                  </a:lnTo>
                  <a:lnTo>
                    <a:pt x="353" y="1678"/>
                  </a:lnTo>
                  <a:lnTo>
                    <a:pt x="379" y="1711"/>
                  </a:lnTo>
                  <a:lnTo>
                    <a:pt x="408" y="1741"/>
                  </a:lnTo>
                  <a:lnTo>
                    <a:pt x="438" y="1768"/>
                  </a:lnTo>
                  <a:lnTo>
                    <a:pt x="469" y="1796"/>
                  </a:lnTo>
                  <a:lnTo>
                    <a:pt x="501" y="1821"/>
                  </a:lnTo>
                  <a:lnTo>
                    <a:pt x="535" y="1846"/>
                  </a:lnTo>
                  <a:lnTo>
                    <a:pt x="568" y="1867"/>
                  </a:lnTo>
                  <a:lnTo>
                    <a:pt x="604" y="1889"/>
                  </a:lnTo>
                  <a:lnTo>
                    <a:pt x="640" y="1908"/>
                  </a:lnTo>
                  <a:lnTo>
                    <a:pt x="676" y="1926"/>
                  </a:lnTo>
                  <a:lnTo>
                    <a:pt x="713" y="1942"/>
                  </a:lnTo>
                  <a:lnTo>
                    <a:pt x="751" y="1957"/>
                  </a:lnTo>
                  <a:lnTo>
                    <a:pt x="789" y="1970"/>
                  </a:lnTo>
                  <a:lnTo>
                    <a:pt x="828" y="1982"/>
                  </a:lnTo>
                  <a:lnTo>
                    <a:pt x="869" y="1991"/>
                  </a:lnTo>
                  <a:lnTo>
                    <a:pt x="908" y="1999"/>
                  </a:lnTo>
                  <a:lnTo>
                    <a:pt x="948" y="2006"/>
                  </a:lnTo>
                  <a:lnTo>
                    <a:pt x="990" y="2009"/>
                  </a:lnTo>
                  <a:lnTo>
                    <a:pt x="1030" y="2013"/>
                  </a:lnTo>
                  <a:lnTo>
                    <a:pt x="1072" y="2013"/>
                  </a:lnTo>
                  <a:lnTo>
                    <a:pt x="1113" y="2013"/>
                  </a:lnTo>
                  <a:lnTo>
                    <a:pt x="1154" y="2009"/>
                  </a:lnTo>
                  <a:lnTo>
                    <a:pt x="1196" y="2005"/>
                  </a:lnTo>
                  <a:lnTo>
                    <a:pt x="1237" y="1998"/>
                  </a:lnTo>
                  <a:lnTo>
                    <a:pt x="1278" y="1990"/>
                  </a:lnTo>
                  <a:lnTo>
                    <a:pt x="1319" y="1979"/>
                  </a:lnTo>
                  <a:lnTo>
                    <a:pt x="1361" y="1967"/>
                  </a:lnTo>
                  <a:lnTo>
                    <a:pt x="1401" y="1952"/>
                  </a:lnTo>
                  <a:lnTo>
                    <a:pt x="1441" y="1935"/>
                  </a:lnTo>
                  <a:lnTo>
                    <a:pt x="1528" y="1893"/>
                  </a:lnTo>
                  <a:lnTo>
                    <a:pt x="1607" y="1843"/>
                  </a:lnTo>
                  <a:lnTo>
                    <a:pt x="1681" y="1786"/>
                  </a:lnTo>
                  <a:lnTo>
                    <a:pt x="1748" y="1722"/>
                  </a:lnTo>
                  <a:lnTo>
                    <a:pt x="1807" y="1654"/>
                  </a:lnTo>
                  <a:lnTo>
                    <a:pt x="1860" y="1580"/>
                  </a:lnTo>
                  <a:lnTo>
                    <a:pt x="1903" y="1502"/>
                  </a:lnTo>
                  <a:lnTo>
                    <a:pt x="1941" y="1420"/>
                  </a:lnTo>
                  <a:lnTo>
                    <a:pt x="1970" y="1335"/>
                  </a:lnTo>
                  <a:lnTo>
                    <a:pt x="1991" y="1247"/>
                  </a:lnTo>
                  <a:lnTo>
                    <a:pt x="2004" y="1158"/>
                  </a:lnTo>
                  <a:lnTo>
                    <a:pt x="2007" y="1066"/>
                  </a:lnTo>
                  <a:lnTo>
                    <a:pt x="2001" y="975"/>
                  </a:lnTo>
                  <a:lnTo>
                    <a:pt x="1987" y="883"/>
                  </a:lnTo>
                  <a:lnTo>
                    <a:pt x="1963" y="792"/>
                  </a:lnTo>
                  <a:lnTo>
                    <a:pt x="1930" y="70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 name="TextBox 19"/>
          <p:cNvSpPr txBox="1"/>
          <p:nvPr/>
        </p:nvSpPr>
        <p:spPr>
          <a:xfrm>
            <a:off x="161925" y="1066800"/>
            <a:ext cx="2133600" cy="365760"/>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Quality, perfection.</a:t>
            </a:r>
          </a:p>
        </p:txBody>
      </p:sp>
      <p:sp>
        <p:nvSpPr>
          <p:cNvPr id="21" name="TextBox 20"/>
          <p:cNvSpPr txBox="1"/>
          <p:nvPr/>
        </p:nvSpPr>
        <p:spPr>
          <a:xfrm>
            <a:off x="4162425" y="1066800"/>
            <a:ext cx="19812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Highly analytical.</a:t>
            </a:r>
          </a:p>
        </p:txBody>
      </p:sp>
      <p:sp>
        <p:nvSpPr>
          <p:cNvPr id="23" name="TextBox 22"/>
          <p:cNvSpPr txBox="1"/>
          <p:nvPr/>
        </p:nvSpPr>
        <p:spPr>
          <a:xfrm>
            <a:off x="5867400" y="53340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48</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0"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72000" y="2838450"/>
            <a:ext cx="4191000" cy="1200329"/>
          </a:xfrm>
          <a:prstGeom prst="rect">
            <a:avLst/>
          </a:prstGeom>
          <a:noFill/>
        </p:spPr>
        <p:txBody>
          <a:bodyPr wrap="square" rtlCol="0">
            <a:spAutoFit/>
          </a:bodyPr>
          <a:lstStyle/>
          <a:p>
            <a:pPr algn="ctr"/>
            <a:r>
              <a:rPr lang="en-US" sz="7200" dirty="0" smtClean="0">
                <a:solidFill>
                  <a:schemeClr val="accent1">
                    <a:lumMod val="60000"/>
                    <a:lumOff val="40000"/>
                  </a:schemeClr>
                </a:solidFill>
                <a:effectLst>
                  <a:outerShdw blurRad="50800" dist="50800" dir="2700000" algn="tl" rotWithShape="0">
                    <a:prstClr val="black"/>
                  </a:outerShdw>
                </a:effectLst>
                <a:latin typeface="Georgia" pitchFamily="18" charset="0"/>
              </a:rPr>
              <a:t>Training</a:t>
            </a:r>
          </a:p>
        </p:txBody>
      </p:sp>
      <p:sp>
        <p:nvSpPr>
          <p:cNvPr id="4" name="TextBox 3"/>
          <p:cNvSpPr txBox="1"/>
          <p:nvPr/>
        </p:nvSpPr>
        <p:spPr>
          <a:xfrm>
            <a:off x="952500" y="581025"/>
            <a:ext cx="2895600" cy="1200329"/>
          </a:xfrm>
          <a:prstGeom prst="rect">
            <a:avLst/>
          </a:prstGeom>
          <a:noFill/>
        </p:spPr>
        <p:txBody>
          <a:bodyPr wrap="square" rtlCol="0">
            <a:spAutoFit/>
          </a:bodyPr>
          <a:lstStyle/>
          <a:p>
            <a:pPr algn="ctr"/>
            <a:r>
              <a:rPr lang="en-US" sz="7200" dirty="0" smtClean="0">
                <a:solidFill>
                  <a:schemeClr val="accent1">
                    <a:lumMod val="60000"/>
                    <a:lumOff val="40000"/>
                  </a:schemeClr>
                </a:solidFill>
                <a:effectLst>
                  <a:outerShdw blurRad="50800" dist="50800" dir="2700000" algn="tl" rotWithShape="0">
                    <a:prstClr val="black"/>
                  </a:outerShdw>
                </a:effectLst>
                <a:latin typeface="Georgia" pitchFamily="18" charset="0"/>
              </a:rPr>
              <a:t>Talent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Y:\11gen\Vignette 3 graph.jpg"/>
          <p:cNvPicPr>
            <a:picLocks noChangeAspect="1" noChangeArrowheads="1"/>
          </p:cNvPicPr>
          <p:nvPr/>
        </p:nvPicPr>
        <p:blipFill>
          <a:blip r:embed="rId2" cstate="print"/>
          <a:srcRect/>
          <a:stretch>
            <a:fillRect/>
          </a:stretch>
        </p:blipFill>
        <p:spPr bwMode="auto">
          <a:xfrm>
            <a:off x="546100" y="725488"/>
            <a:ext cx="8051800" cy="4929187"/>
          </a:xfrm>
          <a:prstGeom prst="rect">
            <a:avLst/>
          </a:prstGeom>
          <a:noFill/>
        </p:spPr>
      </p:pic>
      <p:grpSp>
        <p:nvGrpSpPr>
          <p:cNvPr id="2" name="Group 46"/>
          <p:cNvGrpSpPr>
            <a:grpSpLocks noChangeAspect="1"/>
          </p:cNvGrpSpPr>
          <p:nvPr/>
        </p:nvGrpSpPr>
        <p:grpSpPr>
          <a:xfrm>
            <a:off x="685800" y="3695700"/>
            <a:ext cx="1155291" cy="1832920"/>
            <a:chOff x="3883132" y="4041668"/>
            <a:chExt cx="1335623" cy="2119027"/>
          </a:xfrm>
          <a:effectLst>
            <a:glow rad="101600">
              <a:srgbClr val="396D7F">
                <a:alpha val="60000"/>
              </a:srgbClr>
            </a:glow>
          </a:effectLst>
        </p:grpSpPr>
        <p:sp>
          <p:nvSpPr>
            <p:cNvPr id="10" name="TextBox 9"/>
            <p:cNvSpPr txBox="1"/>
            <p:nvPr/>
          </p:nvSpPr>
          <p:spPr>
            <a:xfrm>
              <a:off x="4212915" y="583725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Carol</a:t>
              </a:r>
            </a:p>
          </p:txBody>
        </p:sp>
        <p:sp>
          <p:nvSpPr>
            <p:cNvPr id="11" name="TextBox 10"/>
            <p:cNvSpPr txBox="1"/>
            <p:nvPr/>
          </p:nvSpPr>
          <p:spPr>
            <a:xfrm>
              <a:off x="3888055" y="5837256"/>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2" name="Picture 6" descr="Y:\11gen\Vignette 3 - seller Carol - alt.jpg"/>
            <p:cNvPicPr>
              <a:picLocks noChangeAspect="1" noChangeArrowheads="1"/>
            </p:cNvPicPr>
            <p:nvPr/>
          </p:nvPicPr>
          <p:blipFill>
            <a:blip r:embed="rId3" cstate="print"/>
            <a:srcRect/>
            <a:stretch>
              <a:fillRect/>
            </a:stretch>
          </p:blipFill>
          <p:spPr bwMode="auto">
            <a:xfrm>
              <a:off x="3883132" y="4041668"/>
              <a:ext cx="1335024" cy="1776709"/>
            </a:xfrm>
            <a:prstGeom prst="rect">
              <a:avLst/>
            </a:prstGeom>
            <a:noFill/>
          </p:spPr>
        </p:pic>
      </p:grpSp>
      <p:sp>
        <p:nvSpPr>
          <p:cNvPr id="8" name="Oval 7"/>
          <p:cNvSpPr/>
          <p:nvPr/>
        </p:nvSpPr>
        <p:spPr>
          <a:xfrm>
            <a:off x="2886075" y="2324100"/>
            <a:ext cx="685800" cy="685800"/>
          </a:xfrm>
          <a:prstGeom prst="ellipse">
            <a:avLst/>
          </a:prstGeom>
          <a:solidFill>
            <a:srgbClr val="000000">
              <a:alpha val="50196"/>
            </a:srgbClr>
          </a:solidFill>
          <a:ln w="57150" cmpd="sng">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829050" y="1171575"/>
            <a:ext cx="685800" cy="685800"/>
          </a:xfrm>
          <a:prstGeom prst="ellipse">
            <a:avLst/>
          </a:prstGeom>
          <a:solidFill>
            <a:srgbClr val="FF0000">
              <a:alpha val="30196"/>
            </a:srgbClr>
          </a:solidFill>
          <a:ln w="57150" cmpd="sng">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15" name="Oval 14"/>
          <p:cNvSpPr/>
          <p:nvPr/>
        </p:nvSpPr>
        <p:spPr>
          <a:xfrm>
            <a:off x="1943100" y="1171575"/>
            <a:ext cx="685800" cy="685800"/>
          </a:xfrm>
          <a:prstGeom prst="ellipse">
            <a:avLst/>
          </a:prstGeom>
          <a:solidFill>
            <a:srgbClr val="FF0000">
              <a:alpha val="30196"/>
            </a:srgbClr>
          </a:solidFill>
          <a:ln w="57150" cmpd="sng">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endParaRPr>
          </a:p>
        </p:txBody>
      </p:sp>
      <p:sp>
        <p:nvSpPr>
          <p:cNvPr id="16" name="TextBox 15"/>
          <p:cNvSpPr txBox="1"/>
          <p:nvPr/>
        </p:nvSpPr>
        <p:spPr>
          <a:xfrm>
            <a:off x="2000250" y="3724275"/>
            <a:ext cx="6705600" cy="1785104"/>
          </a:xfrm>
          <a:prstGeom prst="rect">
            <a:avLst/>
          </a:prstGeom>
          <a:solidFill>
            <a:srgbClr val="000000">
              <a:alpha val="69804"/>
            </a:srgbClr>
          </a:solidFill>
        </p:spPr>
        <p:txBody>
          <a:bodyPr wrap="square" rtlCol="0">
            <a:spAutoFit/>
          </a:bodyPr>
          <a:lstStyle/>
          <a:p>
            <a:pPr marL="228600" indent="-228600">
              <a:spcBef>
                <a:spcPts val="600"/>
              </a:spcBef>
            </a:pPr>
            <a:r>
              <a:rPr lang="en-US" dirty="0" smtClean="0">
                <a:latin typeface="Georgia" pitchFamily="18" charset="0"/>
              </a:rPr>
              <a:t>In the field, Tony sees the soft Command causing…</a:t>
            </a:r>
          </a:p>
          <a:p>
            <a:pPr marL="228600" indent="-228600">
              <a:spcBef>
                <a:spcPts val="600"/>
              </a:spcBef>
              <a:buFont typeface="Arial" pitchFamily="34" charset="0"/>
              <a:buChar char="•"/>
            </a:pPr>
            <a:r>
              <a:rPr lang="en-US" dirty="0" smtClean="0">
                <a:latin typeface="Georgia" pitchFamily="18" charset="0"/>
              </a:rPr>
              <a:t>Uncomfortable asking others to act—so fewer asks.</a:t>
            </a:r>
          </a:p>
          <a:p>
            <a:pPr marL="228600" indent="-228600">
              <a:spcBef>
                <a:spcPts val="600"/>
              </a:spcBef>
              <a:buFont typeface="Arial" pitchFamily="34" charset="0"/>
              <a:buChar char="•"/>
            </a:pPr>
            <a:r>
              <a:rPr lang="en-US" dirty="0" smtClean="0">
                <a:latin typeface="Georgia" pitchFamily="18" charset="0"/>
              </a:rPr>
              <a:t>Would rather not ask Tony for help.</a:t>
            </a:r>
          </a:p>
          <a:p>
            <a:pPr marL="228600" indent="-228600">
              <a:spcBef>
                <a:spcPts val="600"/>
              </a:spcBef>
              <a:buFont typeface="Arial" pitchFamily="34" charset="0"/>
              <a:buChar char="•"/>
            </a:pPr>
            <a:r>
              <a:rPr lang="en-US" dirty="0" smtClean="0">
                <a:latin typeface="Georgia" pitchFamily="18" charset="0"/>
              </a:rPr>
              <a:t>Often quiet in meetings where several others are present.</a:t>
            </a:r>
          </a:p>
          <a:p>
            <a:pPr marL="228600" indent="-228600">
              <a:spcBef>
                <a:spcPts val="600"/>
              </a:spcBef>
              <a:buFont typeface="Arial" pitchFamily="34" charset="0"/>
              <a:buChar char="•"/>
            </a:pPr>
            <a:r>
              <a:rPr lang="en-US" dirty="0" smtClean="0">
                <a:latin typeface="Georgia" pitchFamily="18" charset="0"/>
              </a:rPr>
              <a:t>Low frequency of calls to set appointments.</a:t>
            </a:r>
          </a:p>
        </p:txBody>
      </p:sp>
      <p:sp>
        <p:nvSpPr>
          <p:cNvPr id="17" name="TextBox 16"/>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rgbClr val="97FAFF"/>
                </a:solidFill>
                <a:effectLst>
                  <a:outerShdw blurRad="63500" dist="38100" dir="2700000" algn="tl" rotWithShape="0">
                    <a:prstClr val="black"/>
                  </a:outerShdw>
                </a:effectLst>
                <a:latin typeface="Georgia" pitchFamily="18" charset="0"/>
              </a:rPr>
              <a:t>Carol’s Command is soft—and made all the worse by two enormous strengths.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2"/>
          <p:cNvGrpSpPr>
            <a:grpSpLocks noChangeAspect="1"/>
          </p:cNvGrpSpPr>
          <p:nvPr/>
        </p:nvGrpSpPr>
        <p:grpSpPr>
          <a:xfrm rot="21600000">
            <a:off x="457200" y="457200"/>
            <a:ext cx="1163776" cy="1838289"/>
            <a:chOff x="3883132" y="1618608"/>
            <a:chExt cx="1358889" cy="2146486"/>
          </a:xfrm>
          <a:effectLst>
            <a:glow rad="101600">
              <a:schemeClr val="accent1">
                <a:lumMod val="50000"/>
                <a:alpha val="60000"/>
              </a:schemeClr>
            </a:glow>
          </a:effectLst>
        </p:grpSpPr>
        <p:sp>
          <p:nvSpPr>
            <p:cNvPr id="8" name="TextBox 7"/>
            <p:cNvSpPr txBox="1"/>
            <p:nvPr/>
          </p:nvSpPr>
          <p:spPr>
            <a:xfrm>
              <a:off x="4236181" y="3441655"/>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Tony</a:t>
              </a:r>
            </a:p>
          </p:txBody>
        </p:sp>
        <p:sp>
          <p:nvSpPr>
            <p:cNvPr id="9" name="TextBox 8"/>
            <p:cNvSpPr txBox="1"/>
            <p:nvPr/>
          </p:nvSpPr>
          <p:spPr>
            <a:xfrm>
              <a:off x="3888055" y="3441655"/>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pic>
          <p:nvPicPr>
            <p:cNvPr id="10" name="Picture 5" descr="Y:\11gen\Vignette 3 - mgr Tony - sharp - alt.jpg"/>
            <p:cNvPicPr>
              <a:picLocks noChangeAspect="1" noChangeArrowheads="1"/>
            </p:cNvPicPr>
            <p:nvPr/>
          </p:nvPicPr>
          <p:blipFill>
            <a:blip r:embed="rId2" cstate="print"/>
            <a:srcRect/>
            <a:stretch>
              <a:fillRect/>
            </a:stretch>
          </p:blipFill>
          <p:spPr bwMode="auto">
            <a:xfrm>
              <a:off x="3883132" y="1618608"/>
              <a:ext cx="1353312" cy="1804416"/>
            </a:xfrm>
            <a:prstGeom prst="rect">
              <a:avLst/>
            </a:prstGeom>
            <a:noFill/>
          </p:spPr>
        </p:pic>
      </p:grpSp>
      <p:sp>
        <p:nvSpPr>
          <p:cNvPr id="13" name="TextBox 12"/>
          <p:cNvSpPr txBox="1"/>
          <p:nvPr/>
        </p:nvSpPr>
        <p:spPr>
          <a:xfrm>
            <a:off x="1781174" y="361950"/>
            <a:ext cx="6619875" cy="1354217"/>
          </a:xfrm>
          <a:prstGeom prst="rect">
            <a:avLst/>
          </a:prstGeom>
          <a:noFill/>
        </p:spPr>
        <p:txBody>
          <a:bodyPr wrap="square" rtlCol="0">
            <a:spAutoFit/>
          </a:bodyPr>
          <a:lstStyle/>
          <a:p>
            <a:pPr marL="228600" indent="-228600">
              <a:spcBef>
                <a:spcPts val="1200"/>
              </a:spcBef>
            </a:pPr>
            <a:r>
              <a:rPr lang="en-US" i="1" dirty="0" smtClean="0">
                <a:solidFill>
                  <a:schemeClr val="accent1">
                    <a:lumMod val="60000"/>
                    <a:lumOff val="40000"/>
                  </a:schemeClr>
                </a:solidFill>
                <a:effectLst>
                  <a:outerShdw blurRad="63500" dist="38100" dir="2700000" algn="tl" rotWithShape="0">
                    <a:prstClr val="black"/>
                  </a:outerShdw>
                </a:effectLst>
                <a:latin typeface="Georgia" pitchFamily="18" charset="0"/>
              </a:rPr>
              <a:t>Uncomfortable asking others to act.</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Tony leverages Carol’s Discipline and Problem Solver talents by teaching her the mini-closing system, which breaks the big close down into successive smaller closes.</a:t>
            </a:r>
          </a:p>
        </p:txBody>
      </p:sp>
    </p:spTree>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2"/>
          <p:cNvGrpSpPr>
            <a:grpSpLocks noChangeAspect="1"/>
          </p:cNvGrpSpPr>
          <p:nvPr/>
        </p:nvGrpSpPr>
        <p:grpSpPr>
          <a:xfrm rot="21600000">
            <a:off x="457200" y="457200"/>
            <a:ext cx="1163776" cy="1838289"/>
            <a:chOff x="3883132" y="1618608"/>
            <a:chExt cx="1358889" cy="2146486"/>
          </a:xfrm>
          <a:effectLst>
            <a:glow rad="101600">
              <a:schemeClr val="accent1">
                <a:lumMod val="50000"/>
                <a:alpha val="60000"/>
              </a:schemeClr>
            </a:glow>
          </a:effectLst>
        </p:grpSpPr>
        <p:sp>
          <p:nvSpPr>
            <p:cNvPr id="8" name="TextBox 7"/>
            <p:cNvSpPr txBox="1"/>
            <p:nvPr/>
          </p:nvSpPr>
          <p:spPr>
            <a:xfrm>
              <a:off x="4236181" y="3441655"/>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Tony</a:t>
              </a:r>
            </a:p>
          </p:txBody>
        </p:sp>
        <p:sp>
          <p:nvSpPr>
            <p:cNvPr id="9" name="TextBox 8"/>
            <p:cNvSpPr txBox="1"/>
            <p:nvPr/>
          </p:nvSpPr>
          <p:spPr>
            <a:xfrm>
              <a:off x="3888055" y="3441655"/>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pic>
          <p:nvPicPr>
            <p:cNvPr id="10" name="Picture 5" descr="Y:\11gen\Vignette 3 - mgr Tony - sharp - alt.jpg"/>
            <p:cNvPicPr>
              <a:picLocks noChangeAspect="1" noChangeArrowheads="1"/>
            </p:cNvPicPr>
            <p:nvPr/>
          </p:nvPicPr>
          <p:blipFill>
            <a:blip r:embed="rId2" cstate="print"/>
            <a:srcRect/>
            <a:stretch>
              <a:fillRect/>
            </a:stretch>
          </p:blipFill>
          <p:spPr bwMode="auto">
            <a:xfrm>
              <a:off x="3883132" y="1618608"/>
              <a:ext cx="1353312" cy="1804416"/>
            </a:xfrm>
            <a:prstGeom prst="rect">
              <a:avLst/>
            </a:prstGeom>
            <a:noFill/>
          </p:spPr>
        </p:pic>
      </p:grpSp>
      <p:sp>
        <p:nvSpPr>
          <p:cNvPr id="13" name="TextBox 12"/>
          <p:cNvSpPr txBox="1"/>
          <p:nvPr/>
        </p:nvSpPr>
        <p:spPr>
          <a:xfrm>
            <a:off x="1781174" y="361950"/>
            <a:ext cx="6619875" cy="3477875"/>
          </a:xfrm>
          <a:prstGeom prst="rect">
            <a:avLst/>
          </a:prstGeom>
          <a:noFill/>
        </p:spPr>
        <p:txBody>
          <a:bodyPr wrap="square" rtlCol="0">
            <a:spAutoFit/>
          </a:bodyPr>
          <a:lstStyle/>
          <a:p>
            <a:pPr marL="228600" indent="-228600">
              <a:spcBef>
                <a:spcPts val="1200"/>
              </a:spcBef>
            </a:pPr>
            <a:r>
              <a:rPr lang="en-US" i="1" dirty="0" smtClean="0">
                <a:solidFill>
                  <a:schemeClr val="accent1">
                    <a:lumMod val="60000"/>
                    <a:lumOff val="40000"/>
                  </a:schemeClr>
                </a:solidFill>
                <a:effectLst>
                  <a:outerShdw blurRad="63500" dist="38100" dir="2700000" algn="tl" rotWithShape="0">
                    <a:prstClr val="black"/>
                  </a:outerShdw>
                </a:effectLst>
                <a:latin typeface="Georgia" pitchFamily="18" charset="0"/>
              </a:rPr>
              <a:t>Would rather not ask Tony for help.</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Tony realizes he had to be the proactive one… so he starts asking Carol about everything.</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She appreciates the attention and it spurs the relationship.</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He asks for her observations and analysis, as well as what steps she thinks she should take next—leveraging her Problem Solver talent.</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The discussion about next steps creates an expectation that Carol will follow through and not let him down—which her strengths in Discipline and Interpersonal. </a:t>
            </a:r>
          </a:p>
        </p:txBody>
      </p:sp>
    </p:spTree>
  </p:cSld>
  <p:clrMapOvr>
    <a:masterClrMapping/>
  </p:clrMapOvr>
  <p:transition>
    <p:push di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2"/>
          <p:cNvGrpSpPr>
            <a:grpSpLocks noChangeAspect="1"/>
          </p:cNvGrpSpPr>
          <p:nvPr/>
        </p:nvGrpSpPr>
        <p:grpSpPr>
          <a:xfrm rot="21600000">
            <a:off x="457200" y="457200"/>
            <a:ext cx="1163776" cy="1838289"/>
            <a:chOff x="3883132" y="1618608"/>
            <a:chExt cx="1358889" cy="2146486"/>
          </a:xfrm>
          <a:effectLst>
            <a:glow rad="101600">
              <a:schemeClr val="accent1">
                <a:lumMod val="50000"/>
                <a:alpha val="60000"/>
              </a:schemeClr>
            </a:glow>
          </a:effectLst>
        </p:grpSpPr>
        <p:sp>
          <p:nvSpPr>
            <p:cNvPr id="8" name="TextBox 7"/>
            <p:cNvSpPr txBox="1"/>
            <p:nvPr/>
          </p:nvSpPr>
          <p:spPr>
            <a:xfrm>
              <a:off x="4236181" y="3441655"/>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Tony</a:t>
              </a:r>
            </a:p>
          </p:txBody>
        </p:sp>
        <p:sp>
          <p:nvSpPr>
            <p:cNvPr id="9" name="TextBox 8"/>
            <p:cNvSpPr txBox="1"/>
            <p:nvPr/>
          </p:nvSpPr>
          <p:spPr>
            <a:xfrm>
              <a:off x="3888055" y="3441655"/>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pic>
          <p:nvPicPr>
            <p:cNvPr id="10" name="Picture 5" descr="Y:\11gen\Vignette 3 - mgr Tony - sharp - alt.jpg"/>
            <p:cNvPicPr>
              <a:picLocks noChangeAspect="1" noChangeArrowheads="1"/>
            </p:cNvPicPr>
            <p:nvPr/>
          </p:nvPicPr>
          <p:blipFill>
            <a:blip r:embed="rId2" cstate="print"/>
            <a:srcRect/>
            <a:stretch>
              <a:fillRect/>
            </a:stretch>
          </p:blipFill>
          <p:spPr bwMode="auto">
            <a:xfrm>
              <a:off x="3883132" y="1618608"/>
              <a:ext cx="1353312" cy="1804416"/>
            </a:xfrm>
            <a:prstGeom prst="rect">
              <a:avLst/>
            </a:prstGeom>
            <a:noFill/>
          </p:spPr>
        </p:pic>
      </p:grpSp>
      <p:sp>
        <p:nvSpPr>
          <p:cNvPr id="13" name="TextBox 12"/>
          <p:cNvSpPr txBox="1"/>
          <p:nvPr/>
        </p:nvSpPr>
        <p:spPr>
          <a:xfrm>
            <a:off x="1781174" y="361950"/>
            <a:ext cx="6619875" cy="2062103"/>
          </a:xfrm>
          <a:prstGeom prst="rect">
            <a:avLst/>
          </a:prstGeom>
          <a:noFill/>
        </p:spPr>
        <p:txBody>
          <a:bodyPr wrap="square" rtlCol="0">
            <a:spAutoFit/>
          </a:bodyPr>
          <a:lstStyle/>
          <a:p>
            <a:pPr marL="228600" indent="-228600">
              <a:spcBef>
                <a:spcPts val="1200"/>
              </a:spcBef>
            </a:pPr>
            <a:r>
              <a:rPr lang="en-US" i="1" dirty="0" smtClean="0">
                <a:solidFill>
                  <a:schemeClr val="accent1">
                    <a:lumMod val="60000"/>
                    <a:lumOff val="40000"/>
                  </a:schemeClr>
                </a:solidFill>
                <a:effectLst>
                  <a:outerShdw blurRad="63500" dist="38100" dir="2700000" algn="tl" rotWithShape="0">
                    <a:prstClr val="black"/>
                  </a:outerShdw>
                </a:effectLst>
                <a:latin typeface="Georgia" pitchFamily="18" charset="0"/>
              </a:rPr>
              <a:t>Often quiet in meeting where several others are present.</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Rather than trying to goad her into speaking up in meetings, Tony encourages Carol to build more 1-on-1 relationships</a:t>
            </a:r>
            <a:r>
              <a:rPr lang="en-US" dirty="0">
                <a:solidFill>
                  <a:schemeClr val="accent1">
                    <a:lumMod val="60000"/>
                    <a:lumOff val="40000"/>
                  </a:schemeClr>
                </a:solidFill>
                <a:effectLst>
                  <a:outerShdw blurRad="63500" dist="38100" dir="2700000" algn="tl" rotWithShape="0">
                    <a:prstClr val="black"/>
                  </a:outerShdw>
                </a:effectLst>
                <a:latin typeface="Georgia" pitchFamily="18" charset="0"/>
              </a:rPr>
              <a:t> </a:t>
            </a: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with more decision-influencers at each account.</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not only leverages her Interpersonal strength, but it’s also a superior way to nail a complex sale. </a:t>
            </a:r>
          </a:p>
        </p:txBody>
      </p:sp>
    </p:spTree>
  </p:cSld>
  <p:clrMapOvr>
    <a:masterClrMapping/>
  </p:clrMapOvr>
  <p:transition>
    <p:push di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2"/>
          <p:cNvGrpSpPr>
            <a:grpSpLocks noChangeAspect="1"/>
          </p:cNvGrpSpPr>
          <p:nvPr/>
        </p:nvGrpSpPr>
        <p:grpSpPr>
          <a:xfrm rot="21600000">
            <a:off x="457200" y="457200"/>
            <a:ext cx="1163776" cy="1838289"/>
            <a:chOff x="3883132" y="1618608"/>
            <a:chExt cx="1358889" cy="2146486"/>
          </a:xfrm>
          <a:effectLst>
            <a:glow rad="101600">
              <a:schemeClr val="accent1">
                <a:lumMod val="50000"/>
                <a:alpha val="60000"/>
              </a:schemeClr>
            </a:glow>
          </a:effectLst>
        </p:grpSpPr>
        <p:sp>
          <p:nvSpPr>
            <p:cNvPr id="8" name="TextBox 7"/>
            <p:cNvSpPr txBox="1"/>
            <p:nvPr/>
          </p:nvSpPr>
          <p:spPr>
            <a:xfrm>
              <a:off x="4236181" y="3441655"/>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Tony</a:t>
              </a:r>
            </a:p>
          </p:txBody>
        </p:sp>
        <p:sp>
          <p:nvSpPr>
            <p:cNvPr id="9" name="TextBox 8"/>
            <p:cNvSpPr txBox="1"/>
            <p:nvPr/>
          </p:nvSpPr>
          <p:spPr>
            <a:xfrm>
              <a:off x="3888055" y="3441655"/>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pic>
          <p:nvPicPr>
            <p:cNvPr id="10" name="Picture 5" descr="Y:\11gen\Vignette 3 - mgr Tony - sharp - alt.jpg"/>
            <p:cNvPicPr>
              <a:picLocks noChangeAspect="1" noChangeArrowheads="1"/>
            </p:cNvPicPr>
            <p:nvPr/>
          </p:nvPicPr>
          <p:blipFill>
            <a:blip r:embed="rId2" cstate="print"/>
            <a:srcRect/>
            <a:stretch>
              <a:fillRect/>
            </a:stretch>
          </p:blipFill>
          <p:spPr bwMode="auto">
            <a:xfrm>
              <a:off x="3883132" y="1618608"/>
              <a:ext cx="1353312" cy="1804416"/>
            </a:xfrm>
            <a:prstGeom prst="rect">
              <a:avLst/>
            </a:prstGeom>
            <a:noFill/>
          </p:spPr>
        </p:pic>
      </p:grpSp>
      <p:sp>
        <p:nvSpPr>
          <p:cNvPr id="13" name="TextBox 12"/>
          <p:cNvSpPr txBox="1"/>
          <p:nvPr/>
        </p:nvSpPr>
        <p:spPr>
          <a:xfrm>
            <a:off x="1781174" y="361950"/>
            <a:ext cx="6619875" cy="4031873"/>
          </a:xfrm>
          <a:prstGeom prst="rect">
            <a:avLst/>
          </a:prstGeom>
          <a:noFill/>
        </p:spPr>
        <p:txBody>
          <a:bodyPr wrap="square" rtlCol="0">
            <a:spAutoFit/>
          </a:bodyPr>
          <a:lstStyle/>
          <a:p>
            <a:pPr marL="228600" indent="-228600">
              <a:spcBef>
                <a:spcPts val="1200"/>
              </a:spcBef>
            </a:pPr>
            <a:r>
              <a:rPr lang="en-US" i="1" dirty="0" smtClean="0">
                <a:solidFill>
                  <a:schemeClr val="accent1">
                    <a:lumMod val="60000"/>
                    <a:lumOff val="40000"/>
                  </a:schemeClr>
                </a:solidFill>
                <a:effectLst>
                  <a:outerShdw blurRad="63500" dist="38100" dir="2700000" algn="tl" rotWithShape="0">
                    <a:prstClr val="black"/>
                  </a:outerShdw>
                </a:effectLst>
                <a:latin typeface="Georgia" pitchFamily="18" charset="0"/>
              </a:rPr>
              <a:t>Low frequency of calls to set appointments.</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Wisely, Tony makes no effort to increase Carol’s quantity of calls.</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Noting her consistent drive for quality and perfection, he focuses on call quality, not call quantity.</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He teaches her how to use the Ideal Customer Profile to target superior prospects… and how to research the prospect in advance in order to develop a Valid Business Reason that makes the call more likely to result in success.</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These practices leverage Carol’s strength in Work Intensity, Discipline, and Problem Solver—and go a long way to alleviating her call reluctance. </a:t>
            </a:r>
          </a:p>
        </p:txBody>
      </p:sp>
    </p:spTree>
  </p:cSld>
  <p:clrMapOvr>
    <a:masterClrMapping/>
  </p:clrMapOvr>
  <p:transition>
    <p:push di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2"/>
          <p:cNvGrpSpPr>
            <a:grpSpLocks noChangeAspect="1"/>
          </p:cNvGrpSpPr>
          <p:nvPr/>
        </p:nvGrpSpPr>
        <p:grpSpPr>
          <a:xfrm rot="21600000">
            <a:off x="457200" y="457200"/>
            <a:ext cx="1163776" cy="1838289"/>
            <a:chOff x="3883132" y="1618608"/>
            <a:chExt cx="1358889" cy="2146486"/>
          </a:xfrm>
          <a:effectLst>
            <a:glow rad="101600">
              <a:schemeClr val="accent1">
                <a:lumMod val="50000"/>
                <a:alpha val="60000"/>
              </a:schemeClr>
            </a:glow>
          </a:effectLst>
        </p:grpSpPr>
        <p:sp>
          <p:nvSpPr>
            <p:cNvPr id="8" name="TextBox 7"/>
            <p:cNvSpPr txBox="1"/>
            <p:nvPr/>
          </p:nvSpPr>
          <p:spPr>
            <a:xfrm>
              <a:off x="4236181" y="3441655"/>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Tony</a:t>
              </a:r>
            </a:p>
          </p:txBody>
        </p:sp>
        <p:sp>
          <p:nvSpPr>
            <p:cNvPr id="9" name="TextBox 8"/>
            <p:cNvSpPr txBox="1"/>
            <p:nvPr/>
          </p:nvSpPr>
          <p:spPr>
            <a:xfrm>
              <a:off x="3888055" y="3441655"/>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pic>
          <p:nvPicPr>
            <p:cNvPr id="10" name="Picture 5" descr="Y:\11gen\Vignette 3 - mgr Tony - sharp - alt.jpg"/>
            <p:cNvPicPr>
              <a:picLocks noChangeAspect="1" noChangeArrowheads="1"/>
            </p:cNvPicPr>
            <p:nvPr/>
          </p:nvPicPr>
          <p:blipFill>
            <a:blip r:embed="rId2" cstate="print"/>
            <a:srcRect/>
            <a:stretch>
              <a:fillRect/>
            </a:stretch>
          </p:blipFill>
          <p:spPr bwMode="auto">
            <a:xfrm>
              <a:off x="3883132" y="1618608"/>
              <a:ext cx="1353312" cy="1804416"/>
            </a:xfrm>
            <a:prstGeom prst="rect">
              <a:avLst/>
            </a:prstGeom>
            <a:noFill/>
          </p:spPr>
        </p:pic>
      </p:grpSp>
      <p:sp>
        <p:nvSpPr>
          <p:cNvPr id="13" name="TextBox 12"/>
          <p:cNvSpPr txBox="1"/>
          <p:nvPr/>
        </p:nvSpPr>
        <p:spPr>
          <a:xfrm>
            <a:off x="1781174" y="361950"/>
            <a:ext cx="6619875" cy="2646878"/>
          </a:xfrm>
          <a:prstGeom prst="rect">
            <a:avLst/>
          </a:prstGeom>
          <a:noFill/>
        </p:spPr>
        <p:txBody>
          <a:bodyPr wrap="square" rtlCol="0">
            <a:spAutoFit/>
          </a:bodyPr>
          <a:lstStyle/>
          <a:p>
            <a:pPr marL="228600" indent="-228600">
              <a:spcBef>
                <a:spcPts val="1200"/>
              </a:spcBef>
            </a:pPr>
            <a:r>
              <a:rPr lang="en-US" i="1" dirty="0" smtClean="0">
                <a:solidFill>
                  <a:schemeClr val="accent1">
                    <a:lumMod val="60000"/>
                    <a:lumOff val="40000"/>
                  </a:schemeClr>
                </a:solidFill>
                <a:effectLst>
                  <a:outerShdw blurRad="63500" dist="38100" dir="2700000" algn="tl" rotWithShape="0">
                    <a:prstClr val="black"/>
                  </a:outerShdw>
                </a:effectLst>
                <a:latin typeface="Georgia" pitchFamily="18" charset="0"/>
              </a:rPr>
              <a:t>Tony also taps into Carol’s solid Ambition theme.</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He talks about the company’s goals and Carol’s goals.</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He shows her what levels of activity and achievement it takes to be a winner.</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He provides frequent measurement.</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He shows her the small wins she is having along the way to her big wins. </a:t>
            </a:r>
          </a:p>
        </p:txBody>
      </p:sp>
    </p:spTree>
  </p:cSld>
  <p:clrMapOvr>
    <a:masterClrMapping/>
  </p:clrMapOvr>
  <p:transition>
    <p:push di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46"/>
          <p:cNvGrpSpPr>
            <a:grpSpLocks noChangeAspect="1"/>
          </p:cNvGrpSpPr>
          <p:nvPr/>
        </p:nvGrpSpPr>
        <p:grpSpPr>
          <a:xfrm>
            <a:off x="457200" y="457200"/>
            <a:ext cx="1155291" cy="1832920"/>
            <a:chOff x="3883132" y="4041668"/>
            <a:chExt cx="1335623" cy="2119027"/>
          </a:xfrm>
          <a:effectLst>
            <a:glow rad="101600">
              <a:srgbClr val="396D7F">
                <a:alpha val="60000"/>
              </a:srgbClr>
            </a:glow>
          </a:effectLst>
        </p:grpSpPr>
        <p:sp>
          <p:nvSpPr>
            <p:cNvPr id="21" name="TextBox 20"/>
            <p:cNvSpPr txBox="1"/>
            <p:nvPr/>
          </p:nvSpPr>
          <p:spPr>
            <a:xfrm>
              <a:off x="4212915" y="583725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Carol</a:t>
              </a:r>
            </a:p>
          </p:txBody>
        </p:sp>
        <p:sp>
          <p:nvSpPr>
            <p:cNvPr id="22" name="TextBox 21"/>
            <p:cNvSpPr txBox="1"/>
            <p:nvPr/>
          </p:nvSpPr>
          <p:spPr>
            <a:xfrm>
              <a:off x="3888055" y="5837256"/>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23" name="Picture 6" descr="Y:\11gen\Vignette 3 - seller Carol - alt.jpg"/>
            <p:cNvPicPr>
              <a:picLocks noChangeAspect="1" noChangeArrowheads="1"/>
            </p:cNvPicPr>
            <p:nvPr/>
          </p:nvPicPr>
          <p:blipFill>
            <a:blip r:embed="rId2" cstate="print"/>
            <a:srcRect/>
            <a:stretch>
              <a:fillRect/>
            </a:stretch>
          </p:blipFill>
          <p:spPr bwMode="auto">
            <a:xfrm>
              <a:off x="3883132" y="4041668"/>
              <a:ext cx="1335024" cy="1776709"/>
            </a:xfrm>
            <a:prstGeom prst="rect">
              <a:avLst/>
            </a:prstGeom>
            <a:noFill/>
          </p:spPr>
        </p:pic>
      </p:grpSp>
      <p:grpSp>
        <p:nvGrpSpPr>
          <p:cNvPr id="12" name="Group 42"/>
          <p:cNvGrpSpPr>
            <a:grpSpLocks noChangeAspect="1"/>
          </p:cNvGrpSpPr>
          <p:nvPr/>
        </p:nvGrpSpPr>
        <p:grpSpPr>
          <a:xfrm rot="21600000">
            <a:off x="7467600" y="466725"/>
            <a:ext cx="1163776" cy="1838289"/>
            <a:chOff x="3883132" y="1618608"/>
            <a:chExt cx="1358889" cy="2146486"/>
          </a:xfrm>
          <a:effectLst>
            <a:glow rad="101600">
              <a:schemeClr val="accent1">
                <a:lumMod val="50000"/>
                <a:alpha val="60000"/>
              </a:schemeClr>
            </a:glow>
          </a:effectLst>
        </p:grpSpPr>
        <p:sp>
          <p:nvSpPr>
            <p:cNvPr id="14" name="TextBox 13"/>
            <p:cNvSpPr txBox="1"/>
            <p:nvPr/>
          </p:nvSpPr>
          <p:spPr>
            <a:xfrm>
              <a:off x="4236181" y="3441655"/>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Tony</a:t>
              </a:r>
            </a:p>
          </p:txBody>
        </p:sp>
        <p:sp>
          <p:nvSpPr>
            <p:cNvPr id="15" name="TextBox 14"/>
            <p:cNvSpPr txBox="1"/>
            <p:nvPr/>
          </p:nvSpPr>
          <p:spPr>
            <a:xfrm>
              <a:off x="3888055" y="3441655"/>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pic>
          <p:nvPicPr>
            <p:cNvPr id="19" name="Picture 5" descr="Y:\11gen\Vignette 3 - mgr Tony - sharp - alt.jpg"/>
            <p:cNvPicPr>
              <a:picLocks noChangeAspect="1" noChangeArrowheads="1"/>
            </p:cNvPicPr>
            <p:nvPr/>
          </p:nvPicPr>
          <p:blipFill>
            <a:blip r:embed="rId3" cstate="print"/>
            <a:srcRect/>
            <a:stretch>
              <a:fillRect/>
            </a:stretch>
          </p:blipFill>
          <p:spPr bwMode="auto">
            <a:xfrm>
              <a:off x="3883132" y="1618608"/>
              <a:ext cx="1353312" cy="1804416"/>
            </a:xfrm>
            <a:prstGeom prst="rect">
              <a:avLst/>
            </a:prstGeom>
            <a:noFill/>
          </p:spPr>
        </p:pic>
      </p:grpSp>
      <p:sp>
        <p:nvSpPr>
          <p:cNvPr id="13" name="TextBox 12"/>
          <p:cNvSpPr txBox="1"/>
          <p:nvPr/>
        </p:nvSpPr>
        <p:spPr>
          <a:xfrm>
            <a:off x="1781175" y="933450"/>
            <a:ext cx="5381626" cy="3323987"/>
          </a:xfrm>
          <a:prstGeom prst="rect">
            <a:avLst/>
          </a:prstGeom>
          <a:noFill/>
        </p:spPr>
        <p:txBody>
          <a:bodyPr wrap="square" rtlCol="0">
            <a:spAutoFit/>
          </a:bodyPr>
          <a:lstStyle/>
          <a:p>
            <a:pPr marL="342900" indent="-342900">
              <a:spcBef>
                <a:spcPts val="1200"/>
              </a:spcBef>
              <a:buFont typeface="Wingdings" pitchFamily="2" charset="2"/>
              <a:buChar char="Ø"/>
            </a:pPr>
            <a:r>
              <a:rPr lang="en-US" dirty="0" smtClean="0">
                <a:solidFill>
                  <a:srgbClr val="97FAFF"/>
                </a:solidFill>
                <a:effectLst>
                  <a:outerShdw blurRad="63500" dist="38100" dir="2700000" algn="tl" rotWithShape="0">
                    <a:prstClr val="black"/>
                  </a:outerShdw>
                </a:effectLst>
                <a:latin typeface="Georgia" pitchFamily="18" charset="0"/>
              </a:rPr>
              <a:t>Carol’s history was to bounce along with the economy—having success in flush times, but trouble in tough times.</a:t>
            </a:r>
          </a:p>
          <a:p>
            <a:pPr marL="342900" indent="-342900">
              <a:spcBef>
                <a:spcPts val="1200"/>
              </a:spcBef>
              <a:buFont typeface="Wingdings" pitchFamily="2" charset="2"/>
              <a:buChar char="Ø"/>
            </a:pPr>
            <a:r>
              <a:rPr lang="en-US" dirty="0" smtClean="0">
                <a:solidFill>
                  <a:srgbClr val="97FAFF"/>
                </a:solidFill>
                <a:effectLst>
                  <a:outerShdw blurRad="63500" dist="38100" dir="2700000" algn="tl" rotWithShape="0">
                    <a:prstClr val="black"/>
                  </a:outerShdw>
                </a:effectLst>
                <a:latin typeface="Georgia" pitchFamily="18" charset="0"/>
              </a:rPr>
              <a:t>2008 revenue:  $461,000.</a:t>
            </a:r>
          </a:p>
          <a:p>
            <a:pPr marL="342900" indent="-342900">
              <a:spcBef>
                <a:spcPts val="1200"/>
              </a:spcBef>
              <a:buFont typeface="Wingdings" pitchFamily="2" charset="2"/>
              <a:buChar char="Ø"/>
            </a:pPr>
            <a:r>
              <a:rPr lang="en-US" dirty="0" smtClean="0">
                <a:solidFill>
                  <a:srgbClr val="97FAFF"/>
                </a:solidFill>
                <a:effectLst>
                  <a:outerShdw blurRad="63500" dist="38100" dir="2700000" algn="tl" rotWithShape="0">
                    <a:prstClr val="black"/>
                  </a:outerShdw>
                </a:effectLst>
                <a:latin typeface="Georgia" pitchFamily="18" charset="0"/>
              </a:rPr>
              <a:t>Going into 2009, her annual contracts alone were down by $162,000.</a:t>
            </a:r>
          </a:p>
          <a:p>
            <a:pPr marL="342900" indent="-342900">
              <a:spcBef>
                <a:spcPts val="1200"/>
              </a:spcBef>
              <a:buFont typeface="Wingdings" pitchFamily="2" charset="2"/>
              <a:buChar char="Ø"/>
            </a:pPr>
            <a:r>
              <a:rPr lang="en-US" b="1" dirty="0" smtClean="0">
                <a:solidFill>
                  <a:srgbClr val="97FAFF"/>
                </a:solidFill>
                <a:effectLst>
                  <a:outerShdw blurRad="63500" dist="38100" dir="2700000" algn="tl" rotWithShape="0">
                    <a:prstClr val="black"/>
                  </a:outerShdw>
                </a:effectLst>
                <a:latin typeface="Georgia" pitchFamily="18" charset="0"/>
              </a:rPr>
              <a:t>With </a:t>
            </a:r>
            <a:r>
              <a:rPr lang="en-US" b="1" dirty="0">
                <a:solidFill>
                  <a:srgbClr val="97FAFF"/>
                </a:solidFill>
                <a:effectLst>
                  <a:outerShdw blurRad="63500" dist="38100" dir="2700000" algn="tl" rotWithShape="0">
                    <a:prstClr val="black"/>
                  </a:outerShdw>
                </a:effectLst>
                <a:latin typeface="Georgia" pitchFamily="18" charset="0"/>
              </a:rPr>
              <a:t>T</a:t>
            </a:r>
            <a:r>
              <a:rPr lang="en-US" b="1" dirty="0" smtClean="0">
                <a:solidFill>
                  <a:srgbClr val="97FAFF"/>
                </a:solidFill>
                <a:effectLst>
                  <a:outerShdw blurRad="63500" dist="38100" dir="2700000" algn="tl" rotWithShape="0">
                    <a:prstClr val="black"/>
                  </a:outerShdw>
                </a:effectLst>
                <a:latin typeface="Georgia" pitchFamily="18" charset="0"/>
              </a:rPr>
              <a:t>ony’s coaching interventions, Carol finished 2009 with a 21% gain</a:t>
            </a:r>
            <a:br>
              <a:rPr lang="en-US" b="1" dirty="0" smtClean="0">
                <a:solidFill>
                  <a:srgbClr val="97FAFF"/>
                </a:solidFill>
                <a:effectLst>
                  <a:outerShdw blurRad="63500" dist="38100" dir="2700000" algn="tl" rotWithShape="0">
                    <a:prstClr val="black"/>
                  </a:outerShdw>
                </a:effectLst>
                <a:latin typeface="Georgia" pitchFamily="18" charset="0"/>
              </a:rPr>
            </a:br>
            <a:r>
              <a:rPr lang="en-US" b="1" dirty="0" smtClean="0">
                <a:solidFill>
                  <a:srgbClr val="97FAFF"/>
                </a:solidFill>
                <a:effectLst>
                  <a:outerShdw blurRad="63500" dist="38100" dir="2700000" algn="tl" rotWithShape="0">
                    <a:prstClr val="black"/>
                  </a:outerShdw>
                </a:effectLst>
                <a:latin typeface="Georgia" pitchFamily="18" charset="0"/>
              </a:rPr>
              <a:t>to $558,000—in an economy that</a:t>
            </a:r>
            <a:br>
              <a:rPr lang="en-US" b="1" dirty="0" smtClean="0">
                <a:solidFill>
                  <a:srgbClr val="97FAFF"/>
                </a:solidFill>
                <a:effectLst>
                  <a:outerShdw blurRad="63500" dist="38100" dir="2700000" algn="tl" rotWithShape="0">
                    <a:prstClr val="black"/>
                  </a:outerShdw>
                </a:effectLst>
                <a:latin typeface="Georgia" pitchFamily="18" charset="0"/>
              </a:rPr>
            </a:br>
            <a:r>
              <a:rPr lang="en-US" b="1" dirty="0" smtClean="0">
                <a:solidFill>
                  <a:srgbClr val="97FAFF"/>
                </a:solidFill>
                <a:effectLst>
                  <a:outerShdw blurRad="63500" dist="38100" dir="2700000" algn="tl" rotWithShape="0">
                    <a:prstClr val="black"/>
                  </a:outerShdw>
                </a:effectLst>
                <a:latin typeface="Georgia" pitchFamily="18" charset="0"/>
              </a:rPr>
              <a:t>continued to be in free fall.</a:t>
            </a:r>
          </a:p>
        </p:txBody>
      </p:sp>
      <p:sp>
        <p:nvSpPr>
          <p:cNvPr id="11" name="TextBox 10"/>
          <p:cNvSpPr txBox="1"/>
          <p:nvPr/>
        </p:nvSpPr>
        <p:spPr>
          <a:xfrm>
            <a:off x="1781175" y="333375"/>
            <a:ext cx="5381626" cy="523220"/>
          </a:xfrm>
          <a:prstGeom prst="rect">
            <a:avLst/>
          </a:prstGeom>
          <a:noFill/>
        </p:spPr>
        <p:txBody>
          <a:bodyPr wrap="square" rtlCol="0">
            <a:spAutoFit/>
          </a:bodyPr>
          <a:lstStyle/>
          <a:p>
            <a:pPr marL="228600" indent="-228600">
              <a:spcBef>
                <a:spcPts val="1200"/>
              </a:spcBef>
            </a:pPr>
            <a:r>
              <a:rPr lang="en-US" sz="2800" b="1" dirty="0" smtClean="0">
                <a:solidFill>
                  <a:srgbClr val="97FAFF"/>
                </a:solidFill>
                <a:effectLst>
                  <a:outerShdw blurRad="63500" dist="38100" dir="2700000" algn="tl" rotWithShape="0">
                    <a:prstClr val="black"/>
                  </a:outerShdw>
                </a:effectLst>
                <a:latin typeface="Georgia" pitchFamily="18" charset="0"/>
              </a:rPr>
              <a:t>Performance turnaround!</a:t>
            </a:r>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2"/>
          <p:cNvGrpSpPr>
            <a:grpSpLocks noChangeAspect="1"/>
          </p:cNvGrpSpPr>
          <p:nvPr/>
        </p:nvGrpSpPr>
        <p:grpSpPr>
          <a:xfrm>
            <a:off x="1828800" y="457200"/>
            <a:ext cx="1143968" cy="1813097"/>
            <a:chOff x="1905000" y="3962400"/>
            <a:chExt cx="1335760" cy="2117072"/>
          </a:xfrm>
          <a:effectLst>
            <a:glow rad="101600">
              <a:srgbClr val="396D7F">
                <a:alpha val="60000"/>
              </a:srgbClr>
            </a:glow>
          </a:effectLst>
        </p:grpSpPr>
        <p:pic>
          <p:nvPicPr>
            <p:cNvPr id="21" name="Picture 5" descr="\\192.168.10.7\g\Staff Folders\smarx\11gen\Vignette 2 - seller Jon - alt.jpg"/>
            <p:cNvPicPr>
              <a:picLocks noChangeAspect="1" noChangeArrowheads="1"/>
            </p:cNvPicPr>
            <p:nvPr/>
          </p:nvPicPr>
          <p:blipFill>
            <a:blip r:embed="rId2" cstate="print"/>
            <a:srcRect/>
            <a:stretch>
              <a:fillRect/>
            </a:stretch>
          </p:blipFill>
          <p:spPr bwMode="auto">
            <a:xfrm>
              <a:off x="1905000" y="3962400"/>
              <a:ext cx="1335024" cy="1776709"/>
            </a:xfrm>
            <a:prstGeom prst="rect">
              <a:avLst/>
            </a:prstGeom>
            <a:noFill/>
          </p:spPr>
        </p:pic>
        <p:sp>
          <p:nvSpPr>
            <p:cNvPr id="22" name="TextBox 21"/>
            <p:cNvSpPr txBox="1"/>
            <p:nvPr/>
          </p:nvSpPr>
          <p:spPr>
            <a:xfrm>
              <a:off x="2234920" y="5756031"/>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Jon</a:t>
              </a:r>
            </a:p>
          </p:txBody>
        </p:sp>
        <p:sp>
          <p:nvSpPr>
            <p:cNvPr id="23" name="TextBox 22"/>
            <p:cNvSpPr txBox="1"/>
            <p:nvPr/>
          </p:nvSpPr>
          <p:spPr>
            <a:xfrm>
              <a:off x="1905000" y="5756033"/>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grpSp>
        <p:nvGrpSpPr>
          <p:cNvPr id="13" name="Group 8"/>
          <p:cNvGrpSpPr>
            <a:grpSpLocks noChangeAspect="1"/>
          </p:cNvGrpSpPr>
          <p:nvPr/>
        </p:nvGrpSpPr>
        <p:grpSpPr>
          <a:xfrm rot="21600000">
            <a:off x="457200" y="457200"/>
            <a:ext cx="1159560" cy="1836950"/>
            <a:chOff x="1905000" y="1683716"/>
            <a:chExt cx="1353966" cy="2144923"/>
          </a:xfrm>
          <a:effectLst>
            <a:glow rad="101600">
              <a:schemeClr val="accent1">
                <a:lumMod val="50000"/>
                <a:alpha val="60000"/>
              </a:schemeClr>
            </a:glow>
          </a:effectLst>
        </p:grpSpPr>
        <p:pic>
          <p:nvPicPr>
            <p:cNvPr id="24" name="Picture 2" descr="X:\Staff Folders\smarx\11gen\Vignette 2 - mgr Susan - alt.jpg"/>
            <p:cNvPicPr>
              <a:picLocks noChangeAspect="1" noChangeArrowheads="1"/>
            </p:cNvPicPr>
            <p:nvPr/>
          </p:nvPicPr>
          <p:blipFill>
            <a:blip r:embed="rId3" cstate="print"/>
            <a:srcRect/>
            <a:stretch>
              <a:fillRect/>
            </a:stretch>
          </p:blipFill>
          <p:spPr bwMode="auto">
            <a:xfrm>
              <a:off x="1905000" y="1683716"/>
              <a:ext cx="1353312" cy="1800791"/>
            </a:xfrm>
            <a:prstGeom prst="rect">
              <a:avLst/>
            </a:prstGeom>
            <a:noFill/>
          </p:spPr>
        </p:pic>
        <p:sp>
          <p:nvSpPr>
            <p:cNvPr id="25" name="TextBox 24"/>
            <p:cNvSpPr txBox="1"/>
            <p:nvPr/>
          </p:nvSpPr>
          <p:spPr>
            <a:xfrm>
              <a:off x="2253126" y="3505200"/>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Susan</a:t>
              </a:r>
            </a:p>
          </p:txBody>
        </p:sp>
        <p:sp>
          <p:nvSpPr>
            <p:cNvPr id="26" name="TextBox 25"/>
            <p:cNvSpPr txBox="1"/>
            <p:nvPr/>
          </p:nvSpPr>
          <p:spPr>
            <a:xfrm>
              <a:off x="1905000" y="3505200"/>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grpSp>
      <p:sp>
        <p:nvSpPr>
          <p:cNvPr id="51" name="TextBox 50"/>
          <p:cNvSpPr txBox="1"/>
          <p:nvPr/>
        </p:nvSpPr>
        <p:spPr>
          <a:xfrm>
            <a:off x="3124200" y="381000"/>
            <a:ext cx="4572000" cy="1354217"/>
          </a:xfrm>
          <a:prstGeom prst="rect">
            <a:avLst/>
          </a:prstGeom>
          <a:noFill/>
        </p:spPr>
        <p:txBody>
          <a:bodyPr wrap="square" rtlCol="0">
            <a:spAutoFit/>
          </a:bodyPr>
          <a:lstStyle/>
          <a:p>
            <a:pPr marL="228600" indent="-228600">
              <a:spcBef>
                <a:spcPts val="1200"/>
              </a:spcBef>
              <a:buFont typeface="Arial" pitchFamily="34" charset="0"/>
              <a:buChar char="•"/>
            </a:pPr>
            <a:r>
              <a:rPr lang="en-US" dirty="0" smtClean="0">
                <a:solidFill>
                  <a:srgbClr val="97FAFF"/>
                </a:solidFill>
                <a:effectLst>
                  <a:outerShdw blurRad="63500" dist="38100" dir="2700000" algn="tl" rotWithShape="0">
                    <a:prstClr val="black"/>
                  </a:outerShdw>
                </a:effectLst>
                <a:latin typeface="Georgia" pitchFamily="18" charset="0"/>
              </a:rPr>
              <a:t>Was first hired by the manager of a different sales team.</a:t>
            </a:r>
          </a:p>
          <a:p>
            <a:pPr marL="228600" indent="-228600">
              <a:spcBef>
                <a:spcPts val="1200"/>
              </a:spcBef>
              <a:buFont typeface="Arial" pitchFamily="34" charset="0"/>
              <a:buChar char="•"/>
            </a:pPr>
            <a:r>
              <a:rPr lang="en-US" dirty="0" smtClean="0">
                <a:solidFill>
                  <a:srgbClr val="97FAFF"/>
                </a:solidFill>
                <a:effectLst>
                  <a:outerShdw blurRad="63500" dist="38100" dir="2700000" algn="tl" rotWithShape="0">
                    <a:prstClr val="black"/>
                  </a:outerShdw>
                </a:effectLst>
                <a:latin typeface="Georgia" pitchFamily="18" charset="0"/>
              </a:rPr>
              <a:t>After 9 months, that manager was ready to give up.</a:t>
            </a:r>
          </a:p>
        </p:txBody>
      </p:sp>
      <p:sp>
        <p:nvSpPr>
          <p:cNvPr id="52" name="TextBox 51"/>
          <p:cNvSpPr txBox="1"/>
          <p:nvPr/>
        </p:nvSpPr>
        <p:spPr>
          <a:xfrm>
            <a:off x="352424" y="2438400"/>
            <a:ext cx="7724776" cy="646331"/>
          </a:xfrm>
          <a:prstGeom prst="rect">
            <a:avLst/>
          </a:prstGeom>
          <a:noFill/>
        </p:spPr>
        <p:txBody>
          <a:bodyPr wrap="square" rtlCol="0">
            <a:spAutoFit/>
          </a:bodyPr>
          <a:lstStyle/>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Susan saw how hard Jon was working and his many other strengths… and was willing to take on the challenge.  So Jon moved on to her team.</a:t>
            </a: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Susan has to work with.  Anything else is wishful thinking.</a:t>
            </a:r>
          </a:p>
        </p:txBody>
      </p:sp>
      <p:grpSp>
        <p:nvGrpSpPr>
          <p:cNvPr id="2" name="Group 46"/>
          <p:cNvGrpSpPr>
            <a:grpSpLocks noChangeAspect="1"/>
          </p:cNvGrpSpPr>
          <p:nvPr/>
        </p:nvGrpSpPr>
        <p:grpSpPr>
          <a:xfrm>
            <a:off x="685800" y="3695700"/>
            <a:ext cx="1155291" cy="1832920"/>
            <a:chOff x="3883132" y="4041668"/>
            <a:chExt cx="1335623" cy="2119027"/>
          </a:xfrm>
          <a:effectLst>
            <a:glow rad="101600">
              <a:srgbClr val="396D7F">
                <a:alpha val="60000"/>
              </a:srgbClr>
            </a:glow>
          </a:effectLst>
        </p:grpSpPr>
        <p:sp>
          <p:nvSpPr>
            <p:cNvPr id="10" name="TextBox 9"/>
            <p:cNvSpPr txBox="1"/>
            <p:nvPr/>
          </p:nvSpPr>
          <p:spPr>
            <a:xfrm>
              <a:off x="4212915" y="583725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Carol</a:t>
              </a:r>
            </a:p>
          </p:txBody>
        </p:sp>
        <p:sp>
          <p:nvSpPr>
            <p:cNvPr id="11" name="TextBox 10"/>
            <p:cNvSpPr txBox="1"/>
            <p:nvPr/>
          </p:nvSpPr>
          <p:spPr>
            <a:xfrm>
              <a:off x="3888055" y="5837256"/>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2" name="Picture 6" descr="Y:\11gen\Vignette 3 - seller Carol - alt.jpg"/>
            <p:cNvPicPr>
              <a:picLocks noChangeAspect="1" noChangeArrowheads="1"/>
            </p:cNvPicPr>
            <p:nvPr/>
          </p:nvPicPr>
          <p:blipFill>
            <a:blip r:embed="rId2" cstate="print"/>
            <a:srcRect/>
            <a:stretch>
              <a:fillRect/>
            </a:stretch>
          </p:blipFill>
          <p:spPr bwMode="auto">
            <a:xfrm>
              <a:off x="3883132" y="4041668"/>
              <a:ext cx="1335024" cy="1776709"/>
            </a:xfrm>
            <a:prstGeom prst="rect">
              <a:avLst/>
            </a:prstGeom>
            <a:noFill/>
          </p:spPr>
        </p:pic>
      </p:grpSp>
      <p:pic>
        <p:nvPicPr>
          <p:cNvPr id="55298" name="Picture 2" descr="Y:\11gen\Vignette 2 graph.jpg"/>
          <p:cNvPicPr>
            <a:picLocks noChangeAspect="1" noChangeArrowheads="1"/>
          </p:cNvPicPr>
          <p:nvPr/>
        </p:nvPicPr>
        <p:blipFill>
          <a:blip r:embed="rId3" cstate="print"/>
          <a:srcRect/>
          <a:stretch>
            <a:fillRect/>
          </a:stretch>
        </p:blipFill>
        <p:spPr bwMode="auto">
          <a:xfrm>
            <a:off x="536575" y="712788"/>
            <a:ext cx="8050213" cy="5032375"/>
          </a:xfrm>
          <a:prstGeom prst="rect">
            <a:avLst/>
          </a:prstGeom>
          <a:noFill/>
        </p:spPr>
      </p:pic>
      <p:grpSp>
        <p:nvGrpSpPr>
          <p:cNvPr id="9" name="Group 12"/>
          <p:cNvGrpSpPr>
            <a:grpSpLocks noChangeAspect="1"/>
          </p:cNvGrpSpPr>
          <p:nvPr/>
        </p:nvGrpSpPr>
        <p:grpSpPr>
          <a:xfrm>
            <a:off x="685800" y="3810000"/>
            <a:ext cx="1143968" cy="1813097"/>
            <a:chOff x="1905000" y="3962400"/>
            <a:chExt cx="1335760" cy="2117072"/>
          </a:xfrm>
          <a:effectLst>
            <a:glow rad="101600">
              <a:srgbClr val="396D7F">
                <a:alpha val="60000"/>
              </a:srgbClr>
            </a:glow>
          </a:effectLst>
        </p:grpSpPr>
        <p:pic>
          <p:nvPicPr>
            <p:cNvPr id="14" name="Picture 5" descr="\\192.168.10.7\g\Staff Folders\smarx\11gen\Vignette 2 - seller Jon - alt.jpg"/>
            <p:cNvPicPr>
              <a:picLocks noChangeAspect="1" noChangeArrowheads="1"/>
            </p:cNvPicPr>
            <p:nvPr/>
          </p:nvPicPr>
          <p:blipFill>
            <a:blip r:embed="rId4" cstate="print"/>
            <a:srcRect/>
            <a:stretch>
              <a:fillRect/>
            </a:stretch>
          </p:blipFill>
          <p:spPr bwMode="auto">
            <a:xfrm>
              <a:off x="1905000" y="3962400"/>
              <a:ext cx="1335024" cy="1776709"/>
            </a:xfrm>
            <a:prstGeom prst="rect">
              <a:avLst/>
            </a:prstGeom>
            <a:noFill/>
          </p:spPr>
        </p:pic>
        <p:sp>
          <p:nvSpPr>
            <p:cNvPr id="15" name="TextBox 14"/>
            <p:cNvSpPr txBox="1"/>
            <p:nvPr/>
          </p:nvSpPr>
          <p:spPr>
            <a:xfrm>
              <a:off x="2234920" y="5756031"/>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Jon</a:t>
              </a:r>
            </a:p>
          </p:txBody>
        </p:sp>
        <p:sp>
          <p:nvSpPr>
            <p:cNvPr id="16" name="TextBox 15"/>
            <p:cNvSpPr txBox="1"/>
            <p:nvPr/>
          </p:nvSpPr>
          <p:spPr>
            <a:xfrm>
              <a:off x="1905000" y="5756033"/>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sp>
        <p:nvSpPr>
          <p:cNvPr id="19" name="TextBox 18"/>
          <p:cNvSpPr txBox="1"/>
          <p:nvPr/>
        </p:nvSpPr>
        <p:spPr>
          <a:xfrm>
            <a:off x="4810125" y="5438775"/>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44</a:t>
            </a:r>
          </a:p>
        </p:txBody>
      </p:sp>
    </p:spTree>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Susan has to work with.  Anything else is wishful thinking.</a:t>
            </a:r>
          </a:p>
        </p:txBody>
      </p:sp>
      <p:grpSp>
        <p:nvGrpSpPr>
          <p:cNvPr id="2" name="Group 46"/>
          <p:cNvGrpSpPr>
            <a:grpSpLocks noChangeAspect="1"/>
          </p:cNvGrpSpPr>
          <p:nvPr/>
        </p:nvGrpSpPr>
        <p:grpSpPr>
          <a:xfrm>
            <a:off x="685800" y="3695700"/>
            <a:ext cx="1155291" cy="1832920"/>
            <a:chOff x="3883132" y="4041668"/>
            <a:chExt cx="1335623" cy="2119027"/>
          </a:xfrm>
          <a:effectLst>
            <a:glow rad="101600">
              <a:srgbClr val="396D7F">
                <a:alpha val="60000"/>
              </a:srgbClr>
            </a:glow>
          </a:effectLst>
        </p:grpSpPr>
        <p:sp>
          <p:nvSpPr>
            <p:cNvPr id="10" name="TextBox 9"/>
            <p:cNvSpPr txBox="1"/>
            <p:nvPr/>
          </p:nvSpPr>
          <p:spPr>
            <a:xfrm>
              <a:off x="4212915" y="583725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Carol</a:t>
              </a:r>
            </a:p>
          </p:txBody>
        </p:sp>
        <p:sp>
          <p:nvSpPr>
            <p:cNvPr id="11" name="TextBox 10"/>
            <p:cNvSpPr txBox="1"/>
            <p:nvPr/>
          </p:nvSpPr>
          <p:spPr>
            <a:xfrm>
              <a:off x="3888055" y="5837256"/>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2" name="Picture 6" descr="Y:\11gen\Vignette 3 - seller Carol - alt.jpg"/>
            <p:cNvPicPr>
              <a:picLocks noChangeAspect="1" noChangeArrowheads="1"/>
            </p:cNvPicPr>
            <p:nvPr/>
          </p:nvPicPr>
          <p:blipFill>
            <a:blip r:embed="rId2" cstate="print"/>
            <a:srcRect/>
            <a:stretch>
              <a:fillRect/>
            </a:stretch>
          </p:blipFill>
          <p:spPr bwMode="auto">
            <a:xfrm>
              <a:off x="3883132" y="4041668"/>
              <a:ext cx="1335024" cy="1776709"/>
            </a:xfrm>
            <a:prstGeom prst="rect">
              <a:avLst/>
            </a:prstGeom>
            <a:noFill/>
          </p:spPr>
        </p:pic>
      </p:grpSp>
      <p:pic>
        <p:nvPicPr>
          <p:cNvPr id="55298" name="Picture 2" descr="Y:\11gen\Vignette 2 graph.jpg"/>
          <p:cNvPicPr>
            <a:picLocks noChangeAspect="1" noChangeArrowheads="1"/>
          </p:cNvPicPr>
          <p:nvPr/>
        </p:nvPicPr>
        <p:blipFill>
          <a:blip r:embed="rId3" cstate="print"/>
          <a:srcRect/>
          <a:stretch>
            <a:fillRect/>
          </a:stretch>
        </p:blipFill>
        <p:spPr bwMode="auto">
          <a:xfrm>
            <a:off x="536575" y="712788"/>
            <a:ext cx="8050213" cy="5032375"/>
          </a:xfrm>
          <a:prstGeom prst="rect">
            <a:avLst/>
          </a:prstGeom>
          <a:noFill/>
        </p:spPr>
      </p:pic>
      <p:grpSp>
        <p:nvGrpSpPr>
          <p:cNvPr id="3" name="Group 12"/>
          <p:cNvGrpSpPr>
            <a:grpSpLocks noChangeAspect="1"/>
          </p:cNvGrpSpPr>
          <p:nvPr/>
        </p:nvGrpSpPr>
        <p:grpSpPr>
          <a:xfrm>
            <a:off x="685800" y="3810000"/>
            <a:ext cx="1143968" cy="1813097"/>
            <a:chOff x="1905000" y="3962400"/>
            <a:chExt cx="1335760" cy="2117072"/>
          </a:xfrm>
          <a:effectLst>
            <a:glow rad="101600">
              <a:srgbClr val="396D7F">
                <a:alpha val="60000"/>
              </a:srgbClr>
            </a:glow>
          </a:effectLst>
        </p:grpSpPr>
        <p:pic>
          <p:nvPicPr>
            <p:cNvPr id="14" name="Picture 5" descr="\\192.168.10.7\g\Staff Folders\smarx\11gen\Vignette 2 - seller Jon - alt.jpg"/>
            <p:cNvPicPr>
              <a:picLocks noChangeAspect="1" noChangeArrowheads="1"/>
            </p:cNvPicPr>
            <p:nvPr/>
          </p:nvPicPr>
          <p:blipFill>
            <a:blip r:embed="rId4" cstate="print"/>
            <a:srcRect/>
            <a:stretch>
              <a:fillRect/>
            </a:stretch>
          </p:blipFill>
          <p:spPr bwMode="auto">
            <a:xfrm>
              <a:off x="1905000" y="3962400"/>
              <a:ext cx="1335024" cy="1776709"/>
            </a:xfrm>
            <a:prstGeom prst="rect">
              <a:avLst/>
            </a:prstGeom>
            <a:noFill/>
          </p:spPr>
        </p:pic>
        <p:sp>
          <p:nvSpPr>
            <p:cNvPr id="15" name="TextBox 14"/>
            <p:cNvSpPr txBox="1"/>
            <p:nvPr/>
          </p:nvSpPr>
          <p:spPr>
            <a:xfrm>
              <a:off x="2234920" y="5756031"/>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Jon</a:t>
              </a:r>
            </a:p>
          </p:txBody>
        </p:sp>
        <p:sp>
          <p:nvSpPr>
            <p:cNvPr id="16" name="TextBox 15"/>
            <p:cNvSpPr txBox="1"/>
            <p:nvPr/>
          </p:nvSpPr>
          <p:spPr>
            <a:xfrm>
              <a:off x="1905000" y="5756033"/>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sp>
        <p:nvSpPr>
          <p:cNvPr id="17" name="Oval 16"/>
          <p:cNvSpPr/>
          <p:nvPr/>
        </p:nvSpPr>
        <p:spPr>
          <a:xfrm>
            <a:off x="1019175" y="1200150"/>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81000" y="2952750"/>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Loves to work, never slacks off, can be pushed to do more.</a:t>
            </a:r>
          </a:p>
        </p:txBody>
      </p:sp>
      <p:sp>
        <p:nvSpPr>
          <p:cNvPr id="19" name="TextBox 18"/>
          <p:cNvSpPr txBox="1"/>
          <p:nvPr/>
        </p:nvSpPr>
        <p:spPr>
          <a:xfrm>
            <a:off x="4810125" y="5438775"/>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44</a:t>
            </a: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5" descr="NATNURforPPT"/>
          <p:cNvPicPr>
            <a:picLocks noChangeAspect="1" noChangeArrowheads="1"/>
          </p:cNvPicPr>
          <p:nvPr/>
        </p:nvPicPr>
        <p:blipFill>
          <a:blip r:embed="rId2" cstate="print">
            <a:clrChange>
              <a:clrFrom>
                <a:srgbClr val="E7643B"/>
              </a:clrFrom>
              <a:clrTo>
                <a:srgbClr val="E7643B">
                  <a:alpha val="0"/>
                </a:srgbClr>
              </a:clrTo>
            </a:clrChange>
            <a:duotone>
              <a:prstClr val="black"/>
              <a:schemeClr val="accent2">
                <a:tint val="45000"/>
                <a:satMod val="400000"/>
              </a:schemeClr>
            </a:duotone>
          </a:blip>
          <a:srcRect t="4235" b="5029"/>
          <a:stretch>
            <a:fillRect/>
          </a:stretch>
        </p:blipFill>
        <p:spPr bwMode="auto">
          <a:xfrm>
            <a:off x="2705100" y="584603"/>
            <a:ext cx="3733800" cy="3359257"/>
          </a:xfrm>
          <a:prstGeom prst="rect">
            <a:avLst/>
          </a:prstGeom>
          <a:noFill/>
          <a:ln w="9525">
            <a:noFill/>
            <a:miter lim="800000"/>
            <a:headEnd/>
            <a:tailEnd/>
          </a:ln>
        </p:spPr>
      </p:pic>
      <p:sp>
        <p:nvSpPr>
          <p:cNvPr id="4" name="TextBox 3"/>
          <p:cNvSpPr txBox="1"/>
          <p:nvPr/>
        </p:nvSpPr>
        <p:spPr>
          <a:xfrm>
            <a:off x="952500" y="581025"/>
            <a:ext cx="2895600" cy="1200329"/>
          </a:xfrm>
          <a:prstGeom prst="rect">
            <a:avLst/>
          </a:prstGeom>
          <a:noFill/>
        </p:spPr>
        <p:txBody>
          <a:bodyPr wrap="square" rtlCol="0">
            <a:spAutoFit/>
          </a:bodyPr>
          <a:lstStyle/>
          <a:p>
            <a:pPr algn="ctr"/>
            <a:r>
              <a:rPr lang="en-US" sz="7200" dirty="0" smtClean="0">
                <a:solidFill>
                  <a:schemeClr val="accent1">
                    <a:lumMod val="60000"/>
                    <a:lumOff val="40000"/>
                  </a:schemeClr>
                </a:solidFill>
                <a:effectLst>
                  <a:outerShdw blurRad="50800" dist="50800" dir="2700000" algn="tl" rotWithShape="0">
                    <a:prstClr val="black"/>
                  </a:outerShdw>
                </a:effectLst>
                <a:latin typeface="Georgia" pitchFamily="18" charset="0"/>
              </a:rPr>
              <a:t>Talent</a:t>
            </a:r>
          </a:p>
        </p:txBody>
      </p:sp>
      <p:sp>
        <p:nvSpPr>
          <p:cNvPr id="9" name="TextBox 8"/>
          <p:cNvSpPr txBox="1"/>
          <p:nvPr/>
        </p:nvSpPr>
        <p:spPr>
          <a:xfrm>
            <a:off x="4724400" y="2838450"/>
            <a:ext cx="3962400" cy="1200329"/>
          </a:xfrm>
          <a:prstGeom prst="rect">
            <a:avLst/>
          </a:prstGeom>
          <a:noFill/>
        </p:spPr>
        <p:txBody>
          <a:bodyPr wrap="square" rtlCol="0">
            <a:spAutoFit/>
          </a:bodyPr>
          <a:lstStyle/>
          <a:p>
            <a:pPr algn="ctr"/>
            <a:r>
              <a:rPr lang="en-US" sz="3600" dirty="0" smtClean="0">
                <a:solidFill>
                  <a:schemeClr val="accent1">
                    <a:lumMod val="60000"/>
                    <a:lumOff val="40000"/>
                  </a:schemeClr>
                </a:solidFill>
                <a:effectLst>
                  <a:outerShdw blurRad="76200" dist="50800" dir="2700000" algn="tl" rotWithShape="0">
                    <a:prstClr val="black"/>
                  </a:outerShdw>
                </a:effectLst>
                <a:latin typeface="Georgia" pitchFamily="18" charset="0"/>
              </a:rPr>
              <a:t>Turning Talent into Performance</a:t>
            </a:r>
          </a:p>
        </p:txBody>
      </p:sp>
      <p:sp>
        <p:nvSpPr>
          <p:cNvPr id="10" name="TextBox 9"/>
          <p:cNvSpPr txBox="1"/>
          <p:nvPr/>
        </p:nvSpPr>
        <p:spPr>
          <a:xfrm>
            <a:off x="381000" y="4514850"/>
            <a:ext cx="8382000" cy="523220"/>
          </a:xfrm>
          <a:prstGeom prst="rect">
            <a:avLst/>
          </a:prstGeom>
          <a:noFill/>
        </p:spPr>
        <p:txBody>
          <a:bodyPr wrap="square" rtlCol="0">
            <a:spAutoFit/>
          </a:bodyPr>
          <a:lstStyle/>
          <a:p>
            <a:pPr algn="ctr"/>
            <a:r>
              <a:rPr lang="en-US" sz="2800" dirty="0" smtClean="0">
                <a:solidFill>
                  <a:srgbClr val="97FAFF"/>
                </a:solidFill>
                <a:effectLst>
                  <a:outerShdw blurRad="76200" dist="50800" dir="2700000" algn="tl" rotWithShape="0">
                    <a:prstClr val="black"/>
                  </a:outerShdw>
                </a:effectLst>
                <a:latin typeface="Georgia" pitchFamily="18" charset="0"/>
              </a:rPr>
              <a:t>The CSS Management Sphere of Influence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Susan has to work with.  Anything else is wishful thinking.</a:t>
            </a:r>
          </a:p>
        </p:txBody>
      </p:sp>
      <p:grpSp>
        <p:nvGrpSpPr>
          <p:cNvPr id="2" name="Group 46"/>
          <p:cNvGrpSpPr>
            <a:grpSpLocks noChangeAspect="1"/>
          </p:cNvGrpSpPr>
          <p:nvPr/>
        </p:nvGrpSpPr>
        <p:grpSpPr>
          <a:xfrm>
            <a:off x="685800" y="3695700"/>
            <a:ext cx="1155291" cy="1832920"/>
            <a:chOff x="3883132" y="4041668"/>
            <a:chExt cx="1335623" cy="2119027"/>
          </a:xfrm>
          <a:effectLst>
            <a:glow rad="101600">
              <a:srgbClr val="396D7F">
                <a:alpha val="60000"/>
              </a:srgbClr>
            </a:glow>
          </a:effectLst>
        </p:grpSpPr>
        <p:sp>
          <p:nvSpPr>
            <p:cNvPr id="10" name="TextBox 9"/>
            <p:cNvSpPr txBox="1"/>
            <p:nvPr/>
          </p:nvSpPr>
          <p:spPr>
            <a:xfrm>
              <a:off x="4212915" y="583725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Carol</a:t>
              </a:r>
            </a:p>
          </p:txBody>
        </p:sp>
        <p:sp>
          <p:nvSpPr>
            <p:cNvPr id="11" name="TextBox 10"/>
            <p:cNvSpPr txBox="1"/>
            <p:nvPr/>
          </p:nvSpPr>
          <p:spPr>
            <a:xfrm>
              <a:off x="3888055" y="5837256"/>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2" name="Picture 6" descr="Y:\11gen\Vignette 3 - seller Carol - alt.jpg"/>
            <p:cNvPicPr>
              <a:picLocks noChangeAspect="1" noChangeArrowheads="1"/>
            </p:cNvPicPr>
            <p:nvPr/>
          </p:nvPicPr>
          <p:blipFill>
            <a:blip r:embed="rId2" cstate="print"/>
            <a:srcRect/>
            <a:stretch>
              <a:fillRect/>
            </a:stretch>
          </p:blipFill>
          <p:spPr bwMode="auto">
            <a:xfrm>
              <a:off x="3883132" y="4041668"/>
              <a:ext cx="1335024" cy="1776709"/>
            </a:xfrm>
            <a:prstGeom prst="rect">
              <a:avLst/>
            </a:prstGeom>
            <a:noFill/>
          </p:spPr>
        </p:pic>
      </p:grpSp>
      <p:pic>
        <p:nvPicPr>
          <p:cNvPr id="55298" name="Picture 2" descr="Y:\11gen\Vignette 2 graph.jpg"/>
          <p:cNvPicPr>
            <a:picLocks noChangeAspect="1" noChangeArrowheads="1"/>
          </p:cNvPicPr>
          <p:nvPr/>
        </p:nvPicPr>
        <p:blipFill>
          <a:blip r:embed="rId3" cstate="print"/>
          <a:srcRect/>
          <a:stretch>
            <a:fillRect/>
          </a:stretch>
        </p:blipFill>
        <p:spPr bwMode="auto">
          <a:xfrm>
            <a:off x="536575" y="712788"/>
            <a:ext cx="8050213" cy="5032375"/>
          </a:xfrm>
          <a:prstGeom prst="rect">
            <a:avLst/>
          </a:prstGeom>
          <a:noFill/>
        </p:spPr>
      </p:pic>
      <p:grpSp>
        <p:nvGrpSpPr>
          <p:cNvPr id="3" name="Group 12"/>
          <p:cNvGrpSpPr>
            <a:grpSpLocks noChangeAspect="1"/>
          </p:cNvGrpSpPr>
          <p:nvPr/>
        </p:nvGrpSpPr>
        <p:grpSpPr>
          <a:xfrm>
            <a:off x="685800" y="3810000"/>
            <a:ext cx="1143968" cy="1813097"/>
            <a:chOff x="1905000" y="3962400"/>
            <a:chExt cx="1335760" cy="2117072"/>
          </a:xfrm>
          <a:effectLst>
            <a:glow rad="101600">
              <a:srgbClr val="396D7F">
                <a:alpha val="60000"/>
              </a:srgbClr>
            </a:glow>
          </a:effectLst>
        </p:grpSpPr>
        <p:pic>
          <p:nvPicPr>
            <p:cNvPr id="14" name="Picture 5" descr="\\192.168.10.7\g\Staff Folders\smarx\11gen\Vignette 2 - seller Jon - alt.jpg"/>
            <p:cNvPicPr>
              <a:picLocks noChangeAspect="1" noChangeArrowheads="1"/>
            </p:cNvPicPr>
            <p:nvPr/>
          </p:nvPicPr>
          <p:blipFill>
            <a:blip r:embed="rId4" cstate="print"/>
            <a:srcRect/>
            <a:stretch>
              <a:fillRect/>
            </a:stretch>
          </p:blipFill>
          <p:spPr bwMode="auto">
            <a:xfrm>
              <a:off x="1905000" y="3962400"/>
              <a:ext cx="1335024" cy="1776709"/>
            </a:xfrm>
            <a:prstGeom prst="rect">
              <a:avLst/>
            </a:prstGeom>
            <a:noFill/>
          </p:spPr>
        </p:pic>
        <p:sp>
          <p:nvSpPr>
            <p:cNvPr id="15" name="TextBox 14"/>
            <p:cNvSpPr txBox="1"/>
            <p:nvPr/>
          </p:nvSpPr>
          <p:spPr>
            <a:xfrm>
              <a:off x="2234920" y="5756031"/>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Jon</a:t>
              </a:r>
            </a:p>
          </p:txBody>
        </p:sp>
        <p:sp>
          <p:nvSpPr>
            <p:cNvPr id="16" name="TextBox 15"/>
            <p:cNvSpPr txBox="1"/>
            <p:nvPr/>
          </p:nvSpPr>
          <p:spPr>
            <a:xfrm>
              <a:off x="1905000" y="5756033"/>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sp>
        <p:nvSpPr>
          <p:cNvPr id="17" name="Oval 16"/>
          <p:cNvSpPr/>
          <p:nvPr/>
        </p:nvSpPr>
        <p:spPr>
          <a:xfrm>
            <a:off x="1952625" y="2343150"/>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28600" y="2952750"/>
            <a:ext cx="86106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Not a great strength, is most productive when someone else lays out a path for him.</a:t>
            </a:r>
          </a:p>
        </p:txBody>
      </p:sp>
      <p:sp>
        <p:nvSpPr>
          <p:cNvPr id="19" name="TextBox 18"/>
          <p:cNvSpPr txBox="1"/>
          <p:nvPr/>
        </p:nvSpPr>
        <p:spPr>
          <a:xfrm>
            <a:off x="4810125" y="5438775"/>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44</a:t>
            </a:r>
          </a:p>
        </p:txBody>
      </p:sp>
    </p:spTree>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Susan has to work with.  Anything else is wishful thinking.</a:t>
            </a:r>
          </a:p>
        </p:txBody>
      </p:sp>
      <p:grpSp>
        <p:nvGrpSpPr>
          <p:cNvPr id="2" name="Group 46"/>
          <p:cNvGrpSpPr>
            <a:grpSpLocks noChangeAspect="1"/>
          </p:cNvGrpSpPr>
          <p:nvPr/>
        </p:nvGrpSpPr>
        <p:grpSpPr>
          <a:xfrm>
            <a:off x="685800" y="3695700"/>
            <a:ext cx="1155291" cy="1832920"/>
            <a:chOff x="3883132" y="4041668"/>
            <a:chExt cx="1335623" cy="2119027"/>
          </a:xfrm>
          <a:effectLst>
            <a:glow rad="101600">
              <a:srgbClr val="396D7F">
                <a:alpha val="60000"/>
              </a:srgbClr>
            </a:glow>
          </a:effectLst>
        </p:grpSpPr>
        <p:sp>
          <p:nvSpPr>
            <p:cNvPr id="10" name="TextBox 9"/>
            <p:cNvSpPr txBox="1"/>
            <p:nvPr/>
          </p:nvSpPr>
          <p:spPr>
            <a:xfrm>
              <a:off x="4212915" y="583725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Carol</a:t>
              </a:r>
            </a:p>
          </p:txBody>
        </p:sp>
        <p:sp>
          <p:nvSpPr>
            <p:cNvPr id="11" name="TextBox 10"/>
            <p:cNvSpPr txBox="1"/>
            <p:nvPr/>
          </p:nvSpPr>
          <p:spPr>
            <a:xfrm>
              <a:off x="3888055" y="5837256"/>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2" name="Picture 6" descr="Y:\11gen\Vignette 3 - seller Carol - alt.jpg"/>
            <p:cNvPicPr>
              <a:picLocks noChangeAspect="1" noChangeArrowheads="1"/>
            </p:cNvPicPr>
            <p:nvPr/>
          </p:nvPicPr>
          <p:blipFill>
            <a:blip r:embed="rId2" cstate="print"/>
            <a:srcRect/>
            <a:stretch>
              <a:fillRect/>
            </a:stretch>
          </p:blipFill>
          <p:spPr bwMode="auto">
            <a:xfrm>
              <a:off x="3883132" y="4041668"/>
              <a:ext cx="1335024" cy="1776709"/>
            </a:xfrm>
            <a:prstGeom prst="rect">
              <a:avLst/>
            </a:prstGeom>
            <a:noFill/>
          </p:spPr>
        </p:pic>
      </p:grpSp>
      <p:pic>
        <p:nvPicPr>
          <p:cNvPr id="55298" name="Picture 2" descr="Y:\11gen\Vignette 2 graph.jpg"/>
          <p:cNvPicPr>
            <a:picLocks noChangeAspect="1" noChangeArrowheads="1"/>
          </p:cNvPicPr>
          <p:nvPr/>
        </p:nvPicPr>
        <p:blipFill>
          <a:blip r:embed="rId3" cstate="print"/>
          <a:srcRect/>
          <a:stretch>
            <a:fillRect/>
          </a:stretch>
        </p:blipFill>
        <p:spPr bwMode="auto">
          <a:xfrm>
            <a:off x="536575" y="712788"/>
            <a:ext cx="8050213" cy="5032375"/>
          </a:xfrm>
          <a:prstGeom prst="rect">
            <a:avLst/>
          </a:prstGeom>
          <a:noFill/>
        </p:spPr>
      </p:pic>
      <p:grpSp>
        <p:nvGrpSpPr>
          <p:cNvPr id="3" name="Group 12"/>
          <p:cNvGrpSpPr>
            <a:grpSpLocks noChangeAspect="1"/>
          </p:cNvGrpSpPr>
          <p:nvPr/>
        </p:nvGrpSpPr>
        <p:grpSpPr>
          <a:xfrm>
            <a:off x="685800" y="3810000"/>
            <a:ext cx="1143968" cy="1813097"/>
            <a:chOff x="1905000" y="3962400"/>
            <a:chExt cx="1335760" cy="2117072"/>
          </a:xfrm>
          <a:effectLst>
            <a:glow rad="101600">
              <a:srgbClr val="396D7F">
                <a:alpha val="60000"/>
              </a:srgbClr>
            </a:glow>
          </a:effectLst>
        </p:grpSpPr>
        <p:pic>
          <p:nvPicPr>
            <p:cNvPr id="14" name="Picture 5" descr="\\192.168.10.7\g\Staff Folders\smarx\11gen\Vignette 2 - seller Jon - alt.jpg"/>
            <p:cNvPicPr>
              <a:picLocks noChangeAspect="1" noChangeArrowheads="1"/>
            </p:cNvPicPr>
            <p:nvPr/>
          </p:nvPicPr>
          <p:blipFill>
            <a:blip r:embed="rId4" cstate="print"/>
            <a:srcRect/>
            <a:stretch>
              <a:fillRect/>
            </a:stretch>
          </p:blipFill>
          <p:spPr bwMode="auto">
            <a:xfrm>
              <a:off x="1905000" y="3962400"/>
              <a:ext cx="1335024" cy="1776709"/>
            </a:xfrm>
            <a:prstGeom prst="rect">
              <a:avLst/>
            </a:prstGeom>
            <a:noFill/>
          </p:spPr>
        </p:pic>
        <p:sp>
          <p:nvSpPr>
            <p:cNvPr id="15" name="TextBox 14"/>
            <p:cNvSpPr txBox="1"/>
            <p:nvPr/>
          </p:nvSpPr>
          <p:spPr>
            <a:xfrm>
              <a:off x="2234920" y="5756031"/>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Jon</a:t>
              </a:r>
            </a:p>
          </p:txBody>
        </p:sp>
        <p:sp>
          <p:nvSpPr>
            <p:cNvPr id="16" name="TextBox 15"/>
            <p:cNvSpPr txBox="1"/>
            <p:nvPr/>
          </p:nvSpPr>
          <p:spPr>
            <a:xfrm>
              <a:off x="1905000" y="5756033"/>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sp>
        <p:nvSpPr>
          <p:cNvPr id="17" name="Oval 16"/>
          <p:cNvSpPr/>
          <p:nvPr/>
        </p:nvSpPr>
        <p:spPr>
          <a:xfrm>
            <a:off x="2905125" y="1200150"/>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81000" y="2952750"/>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Major strength—great closer, natural leader, very assertive.</a:t>
            </a:r>
          </a:p>
        </p:txBody>
      </p:sp>
      <p:sp>
        <p:nvSpPr>
          <p:cNvPr id="19" name="TextBox 18"/>
          <p:cNvSpPr txBox="1"/>
          <p:nvPr/>
        </p:nvSpPr>
        <p:spPr>
          <a:xfrm>
            <a:off x="4810125" y="5438775"/>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44</a:t>
            </a:r>
          </a:p>
        </p:txBody>
      </p:sp>
    </p:spTree>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Susan has to work with.  Anything else is wishful thinking.</a:t>
            </a:r>
          </a:p>
        </p:txBody>
      </p:sp>
      <p:grpSp>
        <p:nvGrpSpPr>
          <p:cNvPr id="2" name="Group 46"/>
          <p:cNvGrpSpPr>
            <a:grpSpLocks noChangeAspect="1"/>
          </p:cNvGrpSpPr>
          <p:nvPr/>
        </p:nvGrpSpPr>
        <p:grpSpPr>
          <a:xfrm>
            <a:off x="685800" y="3695700"/>
            <a:ext cx="1155291" cy="1832920"/>
            <a:chOff x="3883132" y="4041668"/>
            <a:chExt cx="1335623" cy="2119027"/>
          </a:xfrm>
          <a:effectLst>
            <a:glow rad="101600">
              <a:srgbClr val="396D7F">
                <a:alpha val="60000"/>
              </a:srgbClr>
            </a:glow>
          </a:effectLst>
        </p:grpSpPr>
        <p:sp>
          <p:nvSpPr>
            <p:cNvPr id="10" name="TextBox 9"/>
            <p:cNvSpPr txBox="1"/>
            <p:nvPr/>
          </p:nvSpPr>
          <p:spPr>
            <a:xfrm>
              <a:off x="4212915" y="583725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Carol</a:t>
              </a:r>
            </a:p>
          </p:txBody>
        </p:sp>
        <p:sp>
          <p:nvSpPr>
            <p:cNvPr id="11" name="TextBox 10"/>
            <p:cNvSpPr txBox="1"/>
            <p:nvPr/>
          </p:nvSpPr>
          <p:spPr>
            <a:xfrm>
              <a:off x="3888055" y="5837256"/>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2" name="Picture 6" descr="Y:\11gen\Vignette 3 - seller Carol - alt.jpg"/>
            <p:cNvPicPr>
              <a:picLocks noChangeAspect="1" noChangeArrowheads="1"/>
            </p:cNvPicPr>
            <p:nvPr/>
          </p:nvPicPr>
          <p:blipFill>
            <a:blip r:embed="rId2" cstate="print"/>
            <a:srcRect/>
            <a:stretch>
              <a:fillRect/>
            </a:stretch>
          </p:blipFill>
          <p:spPr bwMode="auto">
            <a:xfrm>
              <a:off x="3883132" y="4041668"/>
              <a:ext cx="1335024" cy="1776709"/>
            </a:xfrm>
            <a:prstGeom prst="rect">
              <a:avLst/>
            </a:prstGeom>
            <a:noFill/>
          </p:spPr>
        </p:pic>
      </p:grpSp>
      <p:pic>
        <p:nvPicPr>
          <p:cNvPr id="55298" name="Picture 2" descr="Y:\11gen\Vignette 2 graph.jpg"/>
          <p:cNvPicPr>
            <a:picLocks noChangeAspect="1" noChangeArrowheads="1"/>
          </p:cNvPicPr>
          <p:nvPr/>
        </p:nvPicPr>
        <p:blipFill>
          <a:blip r:embed="rId3" cstate="print"/>
          <a:srcRect/>
          <a:stretch>
            <a:fillRect/>
          </a:stretch>
        </p:blipFill>
        <p:spPr bwMode="auto">
          <a:xfrm>
            <a:off x="536575" y="712788"/>
            <a:ext cx="8050213" cy="5032375"/>
          </a:xfrm>
          <a:prstGeom prst="rect">
            <a:avLst/>
          </a:prstGeom>
          <a:noFill/>
        </p:spPr>
      </p:pic>
      <p:grpSp>
        <p:nvGrpSpPr>
          <p:cNvPr id="3" name="Group 12"/>
          <p:cNvGrpSpPr>
            <a:grpSpLocks noChangeAspect="1"/>
          </p:cNvGrpSpPr>
          <p:nvPr/>
        </p:nvGrpSpPr>
        <p:grpSpPr>
          <a:xfrm>
            <a:off x="685800" y="3810000"/>
            <a:ext cx="1143968" cy="1813097"/>
            <a:chOff x="1905000" y="3962400"/>
            <a:chExt cx="1335760" cy="2117072"/>
          </a:xfrm>
          <a:effectLst>
            <a:glow rad="101600">
              <a:srgbClr val="396D7F">
                <a:alpha val="60000"/>
              </a:srgbClr>
            </a:glow>
          </a:effectLst>
        </p:grpSpPr>
        <p:pic>
          <p:nvPicPr>
            <p:cNvPr id="14" name="Picture 5" descr="\\192.168.10.7\g\Staff Folders\smarx\11gen\Vignette 2 - seller Jon - alt.jpg"/>
            <p:cNvPicPr>
              <a:picLocks noChangeAspect="1" noChangeArrowheads="1"/>
            </p:cNvPicPr>
            <p:nvPr/>
          </p:nvPicPr>
          <p:blipFill>
            <a:blip r:embed="rId4" cstate="print"/>
            <a:srcRect/>
            <a:stretch>
              <a:fillRect/>
            </a:stretch>
          </p:blipFill>
          <p:spPr bwMode="auto">
            <a:xfrm>
              <a:off x="1905000" y="3962400"/>
              <a:ext cx="1335024" cy="1776709"/>
            </a:xfrm>
            <a:prstGeom prst="rect">
              <a:avLst/>
            </a:prstGeom>
            <a:noFill/>
          </p:spPr>
        </p:pic>
        <p:sp>
          <p:nvSpPr>
            <p:cNvPr id="15" name="TextBox 14"/>
            <p:cNvSpPr txBox="1"/>
            <p:nvPr/>
          </p:nvSpPr>
          <p:spPr>
            <a:xfrm>
              <a:off x="2234920" y="5756031"/>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Jon</a:t>
              </a:r>
            </a:p>
          </p:txBody>
        </p:sp>
        <p:sp>
          <p:nvSpPr>
            <p:cNvPr id="16" name="TextBox 15"/>
            <p:cNvSpPr txBox="1"/>
            <p:nvPr/>
          </p:nvSpPr>
          <p:spPr>
            <a:xfrm>
              <a:off x="1905000" y="5756033"/>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sp>
        <p:nvSpPr>
          <p:cNvPr id="17" name="Oval 16"/>
          <p:cNvSpPr/>
          <p:nvPr/>
        </p:nvSpPr>
        <p:spPr>
          <a:xfrm>
            <a:off x="3848100" y="3095625"/>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80975" y="2952750"/>
            <a:ext cx="86868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Major weakness—not curious or inquisitive, doesn’t have ideas/solutions for clients.</a:t>
            </a:r>
          </a:p>
        </p:txBody>
      </p:sp>
      <p:sp>
        <p:nvSpPr>
          <p:cNvPr id="19" name="TextBox 18"/>
          <p:cNvSpPr txBox="1"/>
          <p:nvPr/>
        </p:nvSpPr>
        <p:spPr>
          <a:xfrm>
            <a:off x="4810125" y="5438775"/>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44</a:t>
            </a:r>
          </a:p>
        </p:txBody>
      </p:sp>
    </p:spTree>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Susan has to work with.  Anything else is wishful thinking.</a:t>
            </a:r>
          </a:p>
        </p:txBody>
      </p:sp>
      <p:grpSp>
        <p:nvGrpSpPr>
          <p:cNvPr id="2" name="Group 46"/>
          <p:cNvGrpSpPr>
            <a:grpSpLocks noChangeAspect="1"/>
          </p:cNvGrpSpPr>
          <p:nvPr/>
        </p:nvGrpSpPr>
        <p:grpSpPr>
          <a:xfrm>
            <a:off x="685800" y="3695700"/>
            <a:ext cx="1155291" cy="1832920"/>
            <a:chOff x="3883132" y="4041668"/>
            <a:chExt cx="1335623" cy="2119027"/>
          </a:xfrm>
          <a:effectLst>
            <a:glow rad="101600">
              <a:srgbClr val="396D7F">
                <a:alpha val="60000"/>
              </a:srgbClr>
            </a:glow>
          </a:effectLst>
        </p:grpSpPr>
        <p:sp>
          <p:nvSpPr>
            <p:cNvPr id="10" name="TextBox 9"/>
            <p:cNvSpPr txBox="1"/>
            <p:nvPr/>
          </p:nvSpPr>
          <p:spPr>
            <a:xfrm>
              <a:off x="4212915" y="583725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Carol</a:t>
              </a:r>
            </a:p>
          </p:txBody>
        </p:sp>
        <p:sp>
          <p:nvSpPr>
            <p:cNvPr id="11" name="TextBox 10"/>
            <p:cNvSpPr txBox="1"/>
            <p:nvPr/>
          </p:nvSpPr>
          <p:spPr>
            <a:xfrm>
              <a:off x="3888055" y="5837256"/>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2" name="Picture 6" descr="Y:\11gen\Vignette 3 - seller Carol - alt.jpg"/>
            <p:cNvPicPr>
              <a:picLocks noChangeAspect="1" noChangeArrowheads="1"/>
            </p:cNvPicPr>
            <p:nvPr/>
          </p:nvPicPr>
          <p:blipFill>
            <a:blip r:embed="rId2" cstate="print"/>
            <a:srcRect/>
            <a:stretch>
              <a:fillRect/>
            </a:stretch>
          </p:blipFill>
          <p:spPr bwMode="auto">
            <a:xfrm>
              <a:off x="3883132" y="4041668"/>
              <a:ext cx="1335024" cy="1776709"/>
            </a:xfrm>
            <a:prstGeom prst="rect">
              <a:avLst/>
            </a:prstGeom>
            <a:noFill/>
          </p:spPr>
        </p:pic>
      </p:grpSp>
      <p:pic>
        <p:nvPicPr>
          <p:cNvPr id="55298" name="Picture 2" descr="Y:\11gen\Vignette 2 graph.jpg"/>
          <p:cNvPicPr>
            <a:picLocks noChangeAspect="1" noChangeArrowheads="1"/>
          </p:cNvPicPr>
          <p:nvPr/>
        </p:nvPicPr>
        <p:blipFill>
          <a:blip r:embed="rId3" cstate="print"/>
          <a:srcRect/>
          <a:stretch>
            <a:fillRect/>
          </a:stretch>
        </p:blipFill>
        <p:spPr bwMode="auto">
          <a:xfrm>
            <a:off x="536575" y="712788"/>
            <a:ext cx="8050213" cy="5032375"/>
          </a:xfrm>
          <a:prstGeom prst="rect">
            <a:avLst/>
          </a:prstGeom>
          <a:noFill/>
        </p:spPr>
      </p:pic>
      <p:grpSp>
        <p:nvGrpSpPr>
          <p:cNvPr id="3" name="Group 12"/>
          <p:cNvGrpSpPr>
            <a:grpSpLocks noChangeAspect="1"/>
          </p:cNvGrpSpPr>
          <p:nvPr/>
        </p:nvGrpSpPr>
        <p:grpSpPr>
          <a:xfrm>
            <a:off x="685800" y="3810000"/>
            <a:ext cx="1143968" cy="1813097"/>
            <a:chOff x="1905000" y="3962400"/>
            <a:chExt cx="1335760" cy="2117072"/>
          </a:xfrm>
          <a:effectLst>
            <a:glow rad="101600">
              <a:srgbClr val="396D7F">
                <a:alpha val="60000"/>
              </a:srgbClr>
            </a:glow>
          </a:effectLst>
        </p:grpSpPr>
        <p:pic>
          <p:nvPicPr>
            <p:cNvPr id="14" name="Picture 5" descr="\\192.168.10.7\g\Staff Folders\smarx\11gen\Vignette 2 - seller Jon - alt.jpg"/>
            <p:cNvPicPr>
              <a:picLocks noChangeAspect="1" noChangeArrowheads="1"/>
            </p:cNvPicPr>
            <p:nvPr/>
          </p:nvPicPr>
          <p:blipFill>
            <a:blip r:embed="rId4" cstate="print"/>
            <a:srcRect/>
            <a:stretch>
              <a:fillRect/>
            </a:stretch>
          </p:blipFill>
          <p:spPr bwMode="auto">
            <a:xfrm>
              <a:off x="1905000" y="3962400"/>
              <a:ext cx="1335024" cy="1776709"/>
            </a:xfrm>
            <a:prstGeom prst="rect">
              <a:avLst/>
            </a:prstGeom>
            <a:noFill/>
          </p:spPr>
        </p:pic>
        <p:sp>
          <p:nvSpPr>
            <p:cNvPr id="15" name="TextBox 14"/>
            <p:cNvSpPr txBox="1"/>
            <p:nvPr/>
          </p:nvSpPr>
          <p:spPr>
            <a:xfrm>
              <a:off x="2234920" y="5756031"/>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Jon</a:t>
              </a:r>
            </a:p>
          </p:txBody>
        </p:sp>
        <p:sp>
          <p:nvSpPr>
            <p:cNvPr id="16" name="TextBox 15"/>
            <p:cNvSpPr txBox="1"/>
            <p:nvPr/>
          </p:nvSpPr>
          <p:spPr>
            <a:xfrm>
              <a:off x="1905000" y="5756033"/>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sp>
        <p:nvSpPr>
          <p:cNvPr id="17" name="Oval 16"/>
          <p:cNvSpPr/>
          <p:nvPr/>
        </p:nvSpPr>
        <p:spPr>
          <a:xfrm>
            <a:off x="4791075" y="1571625"/>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81000" y="2952750"/>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Loves to network, welcomes and enjoys change, gets others enthused/excited.</a:t>
            </a:r>
          </a:p>
        </p:txBody>
      </p:sp>
      <p:sp>
        <p:nvSpPr>
          <p:cNvPr id="19" name="TextBox 18"/>
          <p:cNvSpPr txBox="1"/>
          <p:nvPr/>
        </p:nvSpPr>
        <p:spPr>
          <a:xfrm>
            <a:off x="4810125" y="5438775"/>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44</a:t>
            </a:r>
          </a:p>
        </p:txBody>
      </p:sp>
    </p:spTree>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Susan has to work with.  Anything else is wishful thinking.</a:t>
            </a:r>
          </a:p>
        </p:txBody>
      </p:sp>
      <p:grpSp>
        <p:nvGrpSpPr>
          <p:cNvPr id="2" name="Group 46"/>
          <p:cNvGrpSpPr>
            <a:grpSpLocks noChangeAspect="1"/>
          </p:cNvGrpSpPr>
          <p:nvPr/>
        </p:nvGrpSpPr>
        <p:grpSpPr>
          <a:xfrm>
            <a:off x="685800" y="3695700"/>
            <a:ext cx="1155291" cy="1832920"/>
            <a:chOff x="3883132" y="4041668"/>
            <a:chExt cx="1335623" cy="2119027"/>
          </a:xfrm>
          <a:effectLst>
            <a:glow rad="101600">
              <a:srgbClr val="396D7F">
                <a:alpha val="60000"/>
              </a:srgbClr>
            </a:glow>
          </a:effectLst>
        </p:grpSpPr>
        <p:sp>
          <p:nvSpPr>
            <p:cNvPr id="10" name="TextBox 9"/>
            <p:cNvSpPr txBox="1"/>
            <p:nvPr/>
          </p:nvSpPr>
          <p:spPr>
            <a:xfrm>
              <a:off x="4212915" y="583725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Carol</a:t>
              </a:r>
            </a:p>
          </p:txBody>
        </p:sp>
        <p:sp>
          <p:nvSpPr>
            <p:cNvPr id="11" name="TextBox 10"/>
            <p:cNvSpPr txBox="1"/>
            <p:nvPr/>
          </p:nvSpPr>
          <p:spPr>
            <a:xfrm>
              <a:off x="3888055" y="5837256"/>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2" name="Picture 6" descr="Y:\11gen\Vignette 3 - seller Carol - alt.jpg"/>
            <p:cNvPicPr>
              <a:picLocks noChangeAspect="1" noChangeArrowheads="1"/>
            </p:cNvPicPr>
            <p:nvPr/>
          </p:nvPicPr>
          <p:blipFill>
            <a:blip r:embed="rId2" cstate="print"/>
            <a:srcRect/>
            <a:stretch>
              <a:fillRect/>
            </a:stretch>
          </p:blipFill>
          <p:spPr bwMode="auto">
            <a:xfrm>
              <a:off x="3883132" y="4041668"/>
              <a:ext cx="1335024" cy="1776709"/>
            </a:xfrm>
            <a:prstGeom prst="rect">
              <a:avLst/>
            </a:prstGeom>
            <a:noFill/>
          </p:spPr>
        </p:pic>
      </p:grpSp>
      <p:pic>
        <p:nvPicPr>
          <p:cNvPr id="55298" name="Picture 2" descr="Y:\11gen\Vignette 2 graph.jpg"/>
          <p:cNvPicPr>
            <a:picLocks noChangeAspect="1" noChangeArrowheads="1"/>
          </p:cNvPicPr>
          <p:nvPr/>
        </p:nvPicPr>
        <p:blipFill>
          <a:blip r:embed="rId3" cstate="print"/>
          <a:srcRect/>
          <a:stretch>
            <a:fillRect/>
          </a:stretch>
        </p:blipFill>
        <p:spPr bwMode="auto">
          <a:xfrm>
            <a:off x="536575" y="712788"/>
            <a:ext cx="8050213" cy="5032375"/>
          </a:xfrm>
          <a:prstGeom prst="rect">
            <a:avLst/>
          </a:prstGeom>
          <a:noFill/>
        </p:spPr>
      </p:pic>
      <p:grpSp>
        <p:nvGrpSpPr>
          <p:cNvPr id="3" name="Group 12"/>
          <p:cNvGrpSpPr>
            <a:grpSpLocks noChangeAspect="1"/>
          </p:cNvGrpSpPr>
          <p:nvPr/>
        </p:nvGrpSpPr>
        <p:grpSpPr>
          <a:xfrm>
            <a:off x="685800" y="3810000"/>
            <a:ext cx="1143968" cy="1813097"/>
            <a:chOff x="1905000" y="3962400"/>
            <a:chExt cx="1335760" cy="2117072"/>
          </a:xfrm>
          <a:effectLst>
            <a:glow rad="101600">
              <a:srgbClr val="396D7F">
                <a:alpha val="60000"/>
              </a:srgbClr>
            </a:glow>
          </a:effectLst>
        </p:grpSpPr>
        <p:pic>
          <p:nvPicPr>
            <p:cNvPr id="14" name="Picture 5" descr="\\192.168.10.7\g\Staff Folders\smarx\11gen\Vignette 2 - seller Jon - alt.jpg"/>
            <p:cNvPicPr>
              <a:picLocks noChangeAspect="1" noChangeArrowheads="1"/>
            </p:cNvPicPr>
            <p:nvPr/>
          </p:nvPicPr>
          <p:blipFill>
            <a:blip r:embed="rId4" cstate="print"/>
            <a:srcRect/>
            <a:stretch>
              <a:fillRect/>
            </a:stretch>
          </p:blipFill>
          <p:spPr bwMode="auto">
            <a:xfrm>
              <a:off x="1905000" y="3962400"/>
              <a:ext cx="1335024" cy="1776709"/>
            </a:xfrm>
            <a:prstGeom prst="rect">
              <a:avLst/>
            </a:prstGeom>
            <a:noFill/>
          </p:spPr>
        </p:pic>
        <p:sp>
          <p:nvSpPr>
            <p:cNvPr id="15" name="TextBox 14"/>
            <p:cNvSpPr txBox="1"/>
            <p:nvPr/>
          </p:nvSpPr>
          <p:spPr>
            <a:xfrm>
              <a:off x="2234920" y="5756031"/>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Jon</a:t>
              </a:r>
            </a:p>
          </p:txBody>
        </p:sp>
        <p:sp>
          <p:nvSpPr>
            <p:cNvPr id="16" name="TextBox 15"/>
            <p:cNvSpPr txBox="1"/>
            <p:nvPr/>
          </p:nvSpPr>
          <p:spPr>
            <a:xfrm>
              <a:off x="1905000" y="5756033"/>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sp>
        <p:nvSpPr>
          <p:cNvPr id="17" name="Oval 16"/>
          <p:cNvSpPr/>
          <p:nvPr/>
        </p:nvSpPr>
        <p:spPr>
          <a:xfrm>
            <a:off x="5743575" y="1571625"/>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81000" y="2952750"/>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Builds solid relationships, seeks strong relationship with his manager.</a:t>
            </a:r>
          </a:p>
        </p:txBody>
      </p:sp>
      <p:sp>
        <p:nvSpPr>
          <p:cNvPr id="19" name="TextBox 18"/>
          <p:cNvSpPr txBox="1"/>
          <p:nvPr/>
        </p:nvSpPr>
        <p:spPr>
          <a:xfrm>
            <a:off x="4810125" y="5438775"/>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44</a:t>
            </a:r>
          </a:p>
        </p:txBody>
      </p:sp>
    </p:spTree>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Susan has to work with.  Anything else is wishful thinking.</a:t>
            </a:r>
          </a:p>
        </p:txBody>
      </p:sp>
      <p:grpSp>
        <p:nvGrpSpPr>
          <p:cNvPr id="2" name="Group 46"/>
          <p:cNvGrpSpPr>
            <a:grpSpLocks noChangeAspect="1"/>
          </p:cNvGrpSpPr>
          <p:nvPr/>
        </p:nvGrpSpPr>
        <p:grpSpPr>
          <a:xfrm>
            <a:off x="685800" y="3695700"/>
            <a:ext cx="1155291" cy="1832920"/>
            <a:chOff x="3883132" y="4041668"/>
            <a:chExt cx="1335623" cy="2119027"/>
          </a:xfrm>
          <a:effectLst>
            <a:glow rad="101600">
              <a:srgbClr val="396D7F">
                <a:alpha val="60000"/>
              </a:srgbClr>
            </a:glow>
          </a:effectLst>
        </p:grpSpPr>
        <p:sp>
          <p:nvSpPr>
            <p:cNvPr id="10" name="TextBox 9"/>
            <p:cNvSpPr txBox="1"/>
            <p:nvPr/>
          </p:nvSpPr>
          <p:spPr>
            <a:xfrm>
              <a:off x="4212915" y="583725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Carol</a:t>
              </a:r>
            </a:p>
          </p:txBody>
        </p:sp>
        <p:sp>
          <p:nvSpPr>
            <p:cNvPr id="11" name="TextBox 10"/>
            <p:cNvSpPr txBox="1"/>
            <p:nvPr/>
          </p:nvSpPr>
          <p:spPr>
            <a:xfrm>
              <a:off x="3888055" y="5837256"/>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2" name="Picture 6" descr="Y:\11gen\Vignette 3 - seller Carol - alt.jpg"/>
            <p:cNvPicPr>
              <a:picLocks noChangeAspect="1" noChangeArrowheads="1"/>
            </p:cNvPicPr>
            <p:nvPr/>
          </p:nvPicPr>
          <p:blipFill>
            <a:blip r:embed="rId2" cstate="print"/>
            <a:srcRect/>
            <a:stretch>
              <a:fillRect/>
            </a:stretch>
          </p:blipFill>
          <p:spPr bwMode="auto">
            <a:xfrm>
              <a:off x="3883132" y="4041668"/>
              <a:ext cx="1335024" cy="1776709"/>
            </a:xfrm>
            <a:prstGeom prst="rect">
              <a:avLst/>
            </a:prstGeom>
            <a:noFill/>
          </p:spPr>
        </p:pic>
      </p:grpSp>
      <p:pic>
        <p:nvPicPr>
          <p:cNvPr id="55298" name="Picture 2" descr="Y:\11gen\Vignette 2 graph.jpg"/>
          <p:cNvPicPr>
            <a:picLocks noChangeAspect="1" noChangeArrowheads="1"/>
          </p:cNvPicPr>
          <p:nvPr/>
        </p:nvPicPr>
        <p:blipFill>
          <a:blip r:embed="rId3" cstate="print"/>
          <a:srcRect/>
          <a:stretch>
            <a:fillRect/>
          </a:stretch>
        </p:blipFill>
        <p:spPr bwMode="auto">
          <a:xfrm>
            <a:off x="536575" y="712788"/>
            <a:ext cx="8050213" cy="5032375"/>
          </a:xfrm>
          <a:prstGeom prst="rect">
            <a:avLst/>
          </a:prstGeom>
          <a:noFill/>
        </p:spPr>
      </p:pic>
      <p:grpSp>
        <p:nvGrpSpPr>
          <p:cNvPr id="3" name="Group 12"/>
          <p:cNvGrpSpPr>
            <a:grpSpLocks noChangeAspect="1"/>
          </p:cNvGrpSpPr>
          <p:nvPr/>
        </p:nvGrpSpPr>
        <p:grpSpPr>
          <a:xfrm>
            <a:off x="685800" y="3810000"/>
            <a:ext cx="1143968" cy="1813097"/>
            <a:chOff x="1905000" y="3962400"/>
            <a:chExt cx="1335760" cy="2117072"/>
          </a:xfrm>
          <a:effectLst>
            <a:glow rad="101600">
              <a:srgbClr val="396D7F">
                <a:alpha val="60000"/>
              </a:srgbClr>
            </a:glow>
          </a:effectLst>
        </p:grpSpPr>
        <p:pic>
          <p:nvPicPr>
            <p:cNvPr id="14" name="Picture 5" descr="\\192.168.10.7\g\Staff Folders\smarx\11gen\Vignette 2 - seller Jon - alt.jpg"/>
            <p:cNvPicPr>
              <a:picLocks noChangeAspect="1" noChangeArrowheads="1"/>
            </p:cNvPicPr>
            <p:nvPr/>
          </p:nvPicPr>
          <p:blipFill>
            <a:blip r:embed="rId4" cstate="print"/>
            <a:srcRect/>
            <a:stretch>
              <a:fillRect/>
            </a:stretch>
          </p:blipFill>
          <p:spPr bwMode="auto">
            <a:xfrm>
              <a:off x="1905000" y="3962400"/>
              <a:ext cx="1335024" cy="1776709"/>
            </a:xfrm>
            <a:prstGeom prst="rect">
              <a:avLst/>
            </a:prstGeom>
            <a:noFill/>
          </p:spPr>
        </p:pic>
        <p:sp>
          <p:nvSpPr>
            <p:cNvPr id="15" name="TextBox 14"/>
            <p:cNvSpPr txBox="1"/>
            <p:nvPr/>
          </p:nvSpPr>
          <p:spPr>
            <a:xfrm>
              <a:off x="2234920" y="5756031"/>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Jon</a:t>
              </a:r>
            </a:p>
          </p:txBody>
        </p:sp>
        <p:sp>
          <p:nvSpPr>
            <p:cNvPr id="16" name="TextBox 15"/>
            <p:cNvSpPr txBox="1"/>
            <p:nvPr/>
          </p:nvSpPr>
          <p:spPr>
            <a:xfrm>
              <a:off x="1905000" y="5756033"/>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sp>
        <p:nvSpPr>
          <p:cNvPr id="17" name="Oval 16"/>
          <p:cNvSpPr/>
          <p:nvPr/>
        </p:nvSpPr>
        <p:spPr>
          <a:xfrm>
            <a:off x="6667500" y="1952625"/>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81000" y="2952750"/>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Stimulated by growth goals, loves specific challenges, money-motivated.</a:t>
            </a:r>
          </a:p>
        </p:txBody>
      </p:sp>
      <p:sp>
        <p:nvSpPr>
          <p:cNvPr id="19" name="TextBox 18"/>
          <p:cNvSpPr txBox="1"/>
          <p:nvPr/>
        </p:nvSpPr>
        <p:spPr>
          <a:xfrm>
            <a:off x="4810125" y="5438775"/>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44</a:t>
            </a:r>
          </a:p>
        </p:txBody>
      </p:sp>
    </p:spTree>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Susan has to work with.  Anything else is wishful thinking.</a:t>
            </a:r>
          </a:p>
        </p:txBody>
      </p:sp>
      <p:grpSp>
        <p:nvGrpSpPr>
          <p:cNvPr id="2" name="Group 46"/>
          <p:cNvGrpSpPr>
            <a:grpSpLocks noChangeAspect="1"/>
          </p:cNvGrpSpPr>
          <p:nvPr/>
        </p:nvGrpSpPr>
        <p:grpSpPr>
          <a:xfrm>
            <a:off x="685800" y="3695700"/>
            <a:ext cx="1155291" cy="1832920"/>
            <a:chOff x="3883132" y="4041668"/>
            <a:chExt cx="1335623" cy="2119027"/>
          </a:xfrm>
          <a:effectLst>
            <a:glow rad="101600">
              <a:srgbClr val="396D7F">
                <a:alpha val="60000"/>
              </a:srgbClr>
            </a:glow>
          </a:effectLst>
        </p:grpSpPr>
        <p:sp>
          <p:nvSpPr>
            <p:cNvPr id="10" name="TextBox 9"/>
            <p:cNvSpPr txBox="1"/>
            <p:nvPr/>
          </p:nvSpPr>
          <p:spPr>
            <a:xfrm>
              <a:off x="4212915" y="583725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Carol</a:t>
              </a:r>
            </a:p>
          </p:txBody>
        </p:sp>
        <p:sp>
          <p:nvSpPr>
            <p:cNvPr id="11" name="TextBox 10"/>
            <p:cNvSpPr txBox="1"/>
            <p:nvPr/>
          </p:nvSpPr>
          <p:spPr>
            <a:xfrm>
              <a:off x="3888055" y="5837256"/>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2" name="Picture 6" descr="Y:\11gen\Vignette 3 - seller Carol - alt.jpg"/>
            <p:cNvPicPr>
              <a:picLocks noChangeAspect="1" noChangeArrowheads="1"/>
            </p:cNvPicPr>
            <p:nvPr/>
          </p:nvPicPr>
          <p:blipFill>
            <a:blip r:embed="rId2" cstate="print"/>
            <a:srcRect/>
            <a:stretch>
              <a:fillRect/>
            </a:stretch>
          </p:blipFill>
          <p:spPr bwMode="auto">
            <a:xfrm>
              <a:off x="3883132" y="4041668"/>
              <a:ext cx="1335024" cy="1776709"/>
            </a:xfrm>
            <a:prstGeom prst="rect">
              <a:avLst/>
            </a:prstGeom>
            <a:noFill/>
          </p:spPr>
        </p:pic>
      </p:grpSp>
      <p:pic>
        <p:nvPicPr>
          <p:cNvPr id="55298" name="Picture 2" descr="Y:\11gen\Vignette 2 graph.jpg"/>
          <p:cNvPicPr>
            <a:picLocks noChangeAspect="1" noChangeArrowheads="1"/>
          </p:cNvPicPr>
          <p:nvPr/>
        </p:nvPicPr>
        <p:blipFill>
          <a:blip r:embed="rId3" cstate="print"/>
          <a:srcRect/>
          <a:stretch>
            <a:fillRect/>
          </a:stretch>
        </p:blipFill>
        <p:spPr bwMode="auto">
          <a:xfrm>
            <a:off x="536575" y="712788"/>
            <a:ext cx="8050213" cy="5032375"/>
          </a:xfrm>
          <a:prstGeom prst="rect">
            <a:avLst/>
          </a:prstGeom>
          <a:noFill/>
        </p:spPr>
      </p:pic>
      <p:grpSp>
        <p:nvGrpSpPr>
          <p:cNvPr id="3" name="Group 12"/>
          <p:cNvGrpSpPr>
            <a:grpSpLocks noChangeAspect="1"/>
          </p:cNvGrpSpPr>
          <p:nvPr/>
        </p:nvGrpSpPr>
        <p:grpSpPr>
          <a:xfrm>
            <a:off x="685800" y="3810000"/>
            <a:ext cx="1143968" cy="1813097"/>
            <a:chOff x="1905000" y="3962400"/>
            <a:chExt cx="1335760" cy="2117072"/>
          </a:xfrm>
          <a:effectLst>
            <a:glow rad="101600">
              <a:srgbClr val="396D7F">
                <a:alpha val="60000"/>
              </a:srgbClr>
            </a:glow>
          </a:effectLst>
        </p:grpSpPr>
        <p:pic>
          <p:nvPicPr>
            <p:cNvPr id="14" name="Picture 5" descr="\\192.168.10.7\g\Staff Folders\smarx\11gen\Vignette 2 - seller Jon - alt.jpg"/>
            <p:cNvPicPr>
              <a:picLocks noChangeAspect="1" noChangeArrowheads="1"/>
            </p:cNvPicPr>
            <p:nvPr/>
          </p:nvPicPr>
          <p:blipFill>
            <a:blip r:embed="rId4" cstate="print"/>
            <a:srcRect/>
            <a:stretch>
              <a:fillRect/>
            </a:stretch>
          </p:blipFill>
          <p:spPr bwMode="auto">
            <a:xfrm>
              <a:off x="1905000" y="3962400"/>
              <a:ext cx="1335024" cy="1776709"/>
            </a:xfrm>
            <a:prstGeom prst="rect">
              <a:avLst/>
            </a:prstGeom>
            <a:noFill/>
          </p:spPr>
        </p:pic>
        <p:sp>
          <p:nvSpPr>
            <p:cNvPr id="15" name="TextBox 14"/>
            <p:cNvSpPr txBox="1"/>
            <p:nvPr/>
          </p:nvSpPr>
          <p:spPr>
            <a:xfrm>
              <a:off x="2234920" y="5756031"/>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Jon</a:t>
              </a:r>
            </a:p>
          </p:txBody>
        </p:sp>
        <p:sp>
          <p:nvSpPr>
            <p:cNvPr id="16" name="TextBox 15"/>
            <p:cNvSpPr txBox="1"/>
            <p:nvPr/>
          </p:nvSpPr>
          <p:spPr>
            <a:xfrm>
              <a:off x="1905000" y="5756033"/>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sp>
        <p:nvSpPr>
          <p:cNvPr id="17" name="Oval 16"/>
          <p:cNvSpPr/>
          <p:nvPr/>
        </p:nvSpPr>
        <p:spPr>
          <a:xfrm>
            <a:off x="7610475" y="1200150"/>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81000" y="2952750"/>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Very competitive, likes contests, goal-oriented, always wants to be the best.</a:t>
            </a:r>
          </a:p>
        </p:txBody>
      </p:sp>
      <p:sp>
        <p:nvSpPr>
          <p:cNvPr id="19" name="TextBox 18"/>
          <p:cNvSpPr txBox="1"/>
          <p:nvPr/>
        </p:nvSpPr>
        <p:spPr>
          <a:xfrm>
            <a:off x="4810125" y="5438775"/>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44</a:t>
            </a:r>
          </a:p>
        </p:txBody>
      </p:sp>
    </p:spTree>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rgbClr val="97FAFF"/>
                </a:solidFill>
                <a:effectLst>
                  <a:outerShdw blurRad="63500" dist="38100" dir="2700000" algn="tl" rotWithShape="0">
                    <a:prstClr val="black"/>
                  </a:outerShdw>
                </a:effectLst>
                <a:latin typeface="Georgia" pitchFamily="18" charset="0"/>
              </a:rPr>
              <a:t>Problem Solver is what stands between Jon and a performance turnaround.</a:t>
            </a:r>
          </a:p>
        </p:txBody>
      </p:sp>
      <p:grpSp>
        <p:nvGrpSpPr>
          <p:cNvPr id="2" name="Group 46"/>
          <p:cNvGrpSpPr>
            <a:grpSpLocks noChangeAspect="1"/>
          </p:cNvGrpSpPr>
          <p:nvPr/>
        </p:nvGrpSpPr>
        <p:grpSpPr>
          <a:xfrm>
            <a:off x="685800" y="3695700"/>
            <a:ext cx="1155291" cy="1832920"/>
            <a:chOff x="3883132" y="4041668"/>
            <a:chExt cx="1335623" cy="2119027"/>
          </a:xfrm>
          <a:effectLst>
            <a:glow rad="101600">
              <a:srgbClr val="396D7F">
                <a:alpha val="60000"/>
              </a:srgbClr>
            </a:glow>
          </a:effectLst>
        </p:grpSpPr>
        <p:sp>
          <p:nvSpPr>
            <p:cNvPr id="10" name="TextBox 9"/>
            <p:cNvSpPr txBox="1"/>
            <p:nvPr/>
          </p:nvSpPr>
          <p:spPr>
            <a:xfrm>
              <a:off x="4212915" y="5837256"/>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Carol</a:t>
              </a:r>
            </a:p>
          </p:txBody>
        </p:sp>
        <p:sp>
          <p:nvSpPr>
            <p:cNvPr id="11" name="TextBox 10"/>
            <p:cNvSpPr txBox="1"/>
            <p:nvPr/>
          </p:nvSpPr>
          <p:spPr>
            <a:xfrm>
              <a:off x="3888055" y="5837256"/>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pic>
          <p:nvPicPr>
            <p:cNvPr id="12" name="Picture 6" descr="Y:\11gen\Vignette 3 - seller Carol - alt.jpg"/>
            <p:cNvPicPr>
              <a:picLocks noChangeAspect="1" noChangeArrowheads="1"/>
            </p:cNvPicPr>
            <p:nvPr/>
          </p:nvPicPr>
          <p:blipFill>
            <a:blip r:embed="rId2" cstate="print"/>
            <a:srcRect/>
            <a:stretch>
              <a:fillRect/>
            </a:stretch>
          </p:blipFill>
          <p:spPr bwMode="auto">
            <a:xfrm>
              <a:off x="3883132" y="4041668"/>
              <a:ext cx="1335024" cy="1776709"/>
            </a:xfrm>
            <a:prstGeom prst="rect">
              <a:avLst/>
            </a:prstGeom>
            <a:noFill/>
          </p:spPr>
        </p:pic>
      </p:grpSp>
      <p:pic>
        <p:nvPicPr>
          <p:cNvPr id="55298" name="Picture 2" descr="Y:\11gen\Vignette 2 graph.jpg"/>
          <p:cNvPicPr>
            <a:picLocks noChangeAspect="1" noChangeArrowheads="1"/>
          </p:cNvPicPr>
          <p:nvPr/>
        </p:nvPicPr>
        <p:blipFill>
          <a:blip r:embed="rId3" cstate="print"/>
          <a:srcRect/>
          <a:stretch>
            <a:fillRect/>
          </a:stretch>
        </p:blipFill>
        <p:spPr bwMode="auto">
          <a:xfrm>
            <a:off x="536575" y="712788"/>
            <a:ext cx="8050213" cy="5032375"/>
          </a:xfrm>
          <a:prstGeom prst="rect">
            <a:avLst/>
          </a:prstGeom>
          <a:noFill/>
        </p:spPr>
      </p:pic>
      <p:grpSp>
        <p:nvGrpSpPr>
          <p:cNvPr id="3" name="Group 12"/>
          <p:cNvGrpSpPr>
            <a:grpSpLocks noChangeAspect="1"/>
          </p:cNvGrpSpPr>
          <p:nvPr/>
        </p:nvGrpSpPr>
        <p:grpSpPr>
          <a:xfrm>
            <a:off x="685800" y="3810000"/>
            <a:ext cx="1143968" cy="1813097"/>
            <a:chOff x="1905000" y="3962400"/>
            <a:chExt cx="1335760" cy="2117072"/>
          </a:xfrm>
          <a:effectLst>
            <a:glow rad="101600">
              <a:srgbClr val="396D7F">
                <a:alpha val="60000"/>
              </a:srgbClr>
            </a:glow>
          </a:effectLst>
        </p:grpSpPr>
        <p:pic>
          <p:nvPicPr>
            <p:cNvPr id="14" name="Picture 5" descr="\\192.168.10.7\g\Staff Folders\smarx\11gen\Vignette 2 - seller Jon - alt.jpg"/>
            <p:cNvPicPr>
              <a:picLocks noChangeAspect="1" noChangeArrowheads="1"/>
            </p:cNvPicPr>
            <p:nvPr/>
          </p:nvPicPr>
          <p:blipFill>
            <a:blip r:embed="rId4" cstate="print"/>
            <a:srcRect/>
            <a:stretch>
              <a:fillRect/>
            </a:stretch>
          </p:blipFill>
          <p:spPr bwMode="auto">
            <a:xfrm>
              <a:off x="1905000" y="3962400"/>
              <a:ext cx="1335024" cy="1776709"/>
            </a:xfrm>
            <a:prstGeom prst="rect">
              <a:avLst/>
            </a:prstGeom>
            <a:noFill/>
          </p:spPr>
        </p:pic>
        <p:sp>
          <p:nvSpPr>
            <p:cNvPr id="15" name="TextBox 14"/>
            <p:cNvSpPr txBox="1"/>
            <p:nvPr/>
          </p:nvSpPr>
          <p:spPr>
            <a:xfrm>
              <a:off x="2234920" y="5756031"/>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Jon</a:t>
              </a:r>
            </a:p>
          </p:txBody>
        </p:sp>
        <p:sp>
          <p:nvSpPr>
            <p:cNvPr id="16" name="TextBox 15"/>
            <p:cNvSpPr txBox="1"/>
            <p:nvPr/>
          </p:nvSpPr>
          <p:spPr>
            <a:xfrm>
              <a:off x="1905000" y="5756033"/>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sp>
        <p:nvSpPr>
          <p:cNvPr id="17" name="Oval 16"/>
          <p:cNvSpPr/>
          <p:nvPr/>
        </p:nvSpPr>
        <p:spPr>
          <a:xfrm>
            <a:off x="3850481" y="3095625"/>
            <a:ext cx="685800" cy="685800"/>
          </a:xfrm>
          <a:prstGeom prst="ellipse">
            <a:avLst/>
          </a:prstGeom>
          <a:solidFill>
            <a:srgbClr val="000000">
              <a:alpha val="50196"/>
            </a:srgbClr>
          </a:solidFill>
          <a:ln w="57150" cmpd="sng">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981200" y="3733800"/>
            <a:ext cx="6705600" cy="1985159"/>
          </a:xfrm>
          <a:prstGeom prst="rect">
            <a:avLst/>
          </a:prstGeom>
          <a:solidFill>
            <a:srgbClr val="000000">
              <a:alpha val="69804"/>
            </a:srgbClr>
          </a:solidFill>
        </p:spPr>
        <p:txBody>
          <a:bodyPr wrap="square" rtlCol="0">
            <a:spAutoFit/>
          </a:bodyPr>
          <a:lstStyle/>
          <a:p>
            <a:pPr marL="228600" indent="-228600">
              <a:spcBef>
                <a:spcPts val="600"/>
              </a:spcBef>
            </a:pPr>
            <a:r>
              <a:rPr lang="en-US" dirty="0" smtClean="0">
                <a:latin typeface="Georgia" pitchFamily="18" charset="0"/>
              </a:rPr>
              <a:t>Susan sees how Jon’s low Problem Solver undermines him…</a:t>
            </a:r>
          </a:p>
          <a:p>
            <a:pPr marL="228600" indent="-228600">
              <a:spcBef>
                <a:spcPts val="600"/>
              </a:spcBef>
              <a:buFont typeface="Arial" pitchFamily="34" charset="0"/>
              <a:buChar char="•"/>
            </a:pPr>
            <a:r>
              <a:rPr lang="en-US" dirty="0" smtClean="0">
                <a:latin typeface="Georgia" pitchFamily="18" charset="0"/>
              </a:rPr>
              <a:t>Poor needs analysis; doesn’t ask many questions; jumps on the first need he hears whether it’s a good biz oppty or not.</a:t>
            </a:r>
          </a:p>
          <a:p>
            <a:pPr marL="228600" indent="-228600">
              <a:spcBef>
                <a:spcPts val="600"/>
              </a:spcBef>
              <a:buFont typeface="Arial" pitchFamily="34" charset="0"/>
              <a:buChar char="•"/>
            </a:pPr>
            <a:r>
              <a:rPr lang="en-US" dirty="0" smtClean="0">
                <a:latin typeface="Georgia" pitchFamily="18" charset="0"/>
              </a:rPr>
              <a:t>Back at the office, Jon is unclear how to develop a solution.</a:t>
            </a:r>
          </a:p>
          <a:p>
            <a:pPr marL="228600" indent="-228600">
              <a:spcBef>
                <a:spcPts val="600"/>
              </a:spcBef>
              <a:buFont typeface="Arial" pitchFamily="34" charset="0"/>
              <a:buChar char="•"/>
            </a:pPr>
            <a:r>
              <a:rPr lang="en-US" dirty="0" smtClean="0">
                <a:latin typeface="Georgia" pitchFamily="18" charset="0"/>
              </a:rPr>
              <a:t>Has fallen into the habit of looking for sales, not needs.  Selling packages instead of solutions, his sales were small.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8"/>
          <p:cNvGrpSpPr>
            <a:grpSpLocks noChangeAspect="1"/>
          </p:cNvGrpSpPr>
          <p:nvPr/>
        </p:nvGrpSpPr>
        <p:grpSpPr>
          <a:xfrm rot="21600000">
            <a:off x="457200" y="457200"/>
            <a:ext cx="1159560" cy="1836950"/>
            <a:chOff x="1905000" y="1683716"/>
            <a:chExt cx="1353966" cy="2144923"/>
          </a:xfrm>
          <a:effectLst>
            <a:glow rad="101600">
              <a:schemeClr val="accent1">
                <a:lumMod val="50000"/>
                <a:alpha val="60000"/>
              </a:schemeClr>
            </a:glow>
          </a:effectLst>
        </p:grpSpPr>
        <p:pic>
          <p:nvPicPr>
            <p:cNvPr id="11" name="Picture 2" descr="X:\Staff Folders\smarx\11gen\Vignette 2 - mgr Susan - alt.jpg"/>
            <p:cNvPicPr>
              <a:picLocks noChangeAspect="1" noChangeArrowheads="1"/>
            </p:cNvPicPr>
            <p:nvPr/>
          </p:nvPicPr>
          <p:blipFill>
            <a:blip r:embed="rId2" cstate="print"/>
            <a:srcRect/>
            <a:stretch>
              <a:fillRect/>
            </a:stretch>
          </p:blipFill>
          <p:spPr bwMode="auto">
            <a:xfrm>
              <a:off x="1905000" y="1683716"/>
              <a:ext cx="1353312" cy="1800791"/>
            </a:xfrm>
            <a:prstGeom prst="rect">
              <a:avLst/>
            </a:prstGeom>
            <a:noFill/>
          </p:spPr>
        </p:pic>
        <p:sp>
          <p:nvSpPr>
            <p:cNvPr id="12" name="TextBox 11"/>
            <p:cNvSpPr txBox="1"/>
            <p:nvPr/>
          </p:nvSpPr>
          <p:spPr>
            <a:xfrm>
              <a:off x="2253126" y="3505200"/>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Susan</a:t>
              </a:r>
            </a:p>
          </p:txBody>
        </p:sp>
        <p:sp>
          <p:nvSpPr>
            <p:cNvPr id="14" name="TextBox 13"/>
            <p:cNvSpPr txBox="1"/>
            <p:nvPr/>
          </p:nvSpPr>
          <p:spPr>
            <a:xfrm>
              <a:off x="1905000" y="3505200"/>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grpSp>
      <p:sp>
        <p:nvSpPr>
          <p:cNvPr id="13" name="TextBox 12"/>
          <p:cNvSpPr txBox="1"/>
          <p:nvPr/>
        </p:nvSpPr>
        <p:spPr>
          <a:xfrm>
            <a:off x="1781174" y="361950"/>
            <a:ext cx="6619875" cy="2923877"/>
          </a:xfrm>
          <a:prstGeom prst="rect">
            <a:avLst/>
          </a:prstGeom>
          <a:noFill/>
        </p:spPr>
        <p:txBody>
          <a:bodyPr wrap="square" rtlCol="0">
            <a:spAutoFit/>
          </a:bodyPr>
          <a:lstStyle/>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Susan has taken on a very big challenge!</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Jon has many impressive strengths, but none of them is a workaround for his very low Problem Solver.</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The workaround here must be found in another person.</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In Susan’s organization, there is no one other than herself who can be relied upon to function as Jon’s Problem Solver.</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So she is committed to doing this for as long as she is the sales manager and Jon is on her team.</a:t>
            </a:r>
          </a:p>
        </p:txBody>
      </p:sp>
    </p:spTree>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a:grpSpLocks noChangeAspect="1"/>
          </p:cNvGrpSpPr>
          <p:nvPr/>
        </p:nvGrpSpPr>
        <p:grpSpPr>
          <a:xfrm rot="21600000">
            <a:off x="457200" y="457200"/>
            <a:ext cx="1159560" cy="1836950"/>
            <a:chOff x="1905000" y="1683716"/>
            <a:chExt cx="1353966" cy="2144923"/>
          </a:xfrm>
          <a:effectLst>
            <a:glow rad="101600">
              <a:schemeClr val="accent1">
                <a:lumMod val="50000"/>
                <a:alpha val="60000"/>
              </a:schemeClr>
            </a:glow>
          </a:effectLst>
        </p:grpSpPr>
        <p:pic>
          <p:nvPicPr>
            <p:cNvPr id="11" name="Picture 2" descr="X:\Staff Folders\smarx\11gen\Vignette 2 - mgr Susan - alt.jpg"/>
            <p:cNvPicPr>
              <a:picLocks noChangeAspect="1" noChangeArrowheads="1"/>
            </p:cNvPicPr>
            <p:nvPr/>
          </p:nvPicPr>
          <p:blipFill>
            <a:blip r:embed="rId2" cstate="print"/>
            <a:srcRect/>
            <a:stretch>
              <a:fillRect/>
            </a:stretch>
          </p:blipFill>
          <p:spPr bwMode="auto">
            <a:xfrm>
              <a:off x="1905000" y="1683716"/>
              <a:ext cx="1353312" cy="1800791"/>
            </a:xfrm>
            <a:prstGeom prst="rect">
              <a:avLst/>
            </a:prstGeom>
            <a:noFill/>
          </p:spPr>
        </p:pic>
        <p:sp>
          <p:nvSpPr>
            <p:cNvPr id="12" name="TextBox 11"/>
            <p:cNvSpPr txBox="1"/>
            <p:nvPr/>
          </p:nvSpPr>
          <p:spPr>
            <a:xfrm>
              <a:off x="2253126" y="3505200"/>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Susan</a:t>
              </a:r>
            </a:p>
          </p:txBody>
        </p:sp>
        <p:sp>
          <p:nvSpPr>
            <p:cNvPr id="14" name="TextBox 13"/>
            <p:cNvSpPr txBox="1"/>
            <p:nvPr/>
          </p:nvSpPr>
          <p:spPr>
            <a:xfrm>
              <a:off x="1905000" y="3505200"/>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grpSp>
      <p:sp>
        <p:nvSpPr>
          <p:cNvPr id="13" name="TextBox 12"/>
          <p:cNvSpPr txBox="1"/>
          <p:nvPr/>
        </p:nvSpPr>
        <p:spPr>
          <a:xfrm>
            <a:off x="1781174" y="361950"/>
            <a:ext cx="6619875" cy="2769989"/>
          </a:xfrm>
          <a:prstGeom prst="rect">
            <a:avLst/>
          </a:prstGeom>
          <a:noFill/>
        </p:spPr>
        <p:txBody>
          <a:bodyPr wrap="square" rtlCol="0">
            <a:spAutoFit/>
          </a:bodyPr>
          <a:lstStyle/>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Susan invites Jon to come to her whenever he needs help, promising to be his sounding board.</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She spends time with Jon before every needs-analysis appointment, working on good questions to ask.</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She debriefs him after every important call, to help Jon figure out what he learned and what to do next.</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And </a:t>
            </a:r>
            <a:r>
              <a:rPr lang="en-US" dirty="0">
                <a:solidFill>
                  <a:schemeClr val="accent1">
                    <a:lumMod val="60000"/>
                    <a:lumOff val="40000"/>
                  </a:schemeClr>
                </a:solidFill>
                <a:effectLst>
                  <a:outerShdw blurRad="63500" dist="38100" dir="2700000" algn="tl" rotWithShape="0">
                    <a:prstClr val="black"/>
                  </a:outerShdw>
                </a:effectLst>
                <a:latin typeface="Georgia" pitchFamily="18" charset="0"/>
              </a:rPr>
              <a:t>S</a:t>
            </a: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usan leads brainstorming sessions with Jon to develop ideas and solutions he can propose to the prospect.</a:t>
            </a:r>
          </a:p>
        </p:txBody>
      </p:sp>
    </p:spTree>
  </p:cSld>
  <p:clrMapOvr>
    <a:masterClrMapping/>
  </p:clrMapOvr>
  <p:transition>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457200" y="533400"/>
            <a:ext cx="8229600" cy="792163"/>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97FAFF"/>
                </a:solidFill>
                <a:effectLst>
                  <a:outerShdw blurRad="63500" dist="50800" dir="2700000" algn="tl" rotWithShape="0">
                    <a:prstClr val="black"/>
                  </a:outerShdw>
                </a:effectLst>
                <a:uLnTx/>
                <a:uFillTx/>
                <a:latin typeface="Georgia" pitchFamily="18" charset="0"/>
                <a:ea typeface="+mj-ea"/>
                <a:cs typeface="+mj-cs"/>
              </a:rPr>
              <a:t>Lance was </a:t>
            </a:r>
            <a:r>
              <a:rPr kumimoji="0" lang="en-US" sz="3200" b="1" i="0" u="none" strike="noStrike" kern="1200" cap="none" spc="0" normalizeH="0" baseline="0" noProof="0" dirty="0" smtClean="0">
                <a:ln>
                  <a:noFill/>
                </a:ln>
                <a:solidFill>
                  <a:schemeClr val="accent1">
                    <a:lumMod val="60000"/>
                    <a:lumOff val="40000"/>
                  </a:schemeClr>
                </a:solidFill>
                <a:effectLst>
                  <a:outerShdw blurRad="63500" dist="50800" dir="2700000" algn="tl" rotWithShape="0">
                    <a:prstClr val="black"/>
                  </a:outerShdw>
                </a:effectLst>
                <a:uLnTx/>
                <a:uFillTx/>
                <a:latin typeface="Georgia" pitchFamily="18" charset="0"/>
                <a:ea typeface="+mj-ea"/>
                <a:cs typeface="+mj-cs"/>
              </a:rPr>
              <a:t>born </a:t>
            </a:r>
            <a:r>
              <a:rPr kumimoji="0" lang="en-US" sz="3200" b="1" i="0" u="none" strike="noStrike" kern="1200" cap="none" spc="0" normalizeH="0" baseline="0" noProof="0" dirty="0" smtClean="0">
                <a:ln>
                  <a:noFill/>
                </a:ln>
                <a:solidFill>
                  <a:srgbClr val="97FAFF"/>
                </a:solidFill>
                <a:effectLst>
                  <a:outerShdw blurRad="63500" dist="50800" dir="2700000" algn="tl" rotWithShape="0">
                    <a:prstClr val="black"/>
                  </a:outerShdw>
                </a:effectLst>
                <a:uLnTx/>
                <a:uFillTx/>
                <a:latin typeface="Georgia" pitchFamily="18" charset="0"/>
                <a:ea typeface="+mj-ea"/>
                <a:cs typeface="+mj-cs"/>
              </a:rPr>
              <a:t>different...</a:t>
            </a:r>
          </a:p>
        </p:txBody>
      </p:sp>
      <p:pic>
        <p:nvPicPr>
          <p:cNvPr id="11" name="Picture 7" descr="050722_armstrong"/>
          <p:cNvPicPr>
            <a:picLocks noChangeAspect="1" noChangeArrowheads="1"/>
          </p:cNvPicPr>
          <p:nvPr/>
        </p:nvPicPr>
        <p:blipFill>
          <a:blip r:embed="rId2" cstate="print"/>
          <a:srcRect/>
          <a:stretch>
            <a:fillRect/>
          </a:stretch>
        </p:blipFill>
        <p:spPr bwMode="auto">
          <a:xfrm>
            <a:off x="914400" y="1447800"/>
            <a:ext cx="1819275" cy="2566988"/>
          </a:xfrm>
          <a:prstGeom prst="rect">
            <a:avLst/>
          </a:prstGeom>
          <a:noFill/>
          <a:ln w="9525">
            <a:noFill/>
            <a:miter lim="800000"/>
            <a:headEnd/>
            <a:tailEnd/>
          </a:ln>
        </p:spPr>
      </p:pic>
      <p:grpSp>
        <p:nvGrpSpPr>
          <p:cNvPr id="19" name="Group 18"/>
          <p:cNvGrpSpPr/>
          <p:nvPr/>
        </p:nvGrpSpPr>
        <p:grpSpPr>
          <a:xfrm>
            <a:off x="3200400" y="1333500"/>
            <a:ext cx="5181600" cy="2126516"/>
            <a:chOff x="3200400" y="1333500"/>
            <a:chExt cx="5181600" cy="2126516"/>
          </a:xfrm>
        </p:grpSpPr>
        <p:sp>
          <p:nvSpPr>
            <p:cNvPr id="15" name="TextBox 14"/>
            <p:cNvSpPr txBox="1"/>
            <p:nvPr/>
          </p:nvSpPr>
          <p:spPr>
            <a:xfrm>
              <a:off x="3200400" y="1333500"/>
              <a:ext cx="2514600" cy="523220"/>
            </a:xfrm>
            <a:prstGeom prst="rect">
              <a:avLst/>
            </a:prstGeom>
            <a:noFill/>
          </p:spPr>
          <p:txBody>
            <a:bodyPr wrap="square" rtlCol="0">
              <a:spAutoFit/>
            </a:bodyPr>
            <a:lstStyle/>
            <a:p>
              <a:r>
                <a:rPr lang="en-US" sz="2800" b="1" dirty="0">
                  <a:solidFill>
                    <a:schemeClr val="accent1">
                      <a:lumMod val="60000"/>
                      <a:lumOff val="40000"/>
                    </a:schemeClr>
                  </a:solidFill>
                  <a:effectLst>
                    <a:outerShdw blurRad="63500" dist="50800" dir="2700000" algn="tl" rotWithShape="0">
                      <a:prstClr val="black"/>
                    </a:outerShdw>
                  </a:effectLst>
                  <a:latin typeface="Georgia" pitchFamily="18" charset="0"/>
                  <a:ea typeface="+mj-ea"/>
                  <a:cs typeface="+mj-cs"/>
                </a:rPr>
                <a:t>Genetics:</a:t>
              </a:r>
            </a:p>
          </p:txBody>
        </p:sp>
        <p:sp>
          <p:nvSpPr>
            <p:cNvPr id="17" name="TextBox 16"/>
            <p:cNvSpPr txBox="1"/>
            <p:nvPr/>
          </p:nvSpPr>
          <p:spPr>
            <a:xfrm>
              <a:off x="3276600" y="1828800"/>
              <a:ext cx="5105400" cy="1631216"/>
            </a:xfrm>
            <a:prstGeom prst="rect">
              <a:avLst/>
            </a:prstGeom>
            <a:noFill/>
          </p:spPr>
          <p:txBody>
            <a:bodyPr wrap="square" rtlCol="0">
              <a:spAutoFit/>
            </a:bodyPr>
            <a:lstStyle/>
            <a:p>
              <a:pPr marL="228600" indent="-228600">
                <a:buFont typeface="Arial" pitchFamily="34" charset="0"/>
                <a:buChar char="•"/>
              </a:pPr>
              <a:r>
                <a:rPr lang="en-US" sz="2000" dirty="0" smtClean="0">
                  <a:solidFill>
                    <a:srgbClr val="97FAFF"/>
                  </a:solidFill>
                  <a:latin typeface="Georgia" pitchFamily="18" charset="0"/>
                </a:rPr>
                <a:t>Heart rate 200 beats/minute.</a:t>
              </a:r>
            </a:p>
            <a:p>
              <a:pPr marL="228600" indent="-228600">
                <a:buFont typeface="Arial" pitchFamily="34" charset="0"/>
                <a:buChar char="•"/>
              </a:pPr>
              <a:r>
                <a:rPr lang="en-US" sz="2000" dirty="0" smtClean="0">
                  <a:solidFill>
                    <a:srgbClr val="97FAFF"/>
                  </a:solidFill>
                  <a:latin typeface="Georgia" pitchFamily="18" charset="0"/>
                </a:rPr>
                <a:t>VO</a:t>
              </a:r>
              <a:r>
                <a:rPr lang="en-US" sz="2000" baseline="-25000" dirty="0" smtClean="0">
                  <a:solidFill>
                    <a:srgbClr val="97FAFF"/>
                  </a:solidFill>
                  <a:latin typeface="Georgia" pitchFamily="18" charset="0"/>
                </a:rPr>
                <a:t>2</a:t>
              </a:r>
              <a:r>
                <a:rPr lang="en-US" sz="2000" dirty="0" smtClean="0">
                  <a:solidFill>
                    <a:srgbClr val="97FAFF"/>
                  </a:solidFill>
                  <a:latin typeface="Georgia" pitchFamily="18" charset="0"/>
                </a:rPr>
                <a:t> rate off the charts.</a:t>
              </a:r>
            </a:p>
            <a:p>
              <a:pPr marL="228600" indent="-228600">
                <a:buFont typeface="Arial" pitchFamily="34" charset="0"/>
                <a:buChar char="•"/>
              </a:pPr>
              <a:r>
                <a:rPr lang="en-US" sz="2000" dirty="0" smtClean="0">
                  <a:solidFill>
                    <a:srgbClr val="97FAFF"/>
                  </a:solidFill>
                  <a:latin typeface="Georgia" pitchFamily="18" charset="0"/>
                </a:rPr>
                <a:t>Lowest level of lactic acid in muscles ever recorded in a human being.</a:t>
              </a:r>
            </a:p>
            <a:p>
              <a:pPr marL="228600" indent="-228600">
                <a:buFont typeface="Arial" pitchFamily="34" charset="0"/>
                <a:buChar char="•"/>
              </a:pPr>
              <a:r>
                <a:rPr lang="en-US" sz="2000" dirty="0" smtClean="0">
                  <a:solidFill>
                    <a:srgbClr val="97FAFF"/>
                  </a:solidFill>
                  <a:latin typeface="Georgia" pitchFamily="18" charset="0"/>
                </a:rPr>
                <a:t>Cancer-conquering drive.</a:t>
              </a:r>
            </a:p>
          </p:txBody>
        </p:sp>
      </p:grpSp>
      <p:grpSp>
        <p:nvGrpSpPr>
          <p:cNvPr id="20" name="Group 19"/>
          <p:cNvGrpSpPr/>
          <p:nvPr/>
        </p:nvGrpSpPr>
        <p:grpSpPr>
          <a:xfrm>
            <a:off x="3200400" y="3552825"/>
            <a:ext cx="5181600" cy="1809214"/>
            <a:chOff x="3200400" y="3552825"/>
            <a:chExt cx="5181600" cy="1809214"/>
          </a:xfrm>
        </p:grpSpPr>
        <p:sp>
          <p:nvSpPr>
            <p:cNvPr id="16" name="TextBox 15"/>
            <p:cNvSpPr txBox="1"/>
            <p:nvPr/>
          </p:nvSpPr>
          <p:spPr>
            <a:xfrm>
              <a:off x="3200400" y="3552825"/>
              <a:ext cx="2514600" cy="523220"/>
            </a:xfrm>
            <a:prstGeom prst="rect">
              <a:avLst/>
            </a:prstGeom>
            <a:noFill/>
          </p:spPr>
          <p:txBody>
            <a:bodyPr wrap="square" rtlCol="0">
              <a:spAutoFit/>
            </a:bodyPr>
            <a:lstStyle/>
            <a:p>
              <a:r>
                <a:rPr lang="en-US" sz="2800" b="1" dirty="0" smtClean="0">
                  <a:solidFill>
                    <a:schemeClr val="accent1">
                      <a:lumMod val="60000"/>
                      <a:lumOff val="40000"/>
                    </a:schemeClr>
                  </a:solidFill>
                  <a:effectLst>
                    <a:outerShdw blurRad="63500" dist="50800" dir="2700000" algn="tl" rotWithShape="0">
                      <a:prstClr val="black"/>
                    </a:outerShdw>
                  </a:effectLst>
                  <a:latin typeface="Georgia" pitchFamily="18" charset="0"/>
                  <a:ea typeface="+mj-ea"/>
                  <a:cs typeface="+mj-cs"/>
                </a:rPr>
                <a:t>Training:</a:t>
              </a:r>
              <a:endParaRPr lang="en-US" sz="2800" b="1" dirty="0">
                <a:solidFill>
                  <a:schemeClr val="accent1">
                    <a:lumMod val="60000"/>
                    <a:lumOff val="40000"/>
                  </a:schemeClr>
                </a:solidFill>
                <a:effectLst>
                  <a:outerShdw blurRad="63500" dist="50800" dir="2700000" algn="tl" rotWithShape="0">
                    <a:prstClr val="black"/>
                  </a:outerShdw>
                </a:effectLst>
                <a:latin typeface="Georgia" pitchFamily="18" charset="0"/>
                <a:ea typeface="+mj-ea"/>
                <a:cs typeface="+mj-cs"/>
              </a:endParaRPr>
            </a:p>
          </p:txBody>
        </p:sp>
        <p:sp>
          <p:nvSpPr>
            <p:cNvPr id="18" name="TextBox 17"/>
            <p:cNvSpPr txBox="1"/>
            <p:nvPr/>
          </p:nvSpPr>
          <p:spPr>
            <a:xfrm>
              <a:off x="3276600" y="4038600"/>
              <a:ext cx="5105400" cy="1323439"/>
            </a:xfrm>
            <a:prstGeom prst="rect">
              <a:avLst/>
            </a:prstGeom>
            <a:noFill/>
          </p:spPr>
          <p:txBody>
            <a:bodyPr wrap="square" rtlCol="0">
              <a:spAutoFit/>
            </a:bodyPr>
            <a:lstStyle/>
            <a:p>
              <a:pPr marL="228600" indent="-228600">
                <a:buFont typeface="Arial" pitchFamily="34" charset="0"/>
                <a:buChar char="•"/>
              </a:pPr>
              <a:r>
                <a:rPr lang="en-US" sz="2000" dirty="0" smtClean="0">
                  <a:solidFill>
                    <a:srgbClr val="97FAFF"/>
                  </a:solidFill>
                  <a:latin typeface="Georgia" pitchFamily="18" charset="0"/>
                </a:rPr>
                <a:t>Increased is muscle efficiency by 8%,</a:t>
              </a:r>
              <a:br>
                <a:rPr lang="en-US" sz="2000" dirty="0" smtClean="0">
                  <a:solidFill>
                    <a:srgbClr val="97FAFF"/>
                  </a:solidFill>
                  <a:latin typeface="Georgia" pitchFamily="18" charset="0"/>
                </a:rPr>
              </a:br>
              <a:r>
                <a:rPr lang="en-US" sz="2000" dirty="0" smtClean="0">
                  <a:solidFill>
                    <a:srgbClr val="97FAFF"/>
                  </a:solidFill>
                  <a:latin typeface="Georgia" pitchFamily="18" charset="0"/>
                </a:rPr>
                <a:t>a feat never seen before.</a:t>
              </a:r>
            </a:p>
            <a:p>
              <a:pPr marL="228600" indent="-228600">
                <a:buFont typeface="Arial" pitchFamily="34" charset="0"/>
                <a:buChar char="•"/>
              </a:pPr>
              <a:r>
                <a:rPr lang="en-US" sz="2000" dirty="0" smtClean="0">
                  <a:solidFill>
                    <a:srgbClr val="97FAFF"/>
                  </a:solidFill>
                  <a:latin typeface="Georgia" pitchFamily="18" charset="0"/>
                </a:rPr>
                <a:t>Increased his pedal rate from 85 to 105 revolutions per minute.</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a:grpSpLocks noChangeAspect="1"/>
          </p:cNvGrpSpPr>
          <p:nvPr/>
        </p:nvGrpSpPr>
        <p:grpSpPr>
          <a:xfrm rot="21600000">
            <a:off x="457200" y="457200"/>
            <a:ext cx="1159560" cy="1836950"/>
            <a:chOff x="1905000" y="1683716"/>
            <a:chExt cx="1353966" cy="2144923"/>
          </a:xfrm>
          <a:effectLst>
            <a:glow rad="101600">
              <a:schemeClr val="accent1">
                <a:lumMod val="50000"/>
                <a:alpha val="60000"/>
              </a:schemeClr>
            </a:glow>
          </a:effectLst>
        </p:grpSpPr>
        <p:pic>
          <p:nvPicPr>
            <p:cNvPr id="11" name="Picture 2" descr="X:\Staff Folders\smarx\11gen\Vignette 2 - mgr Susan - alt.jpg"/>
            <p:cNvPicPr>
              <a:picLocks noChangeAspect="1" noChangeArrowheads="1"/>
            </p:cNvPicPr>
            <p:nvPr/>
          </p:nvPicPr>
          <p:blipFill>
            <a:blip r:embed="rId2" cstate="print"/>
            <a:srcRect/>
            <a:stretch>
              <a:fillRect/>
            </a:stretch>
          </p:blipFill>
          <p:spPr bwMode="auto">
            <a:xfrm>
              <a:off x="1905000" y="1683716"/>
              <a:ext cx="1353312" cy="1800791"/>
            </a:xfrm>
            <a:prstGeom prst="rect">
              <a:avLst/>
            </a:prstGeom>
            <a:noFill/>
          </p:spPr>
        </p:pic>
        <p:sp>
          <p:nvSpPr>
            <p:cNvPr id="12" name="TextBox 11"/>
            <p:cNvSpPr txBox="1"/>
            <p:nvPr/>
          </p:nvSpPr>
          <p:spPr>
            <a:xfrm>
              <a:off x="2253126" y="3505200"/>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Susan</a:t>
              </a:r>
            </a:p>
          </p:txBody>
        </p:sp>
        <p:sp>
          <p:nvSpPr>
            <p:cNvPr id="14" name="TextBox 13"/>
            <p:cNvSpPr txBox="1"/>
            <p:nvPr/>
          </p:nvSpPr>
          <p:spPr>
            <a:xfrm>
              <a:off x="1905000" y="3505200"/>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grpSp>
      <p:sp>
        <p:nvSpPr>
          <p:cNvPr id="13" name="TextBox 12"/>
          <p:cNvSpPr txBox="1"/>
          <p:nvPr/>
        </p:nvSpPr>
        <p:spPr>
          <a:xfrm>
            <a:off x="1781174" y="361950"/>
            <a:ext cx="6619875" cy="2769989"/>
          </a:xfrm>
          <a:prstGeom prst="rect">
            <a:avLst/>
          </a:prstGeom>
          <a:noFill/>
        </p:spPr>
        <p:txBody>
          <a:bodyPr wrap="square" rtlCol="0">
            <a:spAutoFit/>
          </a:bodyPr>
          <a:lstStyle/>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Susan also focuses on Jon’s Ambition theme.</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She identifies his biggest personal goals—to put his two kids through college over the next few years.</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She uses this to increase his activity and improve the quality of his prospects, showing him how doing so will help him reach his goals.</a:t>
            </a:r>
          </a:p>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And she presses Jon’s competition ‘buttons’ by talking about how other sellers on the team are performing.</a:t>
            </a:r>
          </a:p>
        </p:txBody>
      </p:sp>
    </p:spTree>
  </p:cSld>
  <p:clrMapOvr>
    <a:masterClrMapping/>
  </p:clrMapOvr>
  <p:transition>
    <p:push dir="u"/>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2"/>
          <p:cNvGrpSpPr>
            <a:grpSpLocks noChangeAspect="1"/>
          </p:cNvGrpSpPr>
          <p:nvPr/>
        </p:nvGrpSpPr>
        <p:grpSpPr>
          <a:xfrm>
            <a:off x="457200" y="457200"/>
            <a:ext cx="1143968" cy="1813097"/>
            <a:chOff x="1905000" y="3962400"/>
            <a:chExt cx="1335760" cy="2117072"/>
          </a:xfrm>
          <a:effectLst>
            <a:glow rad="101600">
              <a:srgbClr val="396D7F">
                <a:alpha val="60000"/>
              </a:srgbClr>
            </a:glow>
          </a:effectLst>
        </p:grpSpPr>
        <p:pic>
          <p:nvPicPr>
            <p:cNvPr id="24" name="Picture 5" descr="\\192.168.10.7\g\Staff Folders\smarx\11gen\Vignette 2 - seller Jon - alt.jpg"/>
            <p:cNvPicPr>
              <a:picLocks noChangeAspect="1" noChangeArrowheads="1"/>
            </p:cNvPicPr>
            <p:nvPr/>
          </p:nvPicPr>
          <p:blipFill>
            <a:blip r:embed="rId2" cstate="print"/>
            <a:srcRect/>
            <a:stretch>
              <a:fillRect/>
            </a:stretch>
          </p:blipFill>
          <p:spPr bwMode="auto">
            <a:xfrm>
              <a:off x="1905000" y="3962400"/>
              <a:ext cx="1335024" cy="1776709"/>
            </a:xfrm>
            <a:prstGeom prst="rect">
              <a:avLst/>
            </a:prstGeom>
            <a:noFill/>
          </p:spPr>
        </p:pic>
        <p:sp>
          <p:nvSpPr>
            <p:cNvPr id="25" name="TextBox 24"/>
            <p:cNvSpPr txBox="1"/>
            <p:nvPr/>
          </p:nvSpPr>
          <p:spPr>
            <a:xfrm>
              <a:off x="2234920" y="5756031"/>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Jon</a:t>
              </a:r>
            </a:p>
          </p:txBody>
        </p:sp>
        <p:sp>
          <p:nvSpPr>
            <p:cNvPr id="26" name="TextBox 25"/>
            <p:cNvSpPr txBox="1"/>
            <p:nvPr/>
          </p:nvSpPr>
          <p:spPr>
            <a:xfrm>
              <a:off x="1905000" y="5756033"/>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grpSp>
        <p:nvGrpSpPr>
          <p:cNvPr id="12" name="Group 8"/>
          <p:cNvGrpSpPr>
            <a:grpSpLocks noChangeAspect="1"/>
          </p:cNvGrpSpPr>
          <p:nvPr/>
        </p:nvGrpSpPr>
        <p:grpSpPr>
          <a:xfrm rot="21600000">
            <a:off x="7467600" y="457200"/>
            <a:ext cx="1159560" cy="1836950"/>
            <a:chOff x="1905000" y="1683716"/>
            <a:chExt cx="1353966" cy="2144923"/>
          </a:xfrm>
          <a:effectLst>
            <a:glow rad="101600">
              <a:schemeClr val="accent1">
                <a:lumMod val="50000"/>
                <a:alpha val="60000"/>
              </a:schemeClr>
            </a:glow>
          </a:effectLst>
        </p:grpSpPr>
        <p:pic>
          <p:nvPicPr>
            <p:cNvPr id="16" name="Picture 2" descr="X:\Staff Folders\smarx\11gen\Vignette 2 - mgr Susan - alt.jpg"/>
            <p:cNvPicPr>
              <a:picLocks noChangeAspect="1" noChangeArrowheads="1"/>
            </p:cNvPicPr>
            <p:nvPr/>
          </p:nvPicPr>
          <p:blipFill>
            <a:blip r:embed="rId3" cstate="print"/>
            <a:srcRect/>
            <a:stretch>
              <a:fillRect/>
            </a:stretch>
          </p:blipFill>
          <p:spPr bwMode="auto">
            <a:xfrm>
              <a:off x="1905000" y="1683716"/>
              <a:ext cx="1353312" cy="1800791"/>
            </a:xfrm>
            <a:prstGeom prst="rect">
              <a:avLst/>
            </a:prstGeom>
            <a:noFill/>
          </p:spPr>
        </p:pic>
        <p:sp>
          <p:nvSpPr>
            <p:cNvPr id="17" name="TextBox 16"/>
            <p:cNvSpPr txBox="1"/>
            <p:nvPr/>
          </p:nvSpPr>
          <p:spPr>
            <a:xfrm>
              <a:off x="2253126" y="3505200"/>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Susan</a:t>
              </a:r>
            </a:p>
          </p:txBody>
        </p:sp>
        <p:sp>
          <p:nvSpPr>
            <p:cNvPr id="18" name="TextBox 17"/>
            <p:cNvSpPr txBox="1"/>
            <p:nvPr/>
          </p:nvSpPr>
          <p:spPr>
            <a:xfrm>
              <a:off x="1905000" y="3505200"/>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grpSp>
      <p:sp>
        <p:nvSpPr>
          <p:cNvPr id="13" name="TextBox 12"/>
          <p:cNvSpPr txBox="1"/>
          <p:nvPr/>
        </p:nvSpPr>
        <p:spPr>
          <a:xfrm>
            <a:off x="1781175" y="933450"/>
            <a:ext cx="5381626" cy="2893100"/>
          </a:xfrm>
          <a:prstGeom prst="rect">
            <a:avLst/>
          </a:prstGeom>
          <a:noFill/>
        </p:spPr>
        <p:txBody>
          <a:bodyPr wrap="square" rtlCol="0">
            <a:spAutoFit/>
          </a:bodyPr>
          <a:lstStyle/>
          <a:p>
            <a:pPr marL="342900" indent="-342900">
              <a:spcBef>
                <a:spcPts val="1200"/>
              </a:spcBef>
              <a:buFont typeface="Wingdings" pitchFamily="2" charset="2"/>
              <a:buChar char="Ø"/>
            </a:pPr>
            <a:r>
              <a:rPr lang="en-US" dirty="0" smtClean="0">
                <a:solidFill>
                  <a:srgbClr val="97FAFF"/>
                </a:solidFill>
                <a:effectLst>
                  <a:outerShdw blurRad="63500" dist="38100" dir="2700000" algn="tl" rotWithShape="0">
                    <a:prstClr val="black"/>
                  </a:outerShdw>
                </a:effectLst>
                <a:latin typeface="Georgia" pitchFamily="18" charset="0"/>
              </a:rPr>
              <a:t>Before Susan took over management of Jon, his biggest account was $6,000 and he ranked dead last on the sales team.</a:t>
            </a:r>
          </a:p>
          <a:p>
            <a:pPr marL="342900" indent="-342900">
              <a:spcBef>
                <a:spcPts val="1200"/>
              </a:spcBef>
              <a:buFont typeface="Wingdings" pitchFamily="2" charset="2"/>
              <a:buChar char="Ø"/>
            </a:pPr>
            <a:r>
              <a:rPr lang="en-US" dirty="0" smtClean="0">
                <a:solidFill>
                  <a:srgbClr val="97FAFF"/>
                </a:solidFill>
                <a:effectLst>
                  <a:outerShdw blurRad="63500" dist="38100" dir="2700000" algn="tl" rotWithShape="0">
                    <a:prstClr val="black"/>
                  </a:outerShdw>
                </a:effectLst>
                <a:latin typeface="Georgia" pitchFamily="18" charset="0"/>
              </a:rPr>
              <a:t>In a little over a year, Jon’s myriad strengths—together with Susan’s Problem Solver theme—caused him to leap over many of his colleagues… and he now ranks 3</a:t>
            </a:r>
            <a:r>
              <a:rPr lang="en-US" baseline="30000" dirty="0" smtClean="0">
                <a:solidFill>
                  <a:srgbClr val="97FAFF"/>
                </a:solidFill>
                <a:effectLst>
                  <a:outerShdw blurRad="63500" dist="38100" dir="2700000" algn="tl" rotWithShape="0">
                    <a:prstClr val="black"/>
                  </a:outerShdw>
                </a:effectLst>
                <a:latin typeface="Georgia" pitchFamily="18" charset="0"/>
              </a:rPr>
              <a:t>rd</a:t>
            </a:r>
            <a:r>
              <a:rPr lang="en-US" dirty="0" smtClean="0">
                <a:solidFill>
                  <a:srgbClr val="97FAFF"/>
                </a:solidFill>
                <a:effectLst>
                  <a:outerShdw blurRad="63500" dist="38100" dir="2700000" algn="tl" rotWithShape="0">
                    <a:prstClr val="black"/>
                  </a:outerShdw>
                </a:effectLst>
                <a:latin typeface="Georgia" pitchFamily="18" charset="0"/>
              </a:rPr>
              <a:t> or 4</a:t>
            </a:r>
            <a:r>
              <a:rPr lang="en-US" baseline="30000" dirty="0" smtClean="0">
                <a:solidFill>
                  <a:srgbClr val="97FAFF"/>
                </a:solidFill>
                <a:effectLst>
                  <a:outerShdw blurRad="63500" dist="38100" dir="2700000" algn="tl" rotWithShape="0">
                    <a:prstClr val="black"/>
                  </a:outerShdw>
                </a:effectLst>
                <a:latin typeface="Georgia" pitchFamily="18" charset="0"/>
              </a:rPr>
              <a:t>th</a:t>
            </a:r>
            <a:r>
              <a:rPr lang="en-US" dirty="0" smtClean="0">
                <a:solidFill>
                  <a:srgbClr val="97FAFF"/>
                </a:solidFill>
                <a:effectLst>
                  <a:outerShdw blurRad="63500" dist="38100" dir="2700000" algn="tl" rotWithShape="0">
                    <a:prstClr val="black"/>
                  </a:outerShdw>
                </a:effectLst>
                <a:latin typeface="Georgia" pitchFamily="18" charset="0"/>
              </a:rPr>
              <a:t> depending on the month.</a:t>
            </a:r>
          </a:p>
          <a:p>
            <a:pPr marL="342900" indent="-342900">
              <a:spcBef>
                <a:spcPts val="1200"/>
              </a:spcBef>
              <a:buFont typeface="Wingdings" pitchFamily="2" charset="2"/>
              <a:buChar char="Ø"/>
            </a:pPr>
            <a:r>
              <a:rPr lang="en-US" b="1" dirty="0" smtClean="0">
                <a:solidFill>
                  <a:srgbClr val="97FAFF"/>
                </a:solidFill>
                <a:effectLst>
                  <a:outerShdw blurRad="63500" dist="38100" dir="2700000" algn="tl" rotWithShape="0">
                    <a:prstClr val="black"/>
                  </a:outerShdw>
                </a:effectLst>
                <a:latin typeface="Georgia" pitchFamily="18" charset="0"/>
              </a:rPr>
              <a:t>And he just closed a $70,000 account.</a:t>
            </a:r>
          </a:p>
        </p:txBody>
      </p:sp>
      <p:sp>
        <p:nvSpPr>
          <p:cNvPr id="11" name="TextBox 10"/>
          <p:cNvSpPr txBox="1"/>
          <p:nvPr/>
        </p:nvSpPr>
        <p:spPr>
          <a:xfrm>
            <a:off x="1781175" y="333375"/>
            <a:ext cx="5381626" cy="523220"/>
          </a:xfrm>
          <a:prstGeom prst="rect">
            <a:avLst/>
          </a:prstGeom>
          <a:noFill/>
        </p:spPr>
        <p:txBody>
          <a:bodyPr wrap="square" rtlCol="0">
            <a:spAutoFit/>
          </a:bodyPr>
          <a:lstStyle/>
          <a:p>
            <a:pPr marL="228600" indent="-228600">
              <a:spcBef>
                <a:spcPts val="1200"/>
              </a:spcBef>
            </a:pPr>
            <a:r>
              <a:rPr lang="en-US" sz="2800" b="1" dirty="0" smtClean="0">
                <a:solidFill>
                  <a:srgbClr val="97FAFF"/>
                </a:solidFill>
                <a:effectLst>
                  <a:outerShdw blurRad="63500" dist="38100" dir="2700000" algn="tl" rotWithShape="0">
                    <a:prstClr val="black"/>
                  </a:outerShdw>
                </a:effectLst>
                <a:latin typeface="Georgia" pitchFamily="18" charset="0"/>
              </a:rPr>
              <a:t>Performance turnaround!</a:t>
            </a:r>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noChangeAspect="1"/>
          </p:cNvGrpSpPr>
          <p:nvPr/>
        </p:nvGrpSpPr>
        <p:grpSpPr>
          <a:xfrm>
            <a:off x="457200" y="457200"/>
            <a:ext cx="1143968" cy="1813097"/>
            <a:chOff x="1905000" y="3962400"/>
            <a:chExt cx="1335760" cy="2117072"/>
          </a:xfrm>
          <a:effectLst>
            <a:glow rad="101600">
              <a:srgbClr val="396D7F">
                <a:alpha val="60000"/>
              </a:srgbClr>
            </a:glow>
          </a:effectLst>
        </p:grpSpPr>
        <p:pic>
          <p:nvPicPr>
            <p:cNvPr id="24" name="Picture 5" descr="\\192.168.10.7\g\Staff Folders\smarx\11gen\Vignette 2 - seller Jon - alt.jpg"/>
            <p:cNvPicPr>
              <a:picLocks noChangeAspect="1" noChangeArrowheads="1"/>
            </p:cNvPicPr>
            <p:nvPr/>
          </p:nvPicPr>
          <p:blipFill>
            <a:blip r:embed="rId2" cstate="print"/>
            <a:srcRect/>
            <a:stretch>
              <a:fillRect/>
            </a:stretch>
          </p:blipFill>
          <p:spPr bwMode="auto">
            <a:xfrm>
              <a:off x="1905000" y="3962400"/>
              <a:ext cx="1335024" cy="1776709"/>
            </a:xfrm>
            <a:prstGeom prst="rect">
              <a:avLst/>
            </a:prstGeom>
            <a:noFill/>
          </p:spPr>
        </p:pic>
        <p:sp>
          <p:nvSpPr>
            <p:cNvPr id="25" name="TextBox 24"/>
            <p:cNvSpPr txBox="1"/>
            <p:nvPr/>
          </p:nvSpPr>
          <p:spPr>
            <a:xfrm>
              <a:off x="2234920" y="5756031"/>
              <a:ext cx="1005840"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Jon</a:t>
              </a:r>
            </a:p>
          </p:txBody>
        </p:sp>
        <p:sp>
          <p:nvSpPr>
            <p:cNvPr id="26" name="TextBox 25"/>
            <p:cNvSpPr txBox="1"/>
            <p:nvPr/>
          </p:nvSpPr>
          <p:spPr>
            <a:xfrm>
              <a:off x="1905000" y="5756033"/>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sp>
        <p:nvSpPr>
          <p:cNvPr id="11" name="TextBox 10"/>
          <p:cNvSpPr txBox="1"/>
          <p:nvPr/>
        </p:nvSpPr>
        <p:spPr>
          <a:xfrm>
            <a:off x="447675" y="2362200"/>
            <a:ext cx="1143000" cy="2308324"/>
          </a:xfrm>
          <a:prstGeom prst="rect">
            <a:avLst/>
          </a:prstGeom>
          <a:noFill/>
        </p:spPr>
        <p:txBody>
          <a:bodyPr wrap="square" rtlCol="0">
            <a:spAutoFit/>
          </a:bodyPr>
          <a:lstStyle/>
          <a:p>
            <a:pPr algn="ctr">
              <a:spcBef>
                <a:spcPts val="1200"/>
              </a:spcBef>
            </a:pPr>
            <a:r>
              <a:rPr lang="en-US" sz="2400" dirty="0" smtClean="0">
                <a:solidFill>
                  <a:srgbClr val="97FAFF"/>
                </a:solidFill>
                <a:effectLst>
                  <a:outerShdw blurRad="63500" dist="38100" dir="2700000" algn="tl" rotWithShape="0">
                    <a:prstClr val="black"/>
                  </a:outerShdw>
                </a:effectLst>
                <a:latin typeface="Georgia" pitchFamily="18" charset="0"/>
              </a:rPr>
              <a:t>This man has a lot to smile about.</a:t>
            </a:r>
          </a:p>
        </p:txBody>
      </p:sp>
      <p:grpSp>
        <p:nvGrpSpPr>
          <p:cNvPr id="15" name="Group 14"/>
          <p:cNvGrpSpPr/>
          <p:nvPr/>
        </p:nvGrpSpPr>
        <p:grpSpPr>
          <a:xfrm>
            <a:off x="2543175" y="457200"/>
            <a:ext cx="5838825" cy="4750534"/>
            <a:chOff x="2543175" y="457200"/>
            <a:chExt cx="5838825" cy="4750534"/>
          </a:xfrm>
        </p:grpSpPr>
        <p:grpSp>
          <p:nvGrpSpPr>
            <p:cNvPr id="3" name="Group 8"/>
            <p:cNvGrpSpPr>
              <a:grpSpLocks noChangeAspect="1"/>
            </p:cNvGrpSpPr>
            <p:nvPr/>
          </p:nvGrpSpPr>
          <p:grpSpPr>
            <a:xfrm rot="21600000">
              <a:off x="2543175" y="457200"/>
              <a:ext cx="1159560" cy="1836950"/>
              <a:chOff x="1905000" y="1683716"/>
              <a:chExt cx="1353966" cy="2144923"/>
            </a:xfrm>
            <a:effectLst>
              <a:glow rad="101600">
                <a:schemeClr val="accent1">
                  <a:lumMod val="50000"/>
                  <a:alpha val="60000"/>
                </a:schemeClr>
              </a:glow>
            </a:effectLst>
          </p:grpSpPr>
          <p:pic>
            <p:nvPicPr>
              <p:cNvPr id="16" name="Picture 2" descr="X:\Staff Folders\smarx\11gen\Vignette 2 - mgr Susan - alt.jpg"/>
              <p:cNvPicPr>
                <a:picLocks noChangeAspect="1" noChangeArrowheads="1"/>
              </p:cNvPicPr>
              <p:nvPr/>
            </p:nvPicPr>
            <p:blipFill>
              <a:blip r:embed="rId3" cstate="print"/>
              <a:srcRect/>
              <a:stretch>
                <a:fillRect/>
              </a:stretch>
            </p:blipFill>
            <p:spPr bwMode="auto">
              <a:xfrm>
                <a:off x="1905000" y="1683716"/>
                <a:ext cx="1353312" cy="1800791"/>
              </a:xfrm>
              <a:prstGeom prst="rect">
                <a:avLst/>
              </a:prstGeom>
              <a:noFill/>
            </p:spPr>
          </p:pic>
          <p:sp>
            <p:nvSpPr>
              <p:cNvPr id="17" name="TextBox 16"/>
              <p:cNvSpPr txBox="1"/>
              <p:nvPr/>
            </p:nvSpPr>
            <p:spPr>
              <a:xfrm>
                <a:off x="2253126" y="3505200"/>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Susan</a:t>
                </a:r>
              </a:p>
            </p:txBody>
          </p:sp>
          <p:sp>
            <p:nvSpPr>
              <p:cNvPr id="18" name="TextBox 17"/>
              <p:cNvSpPr txBox="1"/>
              <p:nvPr/>
            </p:nvSpPr>
            <p:spPr>
              <a:xfrm>
                <a:off x="1905000" y="3505200"/>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grpSp>
        <p:sp>
          <p:nvSpPr>
            <p:cNvPr id="12" name="TextBox 11"/>
            <p:cNvSpPr txBox="1"/>
            <p:nvPr/>
          </p:nvSpPr>
          <p:spPr>
            <a:xfrm>
              <a:off x="3810000" y="1914525"/>
              <a:ext cx="4572000" cy="3293209"/>
            </a:xfrm>
            <a:prstGeom prst="rect">
              <a:avLst/>
            </a:prstGeom>
            <a:noFill/>
          </p:spPr>
          <p:txBody>
            <a:bodyPr wrap="square" rtlCol="0">
              <a:spAutoFit/>
            </a:bodyPr>
            <a:lstStyle/>
            <a:p>
              <a:pPr>
                <a:spcBef>
                  <a:spcPts val="1200"/>
                </a:spcBef>
              </a:pPr>
              <a:r>
                <a:rPr lang="en-US" sz="2400" dirty="0" smtClean="0">
                  <a:solidFill>
                    <a:schemeClr val="accent1">
                      <a:lumMod val="40000"/>
                      <a:lumOff val="60000"/>
                    </a:schemeClr>
                  </a:solidFill>
                  <a:effectLst>
                    <a:outerShdw blurRad="63500" dist="38100" dir="2700000" algn="tl" rotWithShape="0">
                      <a:prstClr val="black"/>
                    </a:outerShdw>
                  </a:effectLst>
                  <a:latin typeface="Georgia" pitchFamily="18" charset="0"/>
                </a:rPr>
                <a:t>But what about Susan?</a:t>
              </a:r>
            </a:p>
            <a:p>
              <a:pPr marL="228600" indent="-228600">
                <a:spcBef>
                  <a:spcPts val="1200"/>
                </a:spcBef>
                <a:buFont typeface="Arial" pitchFamily="34" charset="0"/>
                <a:buChar char="•"/>
              </a:pPr>
              <a:r>
                <a:rPr lang="en-US" sz="2400" dirty="0" smtClean="0">
                  <a:solidFill>
                    <a:schemeClr val="accent1">
                      <a:lumMod val="40000"/>
                      <a:lumOff val="60000"/>
                    </a:schemeClr>
                  </a:solidFill>
                  <a:effectLst>
                    <a:outerShdw blurRad="63500" dist="38100" dir="2700000" algn="tl" rotWithShape="0">
                      <a:prstClr val="black"/>
                    </a:outerShdw>
                  </a:effectLst>
                  <a:latin typeface="Georgia" pitchFamily="18" charset="0"/>
                </a:rPr>
                <a:t>It’s a big time commitment.</a:t>
              </a:r>
            </a:p>
            <a:p>
              <a:pPr marL="228600" indent="-228600">
                <a:spcBef>
                  <a:spcPts val="1200"/>
                </a:spcBef>
                <a:buFont typeface="Arial" pitchFamily="34" charset="0"/>
                <a:buChar char="•"/>
              </a:pPr>
              <a:r>
                <a:rPr lang="en-US" sz="2400" dirty="0" smtClean="0">
                  <a:solidFill>
                    <a:schemeClr val="accent1">
                      <a:lumMod val="40000"/>
                      <a:lumOff val="60000"/>
                    </a:schemeClr>
                  </a:solidFill>
                  <a:effectLst>
                    <a:outerShdw blurRad="63500" dist="38100" dir="2700000" algn="tl" rotWithShape="0">
                      <a:prstClr val="black"/>
                    </a:outerShdw>
                  </a:effectLst>
                  <a:latin typeface="Georgia" pitchFamily="18" charset="0"/>
                </a:rPr>
                <a:t>She has other salespeople to manage.</a:t>
              </a:r>
            </a:p>
            <a:p>
              <a:pPr marL="228600" indent="-228600">
                <a:spcBef>
                  <a:spcPts val="1200"/>
                </a:spcBef>
                <a:buFont typeface="Arial" pitchFamily="34" charset="0"/>
                <a:buChar char="•"/>
              </a:pPr>
              <a:r>
                <a:rPr lang="en-US" sz="2400" dirty="0" smtClean="0">
                  <a:solidFill>
                    <a:schemeClr val="accent1">
                      <a:lumMod val="40000"/>
                      <a:lumOff val="60000"/>
                    </a:schemeClr>
                  </a:solidFill>
                  <a:effectLst>
                    <a:outerShdw blurRad="63500" dist="38100" dir="2700000" algn="tl" rotWithShape="0">
                      <a:prstClr val="black"/>
                    </a:outerShdw>
                  </a:effectLst>
                  <a:latin typeface="Georgia" pitchFamily="18" charset="0"/>
                </a:rPr>
                <a:t>Jon is not likely to improve in Problem Solver talent.</a:t>
              </a:r>
            </a:p>
            <a:p>
              <a:pPr marL="228600" indent="-228600">
                <a:spcBef>
                  <a:spcPts val="1200"/>
                </a:spcBef>
                <a:buFont typeface="Arial" pitchFamily="34" charset="0"/>
                <a:buChar char="•"/>
              </a:pPr>
              <a:r>
                <a:rPr lang="en-US" sz="2400" dirty="0" smtClean="0">
                  <a:solidFill>
                    <a:schemeClr val="accent1">
                      <a:lumMod val="40000"/>
                      <a:lumOff val="60000"/>
                    </a:schemeClr>
                  </a:solidFill>
                  <a:effectLst>
                    <a:outerShdw blurRad="63500" dist="38100" dir="2700000" algn="tl" rotWithShape="0">
                      <a:prstClr val="black"/>
                    </a:outerShdw>
                  </a:effectLst>
                  <a:latin typeface="Georgia" pitchFamily="18" charset="0"/>
                </a:rPr>
                <a:t>Does this make sense?</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20"/>
          <p:cNvGrpSpPr>
            <a:grpSpLocks noChangeAspect="1"/>
          </p:cNvGrpSpPr>
          <p:nvPr/>
        </p:nvGrpSpPr>
        <p:grpSpPr>
          <a:xfrm>
            <a:off x="1828800" y="457200"/>
            <a:ext cx="1143339" cy="1811166"/>
            <a:chOff x="3657600" y="4114800"/>
            <a:chExt cx="1335024" cy="2114816"/>
          </a:xfrm>
          <a:effectLst>
            <a:glow rad="101600">
              <a:srgbClr val="396D7F">
                <a:alpha val="60000"/>
              </a:srgbClr>
            </a:glow>
          </a:effectLst>
        </p:grpSpPr>
        <p:pic>
          <p:nvPicPr>
            <p:cNvPr id="21" name="Picture 4" descr="X:\Staff Folders\smarx\11gen\Vignette 4 - seller Jeremy - alt.jpg"/>
            <p:cNvPicPr>
              <a:picLocks noChangeAspect="1" noChangeArrowheads="1"/>
            </p:cNvPicPr>
            <p:nvPr/>
          </p:nvPicPr>
          <p:blipFill>
            <a:blip r:embed="rId2" cstate="print"/>
            <a:srcRect/>
            <a:stretch>
              <a:fillRect/>
            </a:stretch>
          </p:blipFill>
          <p:spPr bwMode="auto">
            <a:xfrm>
              <a:off x="3657600" y="4114800"/>
              <a:ext cx="1335024" cy="1773436"/>
            </a:xfrm>
            <a:prstGeom prst="rect">
              <a:avLst/>
            </a:prstGeom>
            <a:noFill/>
          </p:spPr>
        </p:pic>
        <p:grpSp>
          <p:nvGrpSpPr>
            <p:cNvPr id="22" name="Group 113"/>
            <p:cNvGrpSpPr/>
            <p:nvPr/>
          </p:nvGrpSpPr>
          <p:grpSpPr>
            <a:xfrm>
              <a:off x="3660176" y="5906177"/>
              <a:ext cx="1330773" cy="323439"/>
              <a:chOff x="3660176" y="5906177"/>
              <a:chExt cx="1330773" cy="323439"/>
            </a:xfrm>
          </p:grpSpPr>
          <p:sp>
            <p:nvSpPr>
              <p:cNvPr id="23" name="TextBox 22"/>
              <p:cNvSpPr txBox="1"/>
              <p:nvPr/>
            </p:nvSpPr>
            <p:spPr>
              <a:xfrm>
                <a:off x="3985108" y="5906177"/>
                <a:ext cx="1005841"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Jeremy</a:t>
                </a:r>
              </a:p>
            </p:txBody>
          </p:sp>
          <p:sp>
            <p:nvSpPr>
              <p:cNvPr id="24" name="TextBox 23"/>
              <p:cNvSpPr txBox="1"/>
              <p:nvPr/>
            </p:nvSpPr>
            <p:spPr>
              <a:xfrm>
                <a:off x="3660176" y="5906177"/>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grpSp>
      <p:grpSp>
        <p:nvGrpSpPr>
          <p:cNvPr id="13" name="Group 16"/>
          <p:cNvGrpSpPr>
            <a:grpSpLocks noChangeAspect="1"/>
          </p:cNvGrpSpPr>
          <p:nvPr/>
        </p:nvGrpSpPr>
        <p:grpSpPr>
          <a:xfrm rot="21600000">
            <a:off x="457200" y="457200"/>
            <a:ext cx="1162694" cy="1827551"/>
            <a:chOff x="3577742" y="1694690"/>
            <a:chExt cx="1357624" cy="2133949"/>
          </a:xfrm>
          <a:effectLst>
            <a:glow rad="101600">
              <a:schemeClr val="accent1">
                <a:lumMod val="50000"/>
                <a:alpha val="60000"/>
              </a:schemeClr>
            </a:glow>
          </a:effectLst>
        </p:grpSpPr>
        <p:pic>
          <p:nvPicPr>
            <p:cNvPr id="25" name="Picture 3" descr="X:\Staff Folders\smarx\11gen\Vignette 4 - mgr Sonia - alt.jpg"/>
            <p:cNvPicPr>
              <a:picLocks noChangeAspect="1" noChangeArrowheads="1"/>
            </p:cNvPicPr>
            <p:nvPr/>
          </p:nvPicPr>
          <p:blipFill>
            <a:blip r:embed="rId3" cstate="print"/>
            <a:srcRect/>
            <a:stretch>
              <a:fillRect/>
            </a:stretch>
          </p:blipFill>
          <p:spPr bwMode="auto">
            <a:xfrm>
              <a:off x="3577742" y="1694690"/>
              <a:ext cx="1344168" cy="1792224"/>
            </a:xfrm>
            <a:prstGeom prst="rect">
              <a:avLst/>
            </a:prstGeom>
            <a:noFill/>
          </p:spPr>
        </p:pic>
        <p:sp>
          <p:nvSpPr>
            <p:cNvPr id="26" name="TextBox 25"/>
            <p:cNvSpPr txBox="1"/>
            <p:nvPr/>
          </p:nvSpPr>
          <p:spPr>
            <a:xfrm>
              <a:off x="3929526" y="3505200"/>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Sonia</a:t>
              </a:r>
            </a:p>
          </p:txBody>
        </p:sp>
        <p:sp>
          <p:nvSpPr>
            <p:cNvPr id="27" name="TextBox 26"/>
            <p:cNvSpPr txBox="1"/>
            <p:nvPr/>
          </p:nvSpPr>
          <p:spPr>
            <a:xfrm>
              <a:off x="3581400" y="3505200"/>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grpSp>
      <p:sp>
        <p:nvSpPr>
          <p:cNvPr id="51" name="TextBox 50"/>
          <p:cNvSpPr txBox="1"/>
          <p:nvPr/>
        </p:nvSpPr>
        <p:spPr>
          <a:xfrm>
            <a:off x="3124200" y="381000"/>
            <a:ext cx="4724400" cy="646331"/>
          </a:xfrm>
          <a:prstGeom prst="rect">
            <a:avLst/>
          </a:prstGeom>
          <a:noFill/>
        </p:spPr>
        <p:txBody>
          <a:bodyPr wrap="square" rtlCol="0">
            <a:spAutoFit/>
          </a:bodyPr>
          <a:lstStyle/>
          <a:p>
            <a:pPr marL="228600" indent="-228600">
              <a:spcBef>
                <a:spcPts val="1200"/>
              </a:spcBef>
              <a:buFont typeface="Arial" pitchFamily="34" charset="0"/>
              <a:buChar char="•"/>
            </a:pPr>
            <a:r>
              <a:rPr lang="en-US" dirty="0" smtClean="0">
                <a:solidFill>
                  <a:srgbClr val="97FAFF"/>
                </a:solidFill>
                <a:effectLst>
                  <a:outerShdw blurRad="63500" dist="38100" dir="2700000" algn="tl" rotWithShape="0">
                    <a:prstClr val="black"/>
                  </a:outerShdw>
                </a:effectLst>
                <a:latin typeface="Georgia" pitchFamily="18" charset="0"/>
              </a:rPr>
              <a:t>Very talented young man</a:t>
            </a:r>
            <a:r>
              <a:rPr lang="en-US" i="1" dirty="0" smtClean="0">
                <a:solidFill>
                  <a:srgbClr val="97FAFF"/>
                </a:solidFill>
                <a:effectLst>
                  <a:outerShdw blurRad="63500" dist="38100" dir="2700000" algn="tl" rotWithShape="0">
                    <a:prstClr val="black"/>
                  </a:outerShdw>
                </a:effectLst>
                <a:latin typeface="Georgia" pitchFamily="18" charset="0"/>
              </a:rPr>
              <a:t>—but talent alone is not enough</a:t>
            </a:r>
            <a:r>
              <a:rPr lang="en-US" dirty="0" smtClean="0">
                <a:solidFill>
                  <a:srgbClr val="97FAFF"/>
                </a:solidFill>
                <a:effectLst>
                  <a:outerShdw blurRad="63500" dist="38100" dir="2700000" algn="tl" rotWithShape="0">
                    <a:prstClr val="black"/>
                  </a:outerShdw>
                </a:effectLst>
                <a:latin typeface="Georgia" pitchFamily="18" charset="0"/>
              </a:rPr>
              <a:t>.</a:t>
            </a:r>
          </a:p>
        </p:txBody>
      </p:sp>
      <p:pic>
        <p:nvPicPr>
          <p:cNvPr id="74754" name="Picture 2" descr="http://upload.wikimedia.org/wikipedia/commons/thumb/b/b3/Jordan_Lipofsky.jpg/200px-Jordan_Lipofsky.jpg">
            <a:hlinkClick r:id="rId4"/>
          </p:cNvPr>
          <p:cNvPicPr>
            <a:picLocks noChangeAspect="1" noChangeArrowheads="1"/>
          </p:cNvPicPr>
          <p:nvPr/>
        </p:nvPicPr>
        <p:blipFill>
          <a:blip r:embed="rId5" cstate="print"/>
          <a:srcRect/>
          <a:stretch>
            <a:fillRect/>
          </a:stretch>
        </p:blipFill>
        <p:spPr bwMode="auto">
          <a:xfrm>
            <a:off x="3981450" y="1295400"/>
            <a:ext cx="1905000" cy="213360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4764" name="Picture 12" descr="http://4.bp.blogspot.com/_kDA5dGX2-9c/SwVYJa9vt2I/AAAAAAAAAQE/q_3_cRcgRno/s320/phil+j.jpg"/>
          <p:cNvPicPr>
            <a:picLocks noChangeAspect="1" noChangeArrowheads="1"/>
          </p:cNvPicPr>
          <p:nvPr/>
        </p:nvPicPr>
        <p:blipFill>
          <a:blip r:embed="rId6" cstate="print"/>
          <a:srcRect l="9600" t="361" r="320" b="361"/>
          <a:stretch>
            <a:fillRect/>
          </a:stretch>
        </p:blipFill>
        <p:spPr bwMode="auto">
          <a:xfrm>
            <a:off x="6092008" y="1295400"/>
            <a:ext cx="2180253" cy="213055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475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4764"/>
                                        </p:tgtEl>
                                        <p:attrNameLst>
                                          <p:attrName>style.visibility</p:attrName>
                                        </p:attrNameLst>
                                      </p:cBhvr>
                                      <p:to>
                                        <p:strVal val="visible"/>
                                      </p:to>
                                    </p:set>
                                    <p:animEffect transition="in" filter="fade">
                                      <p:cBhvr>
                                        <p:cTn id="16" dur="2000"/>
                                        <p:tgtEl>
                                          <p:spTgt spid="74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
          <p:cNvGrpSpPr>
            <a:grpSpLocks noChangeAspect="1"/>
          </p:cNvGrpSpPr>
          <p:nvPr/>
        </p:nvGrpSpPr>
        <p:grpSpPr>
          <a:xfrm>
            <a:off x="1828800" y="457200"/>
            <a:ext cx="1143339" cy="1811166"/>
            <a:chOff x="3657600" y="4114800"/>
            <a:chExt cx="1335024" cy="2114816"/>
          </a:xfrm>
          <a:effectLst>
            <a:glow rad="101600">
              <a:srgbClr val="396D7F">
                <a:alpha val="60000"/>
              </a:srgbClr>
            </a:glow>
          </a:effectLst>
        </p:grpSpPr>
        <p:pic>
          <p:nvPicPr>
            <p:cNvPr id="21" name="Picture 4" descr="X:\Staff Folders\smarx\11gen\Vignette 4 - seller Jeremy - alt.jpg"/>
            <p:cNvPicPr>
              <a:picLocks noChangeAspect="1" noChangeArrowheads="1"/>
            </p:cNvPicPr>
            <p:nvPr/>
          </p:nvPicPr>
          <p:blipFill>
            <a:blip r:embed="rId2" cstate="print"/>
            <a:srcRect/>
            <a:stretch>
              <a:fillRect/>
            </a:stretch>
          </p:blipFill>
          <p:spPr bwMode="auto">
            <a:xfrm>
              <a:off x="3657600" y="4114800"/>
              <a:ext cx="1335024" cy="1773436"/>
            </a:xfrm>
            <a:prstGeom prst="rect">
              <a:avLst/>
            </a:prstGeom>
            <a:noFill/>
          </p:spPr>
        </p:pic>
        <p:grpSp>
          <p:nvGrpSpPr>
            <p:cNvPr id="3" name="Group 113"/>
            <p:cNvGrpSpPr/>
            <p:nvPr/>
          </p:nvGrpSpPr>
          <p:grpSpPr>
            <a:xfrm>
              <a:off x="3660176" y="5906177"/>
              <a:ext cx="1330773" cy="323439"/>
              <a:chOff x="3660176" y="5906177"/>
              <a:chExt cx="1330773" cy="323439"/>
            </a:xfrm>
          </p:grpSpPr>
          <p:sp>
            <p:nvSpPr>
              <p:cNvPr id="23" name="TextBox 22"/>
              <p:cNvSpPr txBox="1"/>
              <p:nvPr/>
            </p:nvSpPr>
            <p:spPr>
              <a:xfrm>
                <a:off x="3985108" y="5906177"/>
                <a:ext cx="1005841"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Jeremy</a:t>
                </a:r>
              </a:p>
            </p:txBody>
          </p:sp>
          <p:sp>
            <p:nvSpPr>
              <p:cNvPr id="24" name="TextBox 23"/>
              <p:cNvSpPr txBox="1"/>
              <p:nvPr/>
            </p:nvSpPr>
            <p:spPr>
              <a:xfrm>
                <a:off x="3660176" y="5906177"/>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grpSp>
      <p:grpSp>
        <p:nvGrpSpPr>
          <p:cNvPr id="4" name="Group 16"/>
          <p:cNvGrpSpPr>
            <a:grpSpLocks noChangeAspect="1"/>
          </p:cNvGrpSpPr>
          <p:nvPr/>
        </p:nvGrpSpPr>
        <p:grpSpPr>
          <a:xfrm rot="21600000">
            <a:off x="457200" y="457200"/>
            <a:ext cx="1162694" cy="1827551"/>
            <a:chOff x="3577742" y="1694690"/>
            <a:chExt cx="1357624" cy="2133949"/>
          </a:xfrm>
          <a:effectLst>
            <a:glow rad="101600">
              <a:schemeClr val="accent1">
                <a:lumMod val="50000"/>
                <a:alpha val="60000"/>
              </a:schemeClr>
            </a:glow>
          </a:effectLst>
        </p:grpSpPr>
        <p:pic>
          <p:nvPicPr>
            <p:cNvPr id="25" name="Picture 3" descr="X:\Staff Folders\smarx\11gen\Vignette 4 - mgr Sonia - alt.jpg"/>
            <p:cNvPicPr>
              <a:picLocks noChangeAspect="1" noChangeArrowheads="1"/>
            </p:cNvPicPr>
            <p:nvPr/>
          </p:nvPicPr>
          <p:blipFill>
            <a:blip r:embed="rId3" cstate="print"/>
            <a:srcRect/>
            <a:stretch>
              <a:fillRect/>
            </a:stretch>
          </p:blipFill>
          <p:spPr bwMode="auto">
            <a:xfrm>
              <a:off x="3577742" y="1694690"/>
              <a:ext cx="1344168" cy="1792224"/>
            </a:xfrm>
            <a:prstGeom prst="rect">
              <a:avLst/>
            </a:prstGeom>
            <a:noFill/>
          </p:spPr>
        </p:pic>
        <p:sp>
          <p:nvSpPr>
            <p:cNvPr id="26" name="TextBox 25"/>
            <p:cNvSpPr txBox="1"/>
            <p:nvPr/>
          </p:nvSpPr>
          <p:spPr>
            <a:xfrm>
              <a:off x="3929526" y="3505200"/>
              <a:ext cx="1005840" cy="323439"/>
            </a:xfrm>
            <a:prstGeom prst="rect">
              <a:avLst/>
            </a:prstGeom>
            <a:solidFill>
              <a:schemeClr val="accent1">
                <a:lumMod val="60000"/>
                <a:lumOff val="40000"/>
              </a:schemeClr>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Sonia</a:t>
              </a:r>
            </a:p>
          </p:txBody>
        </p:sp>
        <p:sp>
          <p:nvSpPr>
            <p:cNvPr id="27" name="TextBox 26"/>
            <p:cNvSpPr txBox="1"/>
            <p:nvPr/>
          </p:nvSpPr>
          <p:spPr>
            <a:xfrm>
              <a:off x="3581400" y="3505200"/>
              <a:ext cx="329184" cy="323439"/>
            </a:xfrm>
            <a:prstGeom prst="rect">
              <a:avLst/>
            </a:prstGeom>
            <a:solidFill>
              <a:schemeClr val="accent1">
                <a:lumMod val="50000"/>
              </a:schemeClr>
            </a:solidFill>
            <a:scene3d>
              <a:camera prst="orthographicFront"/>
              <a:lightRig rig="threePt" dir="t"/>
            </a:scene3d>
            <a:sp3d/>
          </p:spPr>
          <p:txBody>
            <a:bodyPr wrap="square" rtlCol="0">
              <a:spAutoFit/>
            </a:bodyPr>
            <a:lstStyle/>
            <a:p>
              <a:pPr algn="ctr"/>
              <a:r>
                <a:rPr lang="en-US" sz="1200" b="1" dirty="0">
                  <a:latin typeface="Georgia" pitchFamily="18" charset="0"/>
                </a:rPr>
                <a:t>M</a:t>
              </a:r>
            </a:p>
          </p:txBody>
        </p:sp>
      </p:grpSp>
      <p:sp>
        <p:nvSpPr>
          <p:cNvPr id="51" name="TextBox 50"/>
          <p:cNvSpPr txBox="1"/>
          <p:nvPr/>
        </p:nvSpPr>
        <p:spPr>
          <a:xfrm>
            <a:off x="3124200" y="381000"/>
            <a:ext cx="4724400" cy="1631216"/>
          </a:xfrm>
          <a:prstGeom prst="rect">
            <a:avLst/>
          </a:prstGeom>
          <a:noFill/>
        </p:spPr>
        <p:txBody>
          <a:bodyPr wrap="square" rtlCol="0">
            <a:spAutoFit/>
          </a:bodyPr>
          <a:lstStyle/>
          <a:p>
            <a:pPr marL="228600" indent="-228600">
              <a:spcBef>
                <a:spcPts val="1200"/>
              </a:spcBef>
              <a:buFont typeface="Arial" pitchFamily="34" charset="0"/>
              <a:buChar char="•"/>
            </a:pPr>
            <a:r>
              <a:rPr lang="en-US" dirty="0" smtClean="0">
                <a:solidFill>
                  <a:srgbClr val="97FAFF"/>
                </a:solidFill>
                <a:effectLst>
                  <a:outerShdw blurRad="63500" dist="38100" dir="2700000" algn="tl" rotWithShape="0">
                    <a:prstClr val="black"/>
                  </a:outerShdw>
                </a:effectLst>
                <a:latin typeface="Georgia" pitchFamily="18" charset="0"/>
              </a:rPr>
              <a:t>Very talented young man</a:t>
            </a:r>
            <a:r>
              <a:rPr lang="en-US" i="1" dirty="0" smtClean="0">
                <a:solidFill>
                  <a:srgbClr val="97FAFF"/>
                </a:solidFill>
                <a:effectLst>
                  <a:outerShdw blurRad="63500" dist="38100" dir="2700000" algn="tl" rotWithShape="0">
                    <a:prstClr val="black"/>
                  </a:outerShdw>
                </a:effectLst>
                <a:latin typeface="Georgia" pitchFamily="18" charset="0"/>
              </a:rPr>
              <a:t>—but talent alone is not enough</a:t>
            </a:r>
            <a:r>
              <a:rPr lang="en-US" dirty="0" smtClean="0">
                <a:solidFill>
                  <a:srgbClr val="97FAFF"/>
                </a:solidFill>
                <a:effectLst>
                  <a:outerShdw blurRad="63500" dist="38100" dir="2700000" algn="tl" rotWithShape="0">
                    <a:prstClr val="black"/>
                  </a:outerShdw>
                </a:effectLst>
                <a:latin typeface="Georgia" pitchFamily="18" charset="0"/>
              </a:rPr>
              <a:t>.</a:t>
            </a:r>
          </a:p>
          <a:p>
            <a:pPr marL="228600" indent="-228600">
              <a:spcBef>
                <a:spcPts val="1200"/>
              </a:spcBef>
              <a:buFont typeface="Arial" pitchFamily="34" charset="0"/>
              <a:buChar char="•"/>
            </a:pPr>
            <a:r>
              <a:rPr lang="en-US" dirty="0" smtClean="0">
                <a:solidFill>
                  <a:srgbClr val="97FAFF"/>
                </a:solidFill>
                <a:effectLst>
                  <a:outerShdw blurRad="63500" dist="38100" dir="2700000" algn="tl" rotWithShape="0">
                    <a:prstClr val="black"/>
                  </a:outerShdw>
                </a:effectLst>
                <a:latin typeface="Georgia" pitchFamily="18" charset="0"/>
              </a:rPr>
              <a:t>And Jeremy’s toughest performance challenge turned out to be, not his biggest weakness, but his biggest strength.</a:t>
            </a:r>
          </a:p>
        </p:txBody>
      </p:sp>
      <p:sp>
        <p:nvSpPr>
          <p:cNvPr id="52" name="TextBox 51"/>
          <p:cNvSpPr txBox="1"/>
          <p:nvPr/>
        </p:nvSpPr>
        <p:spPr>
          <a:xfrm>
            <a:off x="352424" y="2438400"/>
            <a:ext cx="7953376" cy="923330"/>
          </a:xfrm>
          <a:prstGeom prst="rect">
            <a:avLst/>
          </a:prstGeom>
          <a:noFill/>
        </p:spPr>
        <p:txBody>
          <a:bodyPr wrap="square" rtlCol="0">
            <a:spAutoFit/>
          </a:bodyPr>
          <a:lstStyle/>
          <a:p>
            <a:pPr marL="228600" indent="-228600">
              <a:spcBef>
                <a:spcPts val="1200"/>
              </a:spcBef>
              <a:buFont typeface="Arial" pitchFamily="34" charset="0"/>
              <a:buChar char="•"/>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Sonia conferred with the talent analyst who did the original assessment of Jeremy, and together they drafted a plan to turn Jeremy’s talent into performance.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descr="Y:\11gen\Vignette 4 graph.jpg"/>
          <p:cNvPicPr>
            <a:picLocks noChangeAspect="1" noChangeArrowheads="1"/>
          </p:cNvPicPr>
          <p:nvPr/>
        </p:nvPicPr>
        <p:blipFill>
          <a:blip r:embed="rId2" cstate="print"/>
          <a:srcRect/>
          <a:stretch>
            <a:fillRect/>
          </a:stretch>
        </p:blipFill>
        <p:spPr bwMode="auto">
          <a:xfrm>
            <a:off x="504825" y="714375"/>
            <a:ext cx="8046720" cy="4805680"/>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Sonia has to work with.  Anything else is wishful thinking.</a:t>
            </a:r>
          </a:p>
        </p:txBody>
      </p:sp>
      <p:grpSp>
        <p:nvGrpSpPr>
          <p:cNvPr id="8" name="Group 20"/>
          <p:cNvGrpSpPr>
            <a:grpSpLocks noChangeAspect="1"/>
          </p:cNvGrpSpPr>
          <p:nvPr/>
        </p:nvGrpSpPr>
        <p:grpSpPr>
          <a:xfrm>
            <a:off x="695325" y="3543300"/>
            <a:ext cx="1143339" cy="1811166"/>
            <a:chOff x="3657600" y="4114800"/>
            <a:chExt cx="1335024" cy="2114816"/>
          </a:xfrm>
          <a:effectLst>
            <a:glow rad="101600">
              <a:srgbClr val="396D7F">
                <a:alpha val="60000"/>
              </a:srgbClr>
            </a:glow>
          </a:effectLst>
        </p:grpSpPr>
        <p:pic>
          <p:nvPicPr>
            <p:cNvPr id="9" name="Picture 4" descr="X:\Staff Folders\smarx\11gen\Vignette 4 - seller Jeremy - alt.jpg"/>
            <p:cNvPicPr>
              <a:picLocks noChangeAspect="1" noChangeArrowheads="1"/>
            </p:cNvPicPr>
            <p:nvPr/>
          </p:nvPicPr>
          <p:blipFill>
            <a:blip r:embed="rId3" cstate="print"/>
            <a:srcRect/>
            <a:stretch>
              <a:fillRect/>
            </a:stretch>
          </p:blipFill>
          <p:spPr bwMode="auto">
            <a:xfrm>
              <a:off x="3657600" y="4114800"/>
              <a:ext cx="1335024" cy="1773436"/>
            </a:xfrm>
            <a:prstGeom prst="rect">
              <a:avLst/>
            </a:prstGeom>
            <a:noFill/>
          </p:spPr>
        </p:pic>
        <p:grpSp>
          <p:nvGrpSpPr>
            <p:cNvPr id="14" name="Group 113"/>
            <p:cNvGrpSpPr/>
            <p:nvPr/>
          </p:nvGrpSpPr>
          <p:grpSpPr>
            <a:xfrm>
              <a:off x="3660176" y="5906177"/>
              <a:ext cx="1330773" cy="323439"/>
              <a:chOff x="3660176" y="5906177"/>
              <a:chExt cx="1330773" cy="323439"/>
            </a:xfrm>
          </p:grpSpPr>
          <p:sp>
            <p:nvSpPr>
              <p:cNvPr id="15" name="TextBox 14"/>
              <p:cNvSpPr txBox="1"/>
              <p:nvPr/>
            </p:nvSpPr>
            <p:spPr>
              <a:xfrm>
                <a:off x="3985108" y="5906177"/>
                <a:ext cx="1005841"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Jeremy</a:t>
                </a:r>
              </a:p>
            </p:txBody>
          </p:sp>
          <p:sp>
            <p:nvSpPr>
              <p:cNvPr id="16" name="TextBox 15"/>
              <p:cNvSpPr txBox="1"/>
              <p:nvPr/>
            </p:nvSpPr>
            <p:spPr>
              <a:xfrm>
                <a:off x="3660176" y="5906177"/>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grpSp>
      <p:sp>
        <p:nvSpPr>
          <p:cNvPr id="17" name="TextBox 16"/>
          <p:cNvSpPr txBox="1"/>
          <p:nvPr/>
        </p:nvSpPr>
        <p:spPr>
          <a:xfrm>
            <a:off x="4781550" y="52197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46</a:t>
            </a:r>
          </a:p>
        </p:txBody>
      </p:sp>
    </p:spTree>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descr="Y:\11gen\Vignette 4 graph.jpg"/>
          <p:cNvPicPr>
            <a:picLocks noChangeAspect="1" noChangeArrowheads="1"/>
          </p:cNvPicPr>
          <p:nvPr/>
        </p:nvPicPr>
        <p:blipFill>
          <a:blip r:embed="rId2" cstate="print"/>
          <a:srcRect/>
          <a:stretch>
            <a:fillRect/>
          </a:stretch>
        </p:blipFill>
        <p:spPr bwMode="auto">
          <a:xfrm>
            <a:off x="504825" y="714375"/>
            <a:ext cx="8046720" cy="4805680"/>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Sonia has to work with.  Anything else is wishful thinking.</a:t>
            </a:r>
          </a:p>
        </p:txBody>
      </p:sp>
      <p:grpSp>
        <p:nvGrpSpPr>
          <p:cNvPr id="2" name="Group 20"/>
          <p:cNvGrpSpPr>
            <a:grpSpLocks noChangeAspect="1"/>
          </p:cNvGrpSpPr>
          <p:nvPr/>
        </p:nvGrpSpPr>
        <p:grpSpPr>
          <a:xfrm>
            <a:off x="695325" y="3543300"/>
            <a:ext cx="1143339" cy="1811166"/>
            <a:chOff x="3657600" y="4114800"/>
            <a:chExt cx="1335024" cy="2114816"/>
          </a:xfrm>
          <a:effectLst>
            <a:glow rad="101600">
              <a:srgbClr val="396D7F">
                <a:alpha val="60000"/>
              </a:srgbClr>
            </a:glow>
          </a:effectLst>
        </p:grpSpPr>
        <p:pic>
          <p:nvPicPr>
            <p:cNvPr id="9" name="Picture 4" descr="X:\Staff Folders\smarx\11gen\Vignette 4 - seller Jeremy - alt.jpg"/>
            <p:cNvPicPr>
              <a:picLocks noChangeAspect="1" noChangeArrowheads="1"/>
            </p:cNvPicPr>
            <p:nvPr/>
          </p:nvPicPr>
          <p:blipFill>
            <a:blip r:embed="rId3" cstate="print"/>
            <a:srcRect/>
            <a:stretch>
              <a:fillRect/>
            </a:stretch>
          </p:blipFill>
          <p:spPr bwMode="auto">
            <a:xfrm>
              <a:off x="3657600" y="4114800"/>
              <a:ext cx="1335024" cy="1773436"/>
            </a:xfrm>
            <a:prstGeom prst="rect">
              <a:avLst/>
            </a:prstGeom>
            <a:noFill/>
          </p:spPr>
        </p:pic>
        <p:grpSp>
          <p:nvGrpSpPr>
            <p:cNvPr id="3" name="Group 113"/>
            <p:cNvGrpSpPr/>
            <p:nvPr/>
          </p:nvGrpSpPr>
          <p:grpSpPr>
            <a:xfrm>
              <a:off x="3660176" y="5906177"/>
              <a:ext cx="1330773" cy="323439"/>
              <a:chOff x="3660176" y="5906177"/>
              <a:chExt cx="1330773" cy="323439"/>
            </a:xfrm>
          </p:grpSpPr>
          <p:sp>
            <p:nvSpPr>
              <p:cNvPr id="15" name="TextBox 14"/>
              <p:cNvSpPr txBox="1"/>
              <p:nvPr/>
            </p:nvSpPr>
            <p:spPr>
              <a:xfrm>
                <a:off x="3985108" y="5906177"/>
                <a:ext cx="1005841"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Jeremy</a:t>
                </a:r>
              </a:p>
            </p:txBody>
          </p:sp>
          <p:sp>
            <p:nvSpPr>
              <p:cNvPr id="16" name="TextBox 15"/>
              <p:cNvSpPr txBox="1"/>
              <p:nvPr/>
            </p:nvSpPr>
            <p:spPr>
              <a:xfrm>
                <a:off x="3660176" y="5906177"/>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grpSp>
      <p:sp>
        <p:nvSpPr>
          <p:cNvPr id="17" name="TextBox 16"/>
          <p:cNvSpPr txBox="1"/>
          <p:nvPr/>
        </p:nvSpPr>
        <p:spPr>
          <a:xfrm>
            <a:off x="4781550" y="52197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46</a:t>
            </a:r>
          </a:p>
        </p:txBody>
      </p:sp>
      <p:sp>
        <p:nvSpPr>
          <p:cNvPr id="10" name="Oval 9"/>
          <p:cNvSpPr/>
          <p:nvPr/>
        </p:nvSpPr>
        <p:spPr>
          <a:xfrm>
            <a:off x="1019175" y="1095375"/>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81000" y="2952750"/>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Lots of energy, works hard, can confuse activity with productivity.</a:t>
            </a:r>
          </a:p>
        </p:txBody>
      </p:sp>
    </p:spTree>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descr="Y:\11gen\Vignette 4 graph.jpg"/>
          <p:cNvPicPr>
            <a:picLocks noChangeAspect="1" noChangeArrowheads="1"/>
          </p:cNvPicPr>
          <p:nvPr/>
        </p:nvPicPr>
        <p:blipFill>
          <a:blip r:embed="rId2" cstate="print"/>
          <a:srcRect/>
          <a:stretch>
            <a:fillRect/>
          </a:stretch>
        </p:blipFill>
        <p:spPr bwMode="auto">
          <a:xfrm>
            <a:off x="504825" y="714375"/>
            <a:ext cx="8046720" cy="4805680"/>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Sonia has to work with.  Anything else is wishful thinking.</a:t>
            </a:r>
          </a:p>
        </p:txBody>
      </p:sp>
      <p:grpSp>
        <p:nvGrpSpPr>
          <p:cNvPr id="2" name="Group 20"/>
          <p:cNvGrpSpPr>
            <a:grpSpLocks noChangeAspect="1"/>
          </p:cNvGrpSpPr>
          <p:nvPr/>
        </p:nvGrpSpPr>
        <p:grpSpPr>
          <a:xfrm>
            <a:off x="695325" y="3543300"/>
            <a:ext cx="1143339" cy="1811166"/>
            <a:chOff x="3657600" y="4114800"/>
            <a:chExt cx="1335024" cy="2114816"/>
          </a:xfrm>
          <a:effectLst>
            <a:glow rad="101600">
              <a:srgbClr val="396D7F">
                <a:alpha val="60000"/>
              </a:srgbClr>
            </a:glow>
          </a:effectLst>
        </p:grpSpPr>
        <p:pic>
          <p:nvPicPr>
            <p:cNvPr id="9" name="Picture 4" descr="X:\Staff Folders\smarx\11gen\Vignette 4 - seller Jeremy - alt.jpg"/>
            <p:cNvPicPr>
              <a:picLocks noChangeAspect="1" noChangeArrowheads="1"/>
            </p:cNvPicPr>
            <p:nvPr/>
          </p:nvPicPr>
          <p:blipFill>
            <a:blip r:embed="rId3" cstate="print"/>
            <a:srcRect/>
            <a:stretch>
              <a:fillRect/>
            </a:stretch>
          </p:blipFill>
          <p:spPr bwMode="auto">
            <a:xfrm>
              <a:off x="3657600" y="4114800"/>
              <a:ext cx="1335024" cy="1773436"/>
            </a:xfrm>
            <a:prstGeom prst="rect">
              <a:avLst/>
            </a:prstGeom>
            <a:noFill/>
          </p:spPr>
        </p:pic>
        <p:grpSp>
          <p:nvGrpSpPr>
            <p:cNvPr id="3" name="Group 113"/>
            <p:cNvGrpSpPr/>
            <p:nvPr/>
          </p:nvGrpSpPr>
          <p:grpSpPr>
            <a:xfrm>
              <a:off x="3660176" y="5906177"/>
              <a:ext cx="1330773" cy="323439"/>
              <a:chOff x="3660176" y="5906177"/>
              <a:chExt cx="1330773" cy="323439"/>
            </a:xfrm>
          </p:grpSpPr>
          <p:sp>
            <p:nvSpPr>
              <p:cNvPr id="15" name="TextBox 14"/>
              <p:cNvSpPr txBox="1"/>
              <p:nvPr/>
            </p:nvSpPr>
            <p:spPr>
              <a:xfrm>
                <a:off x="3985108" y="5906177"/>
                <a:ext cx="1005841"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Jeremy</a:t>
                </a:r>
              </a:p>
            </p:txBody>
          </p:sp>
          <p:sp>
            <p:nvSpPr>
              <p:cNvPr id="16" name="TextBox 15"/>
              <p:cNvSpPr txBox="1"/>
              <p:nvPr/>
            </p:nvSpPr>
            <p:spPr>
              <a:xfrm>
                <a:off x="3660176" y="5906177"/>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grpSp>
      <p:sp>
        <p:nvSpPr>
          <p:cNvPr id="17" name="TextBox 16"/>
          <p:cNvSpPr txBox="1"/>
          <p:nvPr/>
        </p:nvSpPr>
        <p:spPr>
          <a:xfrm>
            <a:off x="4781550" y="52197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46</a:t>
            </a:r>
          </a:p>
        </p:txBody>
      </p:sp>
      <p:sp>
        <p:nvSpPr>
          <p:cNvPr id="10" name="Oval 9"/>
          <p:cNvSpPr/>
          <p:nvPr/>
        </p:nvSpPr>
        <p:spPr>
          <a:xfrm>
            <a:off x="1952625" y="2190750"/>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81000" y="2952750"/>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Trouble organizing and prioritizing undermines his focus, often wastes time.</a:t>
            </a:r>
          </a:p>
        </p:txBody>
      </p:sp>
    </p:spTree>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descr="Y:\11gen\Vignette 4 graph.jpg"/>
          <p:cNvPicPr>
            <a:picLocks noChangeAspect="1" noChangeArrowheads="1"/>
          </p:cNvPicPr>
          <p:nvPr/>
        </p:nvPicPr>
        <p:blipFill>
          <a:blip r:embed="rId2" cstate="print"/>
          <a:srcRect/>
          <a:stretch>
            <a:fillRect/>
          </a:stretch>
        </p:blipFill>
        <p:spPr bwMode="auto">
          <a:xfrm>
            <a:off x="504825" y="714375"/>
            <a:ext cx="8046720" cy="4805680"/>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Sonia has to work with.  Anything else is wishful thinking.</a:t>
            </a:r>
          </a:p>
        </p:txBody>
      </p:sp>
      <p:grpSp>
        <p:nvGrpSpPr>
          <p:cNvPr id="2" name="Group 20"/>
          <p:cNvGrpSpPr>
            <a:grpSpLocks noChangeAspect="1"/>
          </p:cNvGrpSpPr>
          <p:nvPr/>
        </p:nvGrpSpPr>
        <p:grpSpPr>
          <a:xfrm>
            <a:off x="695325" y="3543300"/>
            <a:ext cx="1143339" cy="1811166"/>
            <a:chOff x="3657600" y="4114800"/>
            <a:chExt cx="1335024" cy="2114816"/>
          </a:xfrm>
          <a:effectLst>
            <a:glow rad="101600">
              <a:srgbClr val="396D7F">
                <a:alpha val="60000"/>
              </a:srgbClr>
            </a:glow>
          </a:effectLst>
        </p:grpSpPr>
        <p:pic>
          <p:nvPicPr>
            <p:cNvPr id="9" name="Picture 4" descr="X:\Staff Folders\smarx\11gen\Vignette 4 - seller Jeremy - alt.jpg"/>
            <p:cNvPicPr>
              <a:picLocks noChangeAspect="1" noChangeArrowheads="1"/>
            </p:cNvPicPr>
            <p:nvPr/>
          </p:nvPicPr>
          <p:blipFill>
            <a:blip r:embed="rId3" cstate="print"/>
            <a:srcRect/>
            <a:stretch>
              <a:fillRect/>
            </a:stretch>
          </p:blipFill>
          <p:spPr bwMode="auto">
            <a:xfrm>
              <a:off x="3657600" y="4114800"/>
              <a:ext cx="1335024" cy="1773436"/>
            </a:xfrm>
            <a:prstGeom prst="rect">
              <a:avLst/>
            </a:prstGeom>
            <a:noFill/>
          </p:spPr>
        </p:pic>
        <p:grpSp>
          <p:nvGrpSpPr>
            <p:cNvPr id="3" name="Group 113"/>
            <p:cNvGrpSpPr/>
            <p:nvPr/>
          </p:nvGrpSpPr>
          <p:grpSpPr>
            <a:xfrm>
              <a:off x="3660176" y="5906177"/>
              <a:ext cx="1330773" cy="323439"/>
              <a:chOff x="3660176" y="5906177"/>
              <a:chExt cx="1330773" cy="323439"/>
            </a:xfrm>
          </p:grpSpPr>
          <p:sp>
            <p:nvSpPr>
              <p:cNvPr id="15" name="TextBox 14"/>
              <p:cNvSpPr txBox="1"/>
              <p:nvPr/>
            </p:nvSpPr>
            <p:spPr>
              <a:xfrm>
                <a:off x="3985108" y="5906177"/>
                <a:ext cx="1005841"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Jeremy</a:t>
                </a:r>
              </a:p>
            </p:txBody>
          </p:sp>
          <p:sp>
            <p:nvSpPr>
              <p:cNvPr id="16" name="TextBox 15"/>
              <p:cNvSpPr txBox="1"/>
              <p:nvPr/>
            </p:nvSpPr>
            <p:spPr>
              <a:xfrm>
                <a:off x="3660176" y="5906177"/>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grpSp>
      <p:sp>
        <p:nvSpPr>
          <p:cNvPr id="17" name="TextBox 16"/>
          <p:cNvSpPr txBox="1"/>
          <p:nvPr/>
        </p:nvSpPr>
        <p:spPr>
          <a:xfrm>
            <a:off x="4781550" y="52197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46</a:t>
            </a:r>
          </a:p>
        </p:txBody>
      </p:sp>
      <p:sp>
        <p:nvSpPr>
          <p:cNvPr id="10" name="Oval 9"/>
          <p:cNvSpPr/>
          <p:nvPr/>
        </p:nvSpPr>
        <p:spPr>
          <a:xfrm>
            <a:off x="2886075" y="1828800"/>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81000" y="2952750"/>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Can build a logical case, but avoids confrontation of any sort.</a:t>
            </a:r>
          </a:p>
        </p:txBody>
      </p:sp>
    </p:spTree>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descr="Y:\11gen\Vignette 4 graph.jpg"/>
          <p:cNvPicPr>
            <a:picLocks noChangeAspect="1" noChangeArrowheads="1"/>
          </p:cNvPicPr>
          <p:nvPr/>
        </p:nvPicPr>
        <p:blipFill>
          <a:blip r:embed="rId2" cstate="print"/>
          <a:srcRect/>
          <a:stretch>
            <a:fillRect/>
          </a:stretch>
        </p:blipFill>
        <p:spPr bwMode="auto">
          <a:xfrm>
            <a:off x="504825" y="714375"/>
            <a:ext cx="8046720" cy="4805680"/>
          </a:xfrm>
          <a:prstGeom prst="rect">
            <a:avLst/>
          </a:prstGeom>
          <a:noFill/>
        </p:spPr>
      </p:pic>
      <p:sp>
        <p:nvSpPr>
          <p:cNvPr id="13" name="TextBox 12"/>
          <p:cNvSpPr txBox="1"/>
          <p:nvPr/>
        </p:nvSpPr>
        <p:spPr>
          <a:xfrm>
            <a:off x="447675" y="333375"/>
            <a:ext cx="8077200" cy="369332"/>
          </a:xfrm>
          <a:prstGeom prst="rect">
            <a:avLst/>
          </a:prstGeom>
          <a:noFill/>
        </p:spPr>
        <p:txBody>
          <a:bodyPr wrap="square" rtlCol="0">
            <a:spAutoFit/>
          </a:bodyPr>
          <a:lstStyle/>
          <a:p>
            <a:pPr marL="228600" indent="-228600">
              <a:spcBef>
                <a:spcPts val="1200"/>
              </a:spcBef>
            </a:pPr>
            <a:r>
              <a:rPr lang="en-US" dirty="0" smtClean="0">
                <a:solidFill>
                  <a:schemeClr val="accent1">
                    <a:lumMod val="60000"/>
                    <a:lumOff val="40000"/>
                  </a:schemeClr>
                </a:solidFill>
                <a:effectLst>
                  <a:outerShdw blurRad="63500" dist="38100" dir="2700000" algn="tl" rotWithShape="0">
                    <a:prstClr val="black"/>
                  </a:outerShdw>
                </a:effectLst>
                <a:latin typeface="Georgia" pitchFamily="18" charset="0"/>
              </a:rPr>
              <a:t>This is what Sonia has to work with.  Anything else is wishful thinking.</a:t>
            </a:r>
          </a:p>
        </p:txBody>
      </p:sp>
      <p:grpSp>
        <p:nvGrpSpPr>
          <p:cNvPr id="2" name="Group 20"/>
          <p:cNvGrpSpPr>
            <a:grpSpLocks noChangeAspect="1"/>
          </p:cNvGrpSpPr>
          <p:nvPr/>
        </p:nvGrpSpPr>
        <p:grpSpPr>
          <a:xfrm>
            <a:off x="695325" y="3543300"/>
            <a:ext cx="1143339" cy="1811166"/>
            <a:chOff x="3657600" y="4114800"/>
            <a:chExt cx="1335024" cy="2114816"/>
          </a:xfrm>
          <a:effectLst>
            <a:glow rad="101600">
              <a:srgbClr val="396D7F">
                <a:alpha val="60000"/>
              </a:srgbClr>
            </a:glow>
          </a:effectLst>
        </p:grpSpPr>
        <p:pic>
          <p:nvPicPr>
            <p:cNvPr id="9" name="Picture 4" descr="X:\Staff Folders\smarx\11gen\Vignette 4 - seller Jeremy - alt.jpg"/>
            <p:cNvPicPr>
              <a:picLocks noChangeAspect="1" noChangeArrowheads="1"/>
            </p:cNvPicPr>
            <p:nvPr/>
          </p:nvPicPr>
          <p:blipFill>
            <a:blip r:embed="rId3" cstate="print"/>
            <a:srcRect/>
            <a:stretch>
              <a:fillRect/>
            </a:stretch>
          </p:blipFill>
          <p:spPr bwMode="auto">
            <a:xfrm>
              <a:off x="3657600" y="4114800"/>
              <a:ext cx="1335024" cy="1773436"/>
            </a:xfrm>
            <a:prstGeom prst="rect">
              <a:avLst/>
            </a:prstGeom>
            <a:noFill/>
          </p:spPr>
        </p:pic>
        <p:grpSp>
          <p:nvGrpSpPr>
            <p:cNvPr id="3" name="Group 113"/>
            <p:cNvGrpSpPr/>
            <p:nvPr/>
          </p:nvGrpSpPr>
          <p:grpSpPr>
            <a:xfrm>
              <a:off x="3660176" y="5906177"/>
              <a:ext cx="1330773" cy="323439"/>
              <a:chOff x="3660176" y="5906177"/>
              <a:chExt cx="1330773" cy="323439"/>
            </a:xfrm>
          </p:grpSpPr>
          <p:sp>
            <p:nvSpPr>
              <p:cNvPr id="15" name="TextBox 14"/>
              <p:cNvSpPr txBox="1"/>
              <p:nvPr/>
            </p:nvSpPr>
            <p:spPr>
              <a:xfrm>
                <a:off x="3985108" y="5906177"/>
                <a:ext cx="1005841" cy="323439"/>
              </a:xfrm>
              <a:prstGeom prst="rect">
                <a:avLst/>
              </a:prstGeom>
              <a:solidFill>
                <a:srgbClr val="97FAFF"/>
              </a:solidFill>
              <a:scene3d>
                <a:camera prst="orthographicFront"/>
                <a:lightRig rig="threePt" dir="t"/>
              </a:scene3d>
              <a:sp3d/>
            </p:spPr>
            <p:txBody>
              <a:bodyPr wrap="square" rtlCol="0">
                <a:spAutoFit/>
              </a:bodyPr>
              <a:lstStyle/>
              <a:p>
                <a:pPr algn="r"/>
                <a:r>
                  <a:rPr lang="en-US" sz="1200" b="1" dirty="0">
                    <a:solidFill>
                      <a:schemeClr val="bg1"/>
                    </a:solidFill>
                    <a:latin typeface="Georgia" pitchFamily="18" charset="0"/>
                  </a:rPr>
                  <a:t>Jeremy</a:t>
                </a:r>
              </a:p>
            </p:txBody>
          </p:sp>
          <p:sp>
            <p:nvSpPr>
              <p:cNvPr id="16" name="TextBox 15"/>
              <p:cNvSpPr txBox="1"/>
              <p:nvPr/>
            </p:nvSpPr>
            <p:spPr>
              <a:xfrm>
                <a:off x="3660176" y="5906177"/>
                <a:ext cx="304800" cy="323439"/>
              </a:xfrm>
              <a:prstGeom prst="rect">
                <a:avLst/>
              </a:prstGeom>
              <a:solidFill>
                <a:srgbClr val="396D7F"/>
              </a:solidFill>
              <a:scene3d>
                <a:camera prst="orthographicFront"/>
                <a:lightRig rig="threePt" dir="t"/>
              </a:scene3d>
              <a:sp3d/>
            </p:spPr>
            <p:txBody>
              <a:bodyPr wrap="square" rtlCol="0">
                <a:spAutoFit/>
              </a:bodyPr>
              <a:lstStyle/>
              <a:p>
                <a:pPr algn="ctr"/>
                <a:r>
                  <a:rPr lang="en-US" sz="1200" b="1" dirty="0">
                    <a:latin typeface="Georgia" pitchFamily="18" charset="0"/>
                  </a:rPr>
                  <a:t>S</a:t>
                </a:r>
              </a:p>
            </p:txBody>
          </p:sp>
        </p:grpSp>
      </p:grpSp>
      <p:sp>
        <p:nvSpPr>
          <p:cNvPr id="17" name="TextBox 16"/>
          <p:cNvSpPr txBox="1"/>
          <p:nvPr/>
        </p:nvSpPr>
        <p:spPr>
          <a:xfrm>
            <a:off x="4781550" y="5219700"/>
            <a:ext cx="457200" cy="276999"/>
          </a:xfrm>
          <a:prstGeom prst="rect">
            <a:avLst/>
          </a:prstGeom>
          <a:noFill/>
        </p:spPr>
        <p:txBody>
          <a:bodyPr wrap="square" rtlCol="0">
            <a:spAutoFit/>
          </a:bodyPr>
          <a:lstStyle/>
          <a:p>
            <a:r>
              <a:rPr lang="en-US" sz="1200" dirty="0" smtClean="0">
                <a:solidFill>
                  <a:schemeClr val="bg1"/>
                </a:solidFill>
                <a:latin typeface="Georgia" pitchFamily="18" charset="0"/>
              </a:rPr>
              <a:t>46</a:t>
            </a:r>
          </a:p>
        </p:txBody>
      </p:sp>
      <p:sp>
        <p:nvSpPr>
          <p:cNvPr id="10" name="Oval 9"/>
          <p:cNvSpPr/>
          <p:nvPr/>
        </p:nvSpPr>
        <p:spPr>
          <a:xfrm>
            <a:off x="3829050" y="1466850"/>
            <a:ext cx="685800" cy="685800"/>
          </a:xfrm>
          <a:prstGeom prst="ellipse">
            <a:avLst/>
          </a:prstGeom>
          <a:noFill/>
          <a:ln w="57150" cmpd="sng">
            <a:solidFill>
              <a:schemeClr val="bg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81000" y="2952750"/>
            <a:ext cx="8382000" cy="369332"/>
          </a:xfrm>
          <a:prstGeom prst="rect">
            <a:avLst/>
          </a:prstGeom>
          <a:solidFill>
            <a:srgbClr val="000000">
              <a:alpha val="69804"/>
            </a:srgbClr>
          </a:solidFill>
        </p:spPr>
        <p:txBody>
          <a:bodyPr wrap="square" rtlCol="0">
            <a:spAutoFit/>
          </a:bodyPr>
          <a:lstStyle/>
          <a:p>
            <a:pPr marL="228600" indent="-228600">
              <a:spcBef>
                <a:spcPts val="1200"/>
              </a:spcBef>
            </a:pPr>
            <a:r>
              <a:rPr lang="en-US" dirty="0" smtClean="0">
                <a:latin typeface="Georgia" pitchFamily="18" charset="0"/>
              </a:rPr>
              <a:t>Creative, full of ideas, makes beautiful PPTs, loves to learn, seeks coaching.</a:t>
            </a:r>
          </a:p>
        </p:txBody>
      </p:sp>
    </p:spTree>
  </p:cSld>
  <p:clrMapOvr>
    <a:masterClrMapping/>
  </p:clrMapOvr>
  <p:transition>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txDef>
      <a:spPr>
        <a:noFill/>
      </a:spPr>
      <a:bodyPr wrap="square" rtlCol="0">
        <a:spAutoFit/>
      </a:bodyPr>
      <a:lstStyle>
        <a:defPPr>
          <a:defRPr dirty="0" smtClean="0">
            <a:solidFill>
              <a:srgbClr val="97E4FF"/>
            </a:solidFill>
            <a:latin typeface="Georgia"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3853</TotalTime>
  <Words>4795</Words>
  <Application>Microsoft Office PowerPoint</Application>
  <PresentationFormat>On-screen Show (4:3)</PresentationFormat>
  <Paragraphs>745</Paragraphs>
  <Slides>142</Slides>
  <Notes>0</Notes>
  <HiddenSlides>0</HiddenSlides>
  <MMClips>0</MMClips>
  <ScaleCrop>false</ScaleCrop>
  <HeadingPairs>
    <vt:vector size="4" baseType="variant">
      <vt:variant>
        <vt:lpstr>Theme</vt:lpstr>
      </vt:variant>
      <vt:variant>
        <vt:i4>1</vt:i4>
      </vt:variant>
      <vt:variant>
        <vt:lpstr>Slide Titles</vt:lpstr>
      </vt:variant>
      <vt:variant>
        <vt:i4>142</vt:i4>
      </vt:variant>
    </vt:vector>
  </HeadingPairs>
  <TitlesOfParts>
    <vt:vector size="143" baseType="lpstr">
      <vt:lpstr>Module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 Marx</dc:creator>
  <cp:lastModifiedBy>SMARX</cp:lastModifiedBy>
  <cp:revision>400</cp:revision>
  <dcterms:created xsi:type="dcterms:W3CDTF">2010-04-03T14:05:48Z</dcterms:created>
  <dcterms:modified xsi:type="dcterms:W3CDTF">2010-04-08T01:57:26Z</dcterms:modified>
</cp:coreProperties>
</file>